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1"/>
  </p:notesMasterIdLst>
  <p:sldIdLst>
    <p:sldId id="329" r:id="rId2"/>
    <p:sldId id="328" r:id="rId3"/>
    <p:sldId id="300" r:id="rId4"/>
    <p:sldId id="305" r:id="rId5"/>
    <p:sldId id="306" r:id="rId6"/>
    <p:sldId id="317" r:id="rId7"/>
    <p:sldId id="318" r:id="rId8"/>
    <p:sldId id="342" r:id="rId9"/>
    <p:sldId id="341" r:id="rId10"/>
    <p:sldId id="307" r:id="rId11"/>
    <p:sldId id="308" r:id="rId12"/>
    <p:sldId id="314" r:id="rId13"/>
    <p:sldId id="309" r:id="rId14"/>
    <p:sldId id="312" r:id="rId15"/>
    <p:sldId id="313" r:id="rId16"/>
    <p:sldId id="316" r:id="rId17"/>
    <p:sldId id="319" r:id="rId18"/>
    <p:sldId id="304" r:id="rId19"/>
    <p:sldId id="303" r:id="rId20"/>
    <p:sldId id="320" r:id="rId21"/>
    <p:sldId id="321" r:id="rId22"/>
    <p:sldId id="323" r:id="rId23"/>
    <p:sldId id="325" r:id="rId24"/>
    <p:sldId id="322" r:id="rId25"/>
    <p:sldId id="265" r:id="rId26"/>
    <p:sldId id="334" r:id="rId27"/>
    <p:sldId id="335" r:id="rId28"/>
    <p:sldId id="336" r:id="rId29"/>
    <p:sldId id="337" r:id="rId3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72" autoAdjust="0"/>
    <p:restoredTop sz="94660"/>
  </p:normalViewPr>
  <p:slideViewPr>
    <p:cSldViewPr>
      <p:cViewPr varScale="1">
        <p:scale>
          <a:sx n="107" d="100"/>
          <a:sy n="107" d="100"/>
        </p:scale>
        <p:origin x="-11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0E18F-CE90-4819-99A3-06900F3A37D2}" type="datetimeFigureOut">
              <a:rPr lang="nl-BE" smtClean="0"/>
              <a:t>9/10/2015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1B53E-D424-4E46-8360-EC2A42427AB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38860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D636C07-7E76-46D3-B86B-6AF7C60E533E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D636C07-7E76-46D3-B86B-6AF7C60E533E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D636C07-7E76-46D3-B86B-6AF7C60E533E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3.xml"/><Relationship Id="rId7" Type="http://schemas.openxmlformats.org/officeDocument/2006/relationships/image" Target="../media/image4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8.xml"/><Relationship Id="rId7" Type="http://schemas.openxmlformats.org/officeDocument/2006/relationships/image" Target="../media/image5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ln.be/" TargetMode="External"/><Relationship Id="rId2" Type="http://schemas.openxmlformats.org/officeDocument/2006/relationships/hyperlink" Target="http://www.hln.be/hln/nl/33/Fit-Gezond/article/detail/2413076/2015/08/05/De-pil-beschermt-tegen-baarmoederkanker.d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rct=j&amp;q=&amp;esrc=s&amp;source=images&amp;cd=&amp;cad=rja&amp;uact=8&amp;ved=0CAcQjRxqFQoTCI_C-rWA4McCFcIEGgodOWoPbA&amp;url=http://qlaira.com/en/hcp/about-qlaira/262-dosing/index.php&amp;bvm=bv.102022582,d.d2s&amp;psig=AFQjCNGjgERqks2l1Pwn9rA_wkavk7eC1g&amp;ust=1441546253173430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Philip </a:t>
            </a:r>
            <a:r>
              <a:rPr lang="nl-BE" dirty="0" err="1" smtClean="0"/>
              <a:t>Vanparijs</a:t>
            </a:r>
            <a:endParaRPr lang="nl-BE" dirty="0" smtClean="0"/>
          </a:p>
          <a:p>
            <a:r>
              <a:rPr lang="nl-BE" dirty="0" err="1" smtClean="0"/>
              <a:t>Az</a:t>
            </a:r>
            <a:r>
              <a:rPr lang="nl-BE" dirty="0" smtClean="0"/>
              <a:t> Nikolaas</a:t>
            </a:r>
          </a:p>
          <a:p>
            <a:endParaRPr lang="nl-BE" dirty="0" smtClean="0"/>
          </a:p>
          <a:p>
            <a:endParaRPr lang="nl-BE" dirty="0"/>
          </a:p>
          <a:p>
            <a:r>
              <a:rPr lang="nl-BE" dirty="0" smtClean="0"/>
              <a:t>Gynaecoloog, oncologisch HLK, coördinator borstkliniek</a:t>
            </a:r>
            <a:endParaRPr lang="nl-BE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Praktische bedenkingen bij contraceptie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5236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Casus 2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44j</a:t>
            </a:r>
          </a:p>
          <a:p>
            <a:r>
              <a:rPr lang="nl-BE" dirty="0" smtClean="0"/>
              <a:t>15 jaar klassieke combinatiepil</a:t>
            </a:r>
          </a:p>
          <a:p>
            <a:r>
              <a:rPr lang="nl-BE" dirty="0" smtClean="0"/>
              <a:t>Schrik van DVT, gaat op reis naar Australië: welke maatregelen?</a:t>
            </a:r>
          </a:p>
        </p:txBody>
      </p:sp>
    </p:spTree>
    <p:extLst>
      <p:ext uri="{BB962C8B-B14F-4D97-AF65-F5344CB8AC3E}">
        <p14:creationId xmlns:p14="http://schemas.microsoft.com/office/powerpoint/2010/main" val="258790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Pil en DVT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Echt</a:t>
            </a:r>
            <a:r>
              <a:rPr lang="en-US" dirty="0" smtClean="0"/>
              <a:t> </a:t>
            </a:r>
            <a:r>
              <a:rPr lang="en-US" dirty="0" err="1" smtClean="0"/>
              <a:t>risico</a:t>
            </a:r>
            <a:r>
              <a:rPr lang="en-US" dirty="0" smtClean="0"/>
              <a:t> is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duidelijk</a:t>
            </a:r>
            <a:r>
              <a:rPr lang="en-US" dirty="0" smtClean="0"/>
              <a:t>: </a:t>
            </a:r>
            <a:r>
              <a:rPr lang="en-US" dirty="0" err="1" smtClean="0"/>
              <a:t>prevalentie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tot 10 %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asymptomatische</a:t>
            </a:r>
            <a:r>
              <a:rPr lang="en-US" dirty="0" smtClean="0"/>
              <a:t> DVT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lange</a:t>
            </a:r>
            <a:r>
              <a:rPr lang="en-US" dirty="0" smtClean="0"/>
              <a:t> </a:t>
            </a:r>
            <a:r>
              <a:rPr lang="en-US" dirty="0" err="1" smtClean="0"/>
              <a:t>vlucht</a:t>
            </a:r>
            <a:endParaRPr lang="en-US" dirty="0"/>
          </a:p>
          <a:p>
            <a:r>
              <a:rPr lang="en-US" dirty="0" err="1" smtClean="0"/>
              <a:t>Steunkousen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RR 0,10</a:t>
            </a:r>
            <a:r>
              <a:rPr lang="en-US" dirty="0" smtClean="0"/>
              <a:t>  </a:t>
            </a:r>
            <a:r>
              <a:rPr lang="en-US" dirty="0" err="1" smtClean="0"/>
              <a:t>reductie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DVT in </a:t>
            </a:r>
            <a:r>
              <a:rPr lang="en-US" dirty="0" err="1" smtClean="0"/>
              <a:t>vlucht</a:t>
            </a:r>
            <a:r>
              <a:rPr lang="en-US" dirty="0" smtClean="0"/>
              <a:t> ( </a:t>
            </a:r>
            <a:r>
              <a:rPr lang="en-US" dirty="0" err="1" smtClean="0"/>
              <a:t>cochrane</a:t>
            </a:r>
            <a:r>
              <a:rPr lang="en-US" dirty="0" smtClean="0"/>
              <a:t> database)</a:t>
            </a:r>
          </a:p>
          <a:p>
            <a:r>
              <a:rPr lang="en-US" dirty="0" err="1" smtClean="0"/>
              <a:t>Aspirine</a:t>
            </a:r>
            <a:r>
              <a:rPr lang="en-US" dirty="0" smtClean="0"/>
              <a:t> 3 </a:t>
            </a:r>
            <a:r>
              <a:rPr lang="en-US" dirty="0" err="1" smtClean="0"/>
              <a:t>dagen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starten</a:t>
            </a:r>
            <a:r>
              <a:rPr lang="en-US" dirty="0" smtClean="0"/>
              <a:t> 12 </a:t>
            </a:r>
            <a:r>
              <a:rPr lang="en-US" dirty="0" err="1" smtClean="0"/>
              <a:t>uur</a:t>
            </a:r>
            <a:r>
              <a:rPr lang="en-US" dirty="0" smtClean="0"/>
              <a:t> </a:t>
            </a:r>
            <a:r>
              <a:rPr lang="en-US" dirty="0" err="1" smtClean="0"/>
              <a:t>vooraf</a:t>
            </a:r>
            <a:r>
              <a:rPr lang="en-US" dirty="0" smtClean="0"/>
              <a:t> </a:t>
            </a:r>
            <a:r>
              <a:rPr lang="en-US" dirty="0" err="1" smtClean="0"/>
              <a:t>duidelijk</a:t>
            </a:r>
            <a:r>
              <a:rPr lang="en-US" dirty="0" smtClean="0"/>
              <a:t> </a:t>
            </a:r>
            <a:r>
              <a:rPr lang="en-US" dirty="0" err="1" smtClean="0"/>
              <a:t>inferieur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LMWH shot </a:t>
            </a:r>
            <a:r>
              <a:rPr lang="en-US" dirty="0" err="1" smtClean="0"/>
              <a:t>tussen</a:t>
            </a:r>
            <a:r>
              <a:rPr lang="en-US" dirty="0" smtClean="0"/>
              <a:t> 2-4 </a:t>
            </a:r>
            <a:r>
              <a:rPr lang="en-US" dirty="0" err="1" smtClean="0"/>
              <a:t>uur</a:t>
            </a:r>
            <a:r>
              <a:rPr lang="en-US" dirty="0" smtClean="0"/>
              <a:t> </a:t>
            </a:r>
            <a:r>
              <a:rPr lang="en-US" dirty="0" err="1" smtClean="0"/>
              <a:t>vooraf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Risico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DVT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pil</a:t>
            </a:r>
            <a:r>
              <a:rPr lang="en-US" dirty="0" smtClean="0"/>
              <a:t> is </a:t>
            </a:r>
            <a:r>
              <a:rPr lang="en-US" dirty="0" err="1" smtClean="0"/>
              <a:t>vooral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extra factor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belangrijk</a:t>
            </a:r>
            <a:r>
              <a:rPr lang="en-US" dirty="0" smtClean="0"/>
              <a:t> in 1-2j van het </a:t>
            </a:r>
            <a:r>
              <a:rPr lang="en-US" dirty="0" err="1" smtClean="0"/>
              <a:t>gebruik</a:t>
            </a:r>
            <a:r>
              <a:rPr lang="en-US" dirty="0" smtClean="0"/>
              <a:t> !!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023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BE" sz="3200" b="1" dirty="0" smtClean="0"/>
              <a:t>VTE-</a:t>
            </a:r>
            <a:r>
              <a:rPr lang="fr-BE" sz="3200" b="1" dirty="0" err="1" smtClean="0"/>
              <a:t>risico</a:t>
            </a:r>
            <a:r>
              <a:rPr lang="fr-BE" sz="3200" b="1" dirty="0"/>
              <a:t>:</a:t>
            </a:r>
            <a:r>
              <a:rPr lang="fr-BE" sz="3200" b="1" dirty="0" smtClean="0"/>
              <a:t> 3 en 4 de-</a:t>
            </a:r>
            <a:r>
              <a:rPr lang="fr-BE" sz="3200" b="1" dirty="0" err="1" smtClean="0"/>
              <a:t>generatiepillen</a:t>
            </a:r>
            <a:endParaRPr lang="fr-BE" sz="32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7"/>
          <a:stretch>
            <a:fillRect/>
          </a:stretch>
        </p:blipFill>
        <p:spPr>
          <a:xfrm flipH="1">
            <a:off x="3152315" y="1858102"/>
            <a:ext cx="2770093" cy="19935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782926"/>
            <a:ext cx="2519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 smtClean="0">
                <a:solidFill>
                  <a:srgbClr val="00379A"/>
                </a:solidFill>
                <a:latin typeface="arial" panose="020B0604020202020204" pitchFamily="34" charset="0"/>
              </a:rPr>
              <a:t>Ethinylestradiol</a:t>
            </a:r>
            <a:r>
              <a:rPr lang="nl-NL" sz="1600" dirty="0">
                <a:solidFill>
                  <a:srgbClr val="00379A"/>
                </a:solidFill>
                <a:latin typeface="arial" panose="020B0604020202020204" pitchFamily="34" charset="0"/>
              </a:rPr>
              <a:t/>
            </a:r>
            <a:br>
              <a:rPr lang="nl-NL" sz="1600" dirty="0">
                <a:solidFill>
                  <a:srgbClr val="00379A"/>
                </a:solidFill>
                <a:latin typeface="arial" panose="020B0604020202020204" pitchFamily="34" charset="0"/>
              </a:rPr>
            </a:br>
            <a:endParaRPr lang="fr-BE" sz="1600" dirty="0" smtClean="0">
              <a:solidFill>
                <a:srgbClr val="00379A"/>
              </a:solidFill>
              <a:latin typeface="Helvetica Light"/>
              <a:cs typeface="Helvetica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6716" y="1524149"/>
            <a:ext cx="2684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 smtClean="0">
                <a:solidFill>
                  <a:srgbClr val="00379A"/>
                </a:solidFill>
                <a:latin typeface="arial" panose="020B0604020202020204" pitchFamily="34" charset="0"/>
              </a:rPr>
              <a:t>3</a:t>
            </a:r>
            <a:r>
              <a:rPr lang="nl-NL" sz="1600" baseline="30000" dirty="0" smtClean="0">
                <a:solidFill>
                  <a:srgbClr val="00379A"/>
                </a:solidFill>
                <a:latin typeface="arial" panose="020B0604020202020204" pitchFamily="34" charset="0"/>
              </a:rPr>
              <a:t>de</a:t>
            </a:r>
            <a:r>
              <a:rPr lang="nl-NL" sz="1600" dirty="0" smtClean="0">
                <a:solidFill>
                  <a:srgbClr val="00379A"/>
                </a:solidFill>
                <a:latin typeface="arial" panose="020B0604020202020204" pitchFamily="34" charset="0"/>
              </a:rPr>
              <a:t>- of 4</a:t>
            </a:r>
            <a:r>
              <a:rPr lang="nl-NL" sz="1600" baseline="30000" dirty="0" smtClean="0">
                <a:solidFill>
                  <a:srgbClr val="00379A"/>
                </a:solidFill>
                <a:latin typeface="arial" panose="020B0604020202020204" pitchFamily="34" charset="0"/>
              </a:rPr>
              <a:t>de</a:t>
            </a:r>
            <a:r>
              <a:rPr lang="nl-NL" sz="1600" dirty="0" smtClean="0">
                <a:solidFill>
                  <a:srgbClr val="00379A"/>
                </a:solidFill>
                <a:latin typeface="arial" panose="020B0604020202020204" pitchFamily="34" charset="0"/>
              </a:rPr>
              <a:t>-generatieprogestageen</a:t>
            </a:r>
            <a:endParaRPr lang="fr-BE" sz="1600" dirty="0" smtClean="0">
              <a:solidFill>
                <a:srgbClr val="00379A"/>
              </a:solidFill>
              <a:latin typeface="Helvetica Light"/>
              <a:cs typeface="Helvetica Light"/>
            </a:endParaRPr>
          </a:p>
        </p:txBody>
      </p:sp>
      <p:sp>
        <p:nvSpPr>
          <p:cNvPr id="8" name="Right Arrow 7"/>
          <p:cNvSpPr/>
          <p:nvPr/>
        </p:nvSpPr>
        <p:spPr>
          <a:xfrm rot="5400000">
            <a:off x="423774" y="2311485"/>
            <a:ext cx="762530" cy="37294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Right Arrow 8"/>
          <p:cNvSpPr/>
          <p:nvPr/>
        </p:nvSpPr>
        <p:spPr>
          <a:xfrm rot="5400000">
            <a:off x="7663390" y="2286416"/>
            <a:ext cx="762530" cy="37294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TextBox 9"/>
          <p:cNvSpPr txBox="1"/>
          <p:nvPr/>
        </p:nvSpPr>
        <p:spPr>
          <a:xfrm>
            <a:off x="757515" y="4234765"/>
            <a:ext cx="2519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dirty="0" err="1">
                <a:solidFill>
                  <a:srgbClr val="00379A"/>
                </a:solidFill>
                <a:latin typeface="Helvetica Light"/>
                <a:cs typeface="Helvetica Light"/>
              </a:rPr>
              <a:t>metabole</a:t>
            </a:r>
            <a:r>
              <a:rPr lang="fr-BE" sz="1600" dirty="0">
                <a:solidFill>
                  <a:srgbClr val="00379A"/>
                </a:solidFill>
                <a:latin typeface="Helvetica Light"/>
                <a:cs typeface="Helvetica Light"/>
              </a:rPr>
              <a:t> </a:t>
            </a:r>
            <a:r>
              <a:rPr lang="fr-BE" sz="1600" dirty="0" err="1">
                <a:solidFill>
                  <a:srgbClr val="00379A"/>
                </a:solidFill>
                <a:latin typeface="Helvetica Light"/>
                <a:cs typeface="Helvetica Light"/>
              </a:rPr>
              <a:t>effecten</a:t>
            </a:r>
            <a:r>
              <a:rPr lang="fr-BE" sz="1600" dirty="0">
                <a:solidFill>
                  <a:srgbClr val="00379A"/>
                </a:solidFill>
                <a:latin typeface="Helvetica Light"/>
                <a:cs typeface="Helvetica Light"/>
              </a:rPr>
              <a:t> </a:t>
            </a:r>
            <a:r>
              <a:rPr lang="fr-BE" sz="1600" dirty="0" smtClean="0">
                <a:solidFill>
                  <a:srgbClr val="00379A"/>
                </a:solidFill>
                <a:latin typeface="Helvetica Light"/>
                <a:cs typeface="Helvetica Light"/>
              </a:rPr>
              <a:t>niet </a:t>
            </a:r>
            <a:r>
              <a:rPr lang="fr-BE" sz="1600" dirty="0" err="1">
                <a:solidFill>
                  <a:srgbClr val="00379A"/>
                </a:solidFill>
                <a:latin typeface="Helvetica Light"/>
                <a:cs typeface="Helvetica Light"/>
              </a:rPr>
              <a:t>tegenstand</a:t>
            </a:r>
            <a:endParaRPr lang="fr-BE" sz="1600" dirty="0" smtClean="0">
              <a:solidFill>
                <a:srgbClr val="00379A"/>
              </a:solidFill>
              <a:latin typeface="Helvetica Light"/>
              <a:cs typeface="Helvetica Ligh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20554" y="4145117"/>
            <a:ext cx="2684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>
                <a:solidFill>
                  <a:srgbClr val="00379A"/>
                </a:solidFill>
                <a:latin typeface="arial" panose="020B0604020202020204" pitchFamily="34" charset="0"/>
              </a:rPr>
              <a:t>geen antagonistisch </a:t>
            </a:r>
            <a:endParaRPr lang="nl-NL" sz="1600" dirty="0" smtClean="0">
              <a:solidFill>
                <a:srgbClr val="00379A"/>
              </a:solidFill>
              <a:latin typeface="arial" panose="020B0604020202020204" pitchFamily="34" charset="0"/>
            </a:endParaRPr>
          </a:p>
          <a:p>
            <a:pPr algn="ctr"/>
            <a:r>
              <a:rPr lang="nl-NL" sz="1600" dirty="0" smtClean="0">
                <a:solidFill>
                  <a:srgbClr val="00379A"/>
                </a:solidFill>
                <a:latin typeface="arial" panose="020B0604020202020204" pitchFamily="34" charset="0"/>
              </a:rPr>
              <a:t>effect </a:t>
            </a:r>
            <a:r>
              <a:rPr lang="nl-NL" sz="1600" dirty="0">
                <a:solidFill>
                  <a:srgbClr val="00379A"/>
                </a:solidFill>
                <a:latin typeface="arial" panose="020B0604020202020204" pitchFamily="34" charset="0"/>
              </a:rPr>
              <a:t>op </a:t>
            </a:r>
            <a:r>
              <a:rPr lang="nl-NL" sz="1600" dirty="0" smtClean="0">
                <a:solidFill>
                  <a:srgbClr val="00379A"/>
                </a:solidFill>
                <a:latin typeface="arial" panose="020B0604020202020204" pitchFamily="34" charset="0"/>
              </a:rPr>
              <a:t>het levermetabolisme</a:t>
            </a:r>
          </a:p>
        </p:txBody>
      </p:sp>
      <p:pic>
        <p:nvPicPr>
          <p:cNvPr id="12" name="Picture 2" descr="C:\Documents and Settings\User\Bureau\Theramex\Zoely\brandbook\Foi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182" y="4144700"/>
            <a:ext cx="2466059" cy="151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e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277299" y="4122547"/>
            <a:ext cx="1707359" cy="1391979"/>
            <a:chOff x="1143000" y="1987550"/>
            <a:chExt cx="2581275" cy="2500313"/>
          </a:xfrm>
        </p:grpSpPr>
        <p:sp>
          <p:nvSpPr>
            <p:cNvPr id="16" name="Flèche en arc 6"/>
            <p:cNvSpPr/>
            <p:nvPr/>
          </p:nvSpPr>
          <p:spPr bwMode="auto">
            <a:xfrm>
              <a:off x="1143000" y="1987550"/>
              <a:ext cx="2581275" cy="2500313"/>
            </a:xfrm>
            <a:prstGeom prst="circularArrow">
              <a:avLst>
                <a:gd name="adj1" fmla="val 15331"/>
                <a:gd name="adj2" fmla="val 1142318"/>
                <a:gd name="adj3" fmla="val 20406732"/>
                <a:gd name="adj4" fmla="val 12189570"/>
                <a:gd name="adj5" fmla="val 12500"/>
              </a:avLst>
            </a:prstGeom>
            <a:solidFill>
              <a:srgbClr val="4E1749">
                <a:alpha val="7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17" name="Flèche en arc 7"/>
            <p:cNvSpPr/>
            <p:nvPr/>
          </p:nvSpPr>
          <p:spPr bwMode="auto">
            <a:xfrm rot="10800000">
              <a:off x="1143000" y="1987550"/>
              <a:ext cx="2581275" cy="2500313"/>
            </a:xfrm>
            <a:prstGeom prst="circularArrow">
              <a:avLst>
                <a:gd name="adj1" fmla="val 15331"/>
                <a:gd name="adj2" fmla="val 1142318"/>
                <a:gd name="adj3" fmla="val 20406732"/>
                <a:gd name="adj4" fmla="val 12189570"/>
                <a:gd name="adj5" fmla="val 12500"/>
              </a:avLst>
            </a:prstGeom>
            <a:solidFill>
              <a:srgbClr val="4E1749">
                <a:alpha val="7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fr-FR">
                <a:solidFill>
                  <a:prstClr val="black"/>
                </a:solidFill>
              </a:endParaRPr>
            </a:p>
          </p:txBody>
        </p:sp>
      </p:grpSp>
      <p:sp>
        <p:nvSpPr>
          <p:cNvPr id="20" name="Text Box 2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14776" y="4183888"/>
            <a:ext cx="390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sz="1200" b="1" dirty="0">
                <a:solidFill>
                  <a:srgbClr val="FFFFFF"/>
                </a:solidFill>
                <a:latin typeface="Helvetica" panose="020B0604020202020204" pitchFamily="34" charset="0"/>
              </a:rPr>
              <a:t>EE</a:t>
            </a:r>
          </a:p>
        </p:txBody>
      </p:sp>
      <p:sp>
        <p:nvSpPr>
          <p:cNvPr id="21" name="Text Box 2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14775" y="5168603"/>
            <a:ext cx="390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sz="1200" b="1" dirty="0">
                <a:solidFill>
                  <a:srgbClr val="FFFFFF"/>
                </a:solidFill>
                <a:latin typeface="Helvetica" panose="020B0604020202020204" pitchFamily="34" charset="0"/>
              </a:rPr>
              <a:t>EE</a:t>
            </a:r>
          </a:p>
        </p:txBody>
      </p:sp>
      <p:sp>
        <p:nvSpPr>
          <p:cNvPr id="22" name="Text Box 2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37361" y="4765459"/>
            <a:ext cx="390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sz="1200" b="1" dirty="0">
                <a:solidFill>
                  <a:srgbClr val="FFFFFF"/>
                </a:solidFill>
                <a:latin typeface="Helvetica" panose="020B0604020202020204" pitchFamily="34" charset="0"/>
              </a:rPr>
              <a:t>EE</a:t>
            </a:r>
          </a:p>
        </p:txBody>
      </p:sp>
      <p:sp>
        <p:nvSpPr>
          <p:cNvPr id="23" name="Text Box 2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21543" y="4627346"/>
            <a:ext cx="390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sz="1200" b="1" dirty="0">
                <a:solidFill>
                  <a:srgbClr val="FFFFFF"/>
                </a:solidFill>
                <a:latin typeface="Helvetica" panose="020B0604020202020204" pitchFamily="34" charset="0"/>
              </a:rPr>
              <a:t>EE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2400" y="2863169"/>
            <a:ext cx="2519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dirty="0" err="1">
                <a:solidFill>
                  <a:srgbClr val="00379A"/>
                </a:solidFill>
                <a:latin typeface="Helvetica Light"/>
                <a:cs typeface="Helvetica Light"/>
              </a:rPr>
              <a:t>oestrogene</a:t>
            </a:r>
            <a:r>
              <a:rPr lang="fr-BE" sz="1600" dirty="0">
                <a:solidFill>
                  <a:srgbClr val="00379A"/>
                </a:solidFill>
                <a:latin typeface="Helvetica Light"/>
                <a:cs typeface="Helvetica Light"/>
              </a:rPr>
              <a:t> </a:t>
            </a:r>
            <a:r>
              <a:rPr lang="fr-BE" sz="1600" dirty="0" err="1">
                <a:solidFill>
                  <a:srgbClr val="00379A"/>
                </a:solidFill>
                <a:latin typeface="Helvetica Light"/>
                <a:cs typeface="Helvetica Light"/>
              </a:rPr>
              <a:t>effecten</a:t>
            </a:r>
            <a:endParaRPr lang="fr-BE" sz="1600" dirty="0" smtClean="0">
              <a:solidFill>
                <a:srgbClr val="00379A"/>
              </a:solidFill>
              <a:latin typeface="Helvetica Light"/>
              <a:cs typeface="Helvetica Ligh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25734" y="2827259"/>
            <a:ext cx="2519088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sz="2000" dirty="0" smtClean="0">
                <a:solidFill>
                  <a:srgbClr val="FF0000"/>
                </a:solidFill>
                <a:latin typeface="Helvetica Light"/>
                <a:cs typeface="Helvetica Light"/>
              </a:rPr>
              <a:t>Anti-</a:t>
            </a:r>
            <a:r>
              <a:rPr lang="fr-BE" sz="2000" dirty="0" err="1" smtClean="0">
                <a:solidFill>
                  <a:srgbClr val="FF0000"/>
                </a:solidFill>
                <a:latin typeface="Helvetica Light"/>
                <a:cs typeface="Helvetica Light"/>
              </a:rPr>
              <a:t>androgene</a:t>
            </a:r>
            <a:r>
              <a:rPr lang="fr-BE" sz="2000" dirty="0" smtClean="0">
                <a:solidFill>
                  <a:srgbClr val="FF0000"/>
                </a:solidFill>
                <a:latin typeface="Helvetica Light"/>
                <a:cs typeface="Helvetica Light"/>
              </a:rPr>
              <a:t> </a:t>
            </a:r>
            <a:r>
              <a:rPr lang="fr-BE" sz="2000" dirty="0" err="1">
                <a:solidFill>
                  <a:srgbClr val="FF0000"/>
                </a:solidFill>
                <a:latin typeface="Helvetica Light"/>
                <a:cs typeface="Helvetica Light"/>
              </a:rPr>
              <a:t>effecten</a:t>
            </a:r>
            <a:endParaRPr lang="fr-BE" sz="2000" dirty="0" smtClean="0">
              <a:solidFill>
                <a:srgbClr val="FF0000"/>
              </a:solidFill>
              <a:latin typeface="Helvetica Light"/>
              <a:cs typeface="Helvetica Light"/>
            </a:endParaRPr>
          </a:p>
        </p:txBody>
      </p:sp>
      <p:sp>
        <p:nvSpPr>
          <p:cNvPr id="27" name="Bent Arrow 26"/>
          <p:cNvSpPr/>
          <p:nvPr/>
        </p:nvSpPr>
        <p:spPr>
          <a:xfrm flipV="1">
            <a:off x="667869" y="3280181"/>
            <a:ext cx="790727" cy="1811812"/>
          </a:xfrm>
          <a:prstGeom prst="ben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28" name="Bent Arrow 27"/>
          <p:cNvSpPr/>
          <p:nvPr/>
        </p:nvSpPr>
        <p:spPr>
          <a:xfrm flipH="1" flipV="1">
            <a:off x="7389566" y="3323035"/>
            <a:ext cx="790727" cy="1811812"/>
          </a:xfrm>
          <a:prstGeom prst="ben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562844" y="5732035"/>
            <a:ext cx="3480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BE" b="1" dirty="0" smtClean="0">
                <a:solidFill>
                  <a:srgbClr val="C00000"/>
                </a:solidFill>
                <a:latin typeface="Helvetica Light"/>
                <a:cs typeface="Helvetica Light"/>
              </a:rPr>
              <a:t>VTE-</a:t>
            </a:r>
            <a:r>
              <a:rPr lang="fr-BE" b="1" dirty="0" err="1" smtClean="0">
                <a:solidFill>
                  <a:srgbClr val="C00000"/>
                </a:solidFill>
                <a:latin typeface="Helvetica Light"/>
                <a:cs typeface="Helvetica Light"/>
              </a:rPr>
              <a:t>risico</a:t>
            </a:r>
            <a:r>
              <a:rPr lang="fr-BE" b="1" dirty="0" smtClean="0">
                <a:solidFill>
                  <a:srgbClr val="C00000"/>
                </a:solidFill>
                <a:latin typeface="Helvetica Light"/>
                <a:cs typeface="Helvetica Light"/>
              </a:rPr>
              <a:t> </a:t>
            </a:r>
            <a:r>
              <a:rPr lang="fr-BE" b="1" dirty="0" err="1" smtClean="0">
                <a:solidFill>
                  <a:srgbClr val="C00000"/>
                </a:solidFill>
                <a:latin typeface="Helvetica Light"/>
                <a:cs typeface="Helvetica Light"/>
              </a:rPr>
              <a:t>verbonden</a:t>
            </a:r>
            <a:r>
              <a:rPr lang="fr-BE" b="1" dirty="0" smtClean="0">
                <a:solidFill>
                  <a:srgbClr val="C00000"/>
                </a:solidFill>
                <a:latin typeface="Helvetica Light"/>
                <a:cs typeface="Helvetica Light"/>
              </a:rPr>
              <a:t> </a:t>
            </a:r>
            <a:r>
              <a:rPr lang="fr-BE" b="1" dirty="0" err="1" smtClean="0">
                <a:solidFill>
                  <a:srgbClr val="C00000"/>
                </a:solidFill>
                <a:latin typeface="Helvetica Light"/>
                <a:cs typeface="Helvetica Light"/>
              </a:rPr>
              <a:t>aan</a:t>
            </a:r>
            <a:r>
              <a:rPr lang="fr-BE" b="1" dirty="0" smtClean="0">
                <a:solidFill>
                  <a:srgbClr val="C00000"/>
                </a:solidFill>
                <a:latin typeface="Helvetica Light"/>
                <a:cs typeface="Helvetica Light"/>
              </a:rPr>
              <a:t> EE</a:t>
            </a:r>
            <a:endParaRPr lang="fr-BE" b="1" dirty="0">
              <a:solidFill>
                <a:srgbClr val="C00000"/>
              </a:solidFill>
              <a:latin typeface="Helvetica Light"/>
              <a:cs typeface="Helvetica Ligh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788" y="6400800"/>
            <a:ext cx="4228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smtClean="0">
                <a:solidFill>
                  <a:srgbClr val="00379A"/>
                </a:solidFill>
                <a:latin typeface="Helvetica Light"/>
                <a:cs typeface="Helvetica Light"/>
              </a:rPr>
              <a:t>Sitruk-</a:t>
            </a:r>
            <a:r>
              <a:rPr lang="fr-BE" sz="1200" dirty="0" err="1" smtClean="0">
                <a:solidFill>
                  <a:srgbClr val="00379A"/>
                </a:solidFill>
                <a:latin typeface="Helvetica Light"/>
                <a:cs typeface="Helvetica Light"/>
              </a:rPr>
              <a:t>Ware</a:t>
            </a:r>
            <a:r>
              <a:rPr lang="fr-BE" sz="1200" dirty="0" smtClean="0">
                <a:solidFill>
                  <a:srgbClr val="00379A"/>
                </a:solidFill>
                <a:latin typeface="Helvetica Light"/>
                <a:cs typeface="Helvetica Light"/>
              </a:rPr>
              <a:t> R. </a:t>
            </a:r>
            <a:r>
              <a:rPr lang="fr-BE" sz="1200" dirty="0" err="1" smtClean="0">
                <a:solidFill>
                  <a:srgbClr val="00379A"/>
                </a:solidFill>
                <a:latin typeface="Helvetica Light"/>
                <a:cs typeface="Helvetica Light"/>
              </a:rPr>
              <a:t>Maturitas</a:t>
            </a:r>
            <a:r>
              <a:rPr lang="fr-BE" sz="1200" dirty="0" smtClean="0">
                <a:solidFill>
                  <a:srgbClr val="00379A"/>
                </a:solidFill>
                <a:latin typeface="Helvetica Light"/>
                <a:cs typeface="Helvetica Light"/>
              </a:rPr>
              <a:t> 2008, 61:151-7</a:t>
            </a:r>
          </a:p>
          <a:p>
            <a:r>
              <a:rPr lang="fr-BE" sz="1200" dirty="0" err="1" smtClean="0">
                <a:solidFill>
                  <a:srgbClr val="00379A"/>
                </a:solidFill>
                <a:latin typeface="Helvetica Light"/>
                <a:cs typeface="Helvetica Light"/>
              </a:rPr>
              <a:t>Tchaikovski</a:t>
            </a:r>
            <a:r>
              <a:rPr lang="fr-BE" sz="1200" dirty="0" smtClean="0">
                <a:solidFill>
                  <a:srgbClr val="00379A"/>
                </a:solidFill>
                <a:latin typeface="Helvetica Light"/>
                <a:cs typeface="Helvetica Light"/>
              </a:rPr>
              <a:t> SN, </a:t>
            </a:r>
            <a:r>
              <a:rPr lang="fr-BE" sz="1200" dirty="0" err="1" smtClean="0">
                <a:solidFill>
                  <a:srgbClr val="00379A"/>
                </a:solidFill>
                <a:latin typeface="Helvetica Light"/>
                <a:cs typeface="Helvetica Light"/>
              </a:rPr>
              <a:t>Rosing</a:t>
            </a:r>
            <a:r>
              <a:rPr lang="fr-BE" sz="1200" dirty="0" smtClean="0">
                <a:solidFill>
                  <a:srgbClr val="00379A"/>
                </a:solidFill>
                <a:latin typeface="Helvetica Light"/>
                <a:cs typeface="Helvetica Light"/>
              </a:rPr>
              <a:t> J. </a:t>
            </a:r>
            <a:r>
              <a:rPr lang="fr-BE" sz="1200" dirty="0" err="1" smtClean="0">
                <a:solidFill>
                  <a:srgbClr val="00379A"/>
                </a:solidFill>
                <a:latin typeface="Helvetica Light"/>
                <a:cs typeface="Helvetica Light"/>
              </a:rPr>
              <a:t>Thromb</a:t>
            </a:r>
            <a:r>
              <a:rPr lang="fr-BE" sz="1200" dirty="0" smtClean="0">
                <a:solidFill>
                  <a:srgbClr val="00379A"/>
                </a:solidFill>
                <a:latin typeface="Helvetica Light"/>
                <a:cs typeface="Helvetica Light"/>
              </a:rPr>
              <a:t> </a:t>
            </a:r>
            <a:r>
              <a:rPr lang="fr-BE" sz="1200" dirty="0" err="1" smtClean="0">
                <a:solidFill>
                  <a:srgbClr val="00379A"/>
                </a:solidFill>
                <a:latin typeface="Helvetica Light"/>
                <a:cs typeface="Helvetica Light"/>
              </a:rPr>
              <a:t>Res</a:t>
            </a:r>
            <a:r>
              <a:rPr lang="fr-BE" sz="1200" dirty="0" smtClean="0">
                <a:solidFill>
                  <a:srgbClr val="00379A"/>
                </a:solidFill>
                <a:latin typeface="Helvetica Light"/>
                <a:cs typeface="Helvetica Light"/>
              </a:rPr>
              <a:t>; 2010,126:5-11</a:t>
            </a:r>
          </a:p>
        </p:txBody>
      </p:sp>
    </p:spTree>
    <p:extLst>
      <p:ext uri="{BB962C8B-B14F-4D97-AF65-F5344CB8AC3E}">
        <p14:creationId xmlns:p14="http://schemas.microsoft.com/office/powerpoint/2010/main" val="81440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 xmlns:v="urn:schemas-microsoft-com:vml" xmlns:o="urn:schemas-microsoft-com:office:office" xmlns:dsp="http://schemas.microsoft.com/office/drawing/2008/diagram" xmlns:dgm="http://schemas.openxmlformats.org/drawingml/2006/diagram" xmlns:c="http://schemas.openxmlformats.org/drawingml/2006/chart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 smtClean="0"/>
              <a:t>VTE-</a:t>
            </a:r>
            <a:r>
              <a:rPr lang="fr-BE" sz="4000" b="1" dirty="0" err="1" smtClean="0"/>
              <a:t>risico</a:t>
            </a:r>
            <a:r>
              <a:rPr lang="fr-BE" sz="4000" b="1" dirty="0" smtClean="0"/>
              <a:t>: 2 de-</a:t>
            </a:r>
            <a:r>
              <a:rPr lang="fr-BE" sz="4000" b="1" dirty="0" err="1" smtClean="0"/>
              <a:t>generatiepillen</a:t>
            </a:r>
            <a:endParaRPr lang="fr-BE" sz="4000" b="1" dirty="0"/>
          </a:p>
        </p:txBody>
      </p:sp>
      <p:pic>
        <p:nvPicPr>
          <p:cNvPr id="6" name="Picture 2" descr="C:\Documents and Settings\User\Bureau\Theramex\Zoely\brandbook\Foie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132" y="4106951"/>
            <a:ext cx="2466059" cy="151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e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277299" y="4122547"/>
            <a:ext cx="1707359" cy="1391979"/>
            <a:chOff x="1143000" y="1987550"/>
            <a:chExt cx="2581275" cy="2500313"/>
          </a:xfrm>
        </p:grpSpPr>
        <p:sp>
          <p:nvSpPr>
            <p:cNvPr id="9" name="Flèche en arc 6"/>
            <p:cNvSpPr/>
            <p:nvPr/>
          </p:nvSpPr>
          <p:spPr bwMode="auto">
            <a:xfrm>
              <a:off x="1143000" y="1987550"/>
              <a:ext cx="2581275" cy="2500313"/>
            </a:xfrm>
            <a:prstGeom prst="circularArrow">
              <a:avLst>
                <a:gd name="adj1" fmla="val 15331"/>
                <a:gd name="adj2" fmla="val 1142318"/>
                <a:gd name="adj3" fmla="val 20406732"/>
                <a:gd name="adj4" fmla="val 12189570"/>
                <a:gd name="adj5" fmla="val 12500"/>
              </a:avLst>
            </a:prstGeom>
            <a:solidFill>
              <a:srgbClr val="4E1749">
                <a:alpha val="7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10" name="Flèche en arc 7"/>
            <p:cNvSpPr/>
            <p:nvPr/>
          </p:nvSpPr>
          <p:spPr bwMode="auto">
            <a:xfrm rot="10800000">
              <a:off x="1143000" y="1987550"/>
              <a:ext cx="2581275" cy="2500313"/>
            </a:xfrm>
            <a:prstGeom prst="circularArrow">
              <a:avLst>
                <a:gd name="adj1" fmla="val 15331"/>
                <a:gd name="adj2" fmla="val 1142318"/>
                <a:gd name="adj3" fmla="val 20406732"/>
                <a:gd name="adj4" fmla="val 12189570"/>
                <a:gd name="adj5" fmla="val 12500"/>
              </a:avLst>
            </a:prstGeom>
            <a:solidFill>
              <a:srgbClr val="4E1749">
                <a:alpha val="7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fr-FR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 Box 2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86492" y="2519736"/>
            <a:ext cx="390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sz="1200" b="1" dirty="0">
                <a:solidFill>
                  <a:srgbClr val="FFFFFF"/>
                </a:solidFill>
                <a:latin typeface="Helvetica" panose="020B0604020202020204" pitchFamily="34" charset="0"/>
              </a:rPr>
              <a:t>EE</a:t>
            </a:r>
          </a:p>
        </p:txBody>
      </p:sp>
      <p:sp>
        <p:nvSpPr>
          <p:cNvPr id="13" name="Text Box 2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51690" y="3003958"/>
            <a:ext cx="390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sz="1200" b="1" dirty="0">
                <a:solidFill>
                  <a:srgbClr val="FFFFFF"/>
                </a:solidFill>
                <a:latin typeface="Helvetica" panose="020B0604020202020204" pitchFamily="34" charset="0"/>
              </a:rPr>
              <a:t>EE</a:t>
            </a:r>
          </a:p>
        </p:txBody>
      </p:sp>
      <p:sp>
        <p:nvSpPr>
          <p:cNvPr id="14" name="Text Box 2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984658" y="3563936"/>
            <a:ext cx="390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sz="1200" b="1" dirty="0">
                <a:solidFill>
                  <a:srgbClr val="FFFFFF"/>
                </a:solidFill>
                <a:latin typeface="Helvetica" panose="020B0604020202020204" pitchFamily="34" charset="0"/>
              </a:rPr>
              <a:t>EE</a:t>
            </a:r>
          </a:p>
        </p:txBody>
      </p:sp>
      <p:pic>
        <p:nvPicPr>
          <p:cNvPr id="15" name="Content Placeholder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182" y="1777181"/>
            <a:ext cx="2171001" cy="1704975"/>
          </a:xfrm>
          <a:prstGeom prst="rect">
            <a:avLst/>
          </a:prstGeom>
        </p:spPr>
      </p:pic>
      <p:sp>
        <p:nvSpPr>
          <p:cNvPr id="16" name="Text Box 2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614386" y="5093479"/>
            <a:ext cx="390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sz="1200" b="1" dirty="0">
                <a:solidFill>
                  <a:srgbClr val="FFFFFF"/>
                </a:solidFill>
                <a:latin typeface="Helvetica" panose="020B0604020202020204" pitchFamily="34" charset="0"/>
              </a:rPr>
              <a:t>EE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1729138"/>
            <a:ext cx="2519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 smtClean="0">
                <a:solidFill>
                  <a:srgbClr val="00379A"/>
                </a:solidFill>
                <a:latin typeface="arial" panose="020B0604020202020204" pitchFamily="34" charset="0"/>
              </a:rPr>
              <a:t>Ethinylestradiol</a:t>
            </a:r>
            <a:r>
              <a:rPr lang="nl-NL" sz="1600" dirty="0">
                <a:solidFill>
                  <a:srgbClr val="00379A"/>
                </a:solidFill>
                <a:latin typeface="arial" panose="020B0604020202020204" pitchFamily="34" charset="0"/>
              </a:rPr>
              <a:t/>
            </a:r>
            <a:br>
              <a:rPr lang="nl-NL" sz="1600" dirty="0">
                <a:solidFill>
                  <a:srgbClr val="00379A"/>
                </a:solidFill>
                <a:latin typeface="arial" panose="020B0604020202020204" pitchFamily="34" charset="0"/>
              </a:rPr>
            </a:br>
            <a:endParaRPr lang="fr-BE" sz="1600" dirty="0" smtClean="0">
              <a:solidFill>
                <a:srgbClr val="00379A"/>
              </a:solidFill>
              <a:latin typeface="Helvetica Light"/>
              <a:cs typeface="Helvetica Ligh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86716" y="1652939"/>
            <a:ext cx="26849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 smtClean="0">
                <a:solidFill>
                  <a:srgbClr val="00379A"/>
                </a:solidFill>
                <a:latin typeface="arial" panose="020B0604020202020204" pitchFamily="34" charset="0"/>
              </a:rPr>
              <a:t>2</a:t>
            </a:r>
            <a:r>
              <a:rPr lang="nl-NL" sz="1600" baseline="30000" dirty="0" smtClean="0">
                <a:solidFill>
                  <a:srgbClr val="00379A"/>
                </a:solidFill>
                <a:latin typeface="arial" panose="020B0604020202020204" pitchFamily="34" charset="0"/>
              </a:rPr>
              <a:t>de</a:t>
            </a:r>
            <a:r>
              <a:rPr lang="nl-NL" sz="1600" dirty="0" smtClean="0">
                <a:solidFill>
                  <a:srgbClr val="00379A"/>
                </a:solidFill>
                <a:latin typeface="arial" panose="020B0604020202020204" pitchFamily="34" charset="0"/>
              </a:rPr>
              <a:t>-generatieprogestageen</a:t>
            </a:r>
            <a:endParaRPr lang="fr-BE" sz="1600" dirty="0" smtClean="0">
              <a:solidFill>
                <a:srgbClr val="00379A"/>
              </a:solidFill>
              <a:latin typeface="Helvetica Light"/>
              <a:cs typeface="Helvetica Ligh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" y="2863169"/>
            <a:ext cx="2519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dirty="0" err="1">
                <a:solidFill>
                  <a:srgbClr val="00379A"/>
                </a:solidFill>
                <a:latin typeface="Helvetica Light"/>
                <a:cs typeface="Helvetica Light"/>
              </a:rPr>
              <a:t>oestrogene</a:t>
            </a:r>
            <a:r>
              <a:rPr lang="fr-BE" sz="1600" dirty="0">
                <a:solidFill>
                  <a:srgbClr val="00379A"/>
                </a:solidFill>
                <a:latin typeface="Helvetica Light"/>
                <a:cs typeface="Helvetica Light"/>
              </a:rPr>
              <a:t> </a:t>
            </a:r>
            <a:r>
              <a:rPr lang="fr-BE" sz="1600" dirty="0" err="1">
                <a:solidFill>
                  <a:srgbClr val="00379A"/>
                </a:solidFill>
                <a:latin typeface="Helvetica Light"/>
                <a:cs typeface="Helvetica Light"/>
              </a:rPr>
              <a:t>effecten</a:t>
            </a:r>
            <a:endParaRPr lang="fr-BE" sz="1600" dirty="0" smtClean="0">
              <a:solidFill>
                <a:srgbClr val="00379A"/>
              </a:solidFill>
              <a:latin typeface="Helvetica Light"/>
              <a:cs typeface="Helvetica Ligh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15786" y="4279593"/>
            <a:ext cx="2519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dirty="0" err="1">
                <a:solidFill>
                  <a:srgbClr val="00379A"/>
                </a:solidFill>
                <a:latin typeface="Helvetica Light"/>
                <a:cs typeface="Helvetica Light"/>
              </a:rPr>
              <a:t>metabole</a:t>
            </a:r>
            <a:r>
              <a:rPr lang="fr-BE" sz="1600" dirty="0">
                <a:solidFill>
                  <a:srgbClr val="00379A"/>
                </a:solidFill>
                <a:latin typeface="Helvetica Light"/>
                <a:cs typeface="Helvetica Light"/>
              </a:rPr>
              <a:t> </a:t>
            </a:r>
            <a:r>
              <a:rPr lang="fr-BE" sz="1600" dirty="0" err="1" smtClean="0">
                <a:solidFill>
                  <a:srgbClr val="00379A"/>
                </a:solidFill>
                <a:latin typeface="Helvetica Light"/>
                <a:cs typeface="Helvetica Light"/>
              </a:rPr>
              <a:t>uitwerkingen</a:t>
            </a:r>
            <a:r>
              <a:rPr lang="fr-BE" sz="1600" dirty="0" smtClean="0">
                <a:solidFill>
                  <a:srgbClr val="00379A"/>
                </a:solidFill>
                <a:latin typeface="Helvetica Light"/>
                <a:cs typeface="Helvetica Light"/>
              </a:rPr>
              <a:t>,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25734" y="2827259"/>
            <a:ext cx="2519088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sz="2400" dirty="0" err="1" smtClean="0">
                <a:solidFill>
                  <a:srgbClr val="FF0000"/>
                </a:solidFill>
                <a:latin typeface="Helvetica Light"/>
                <a:cs typeface="Helvetica Light"/>
              </a:rPr>
              <a:t>androgene</a:t>
            </a:r>
            <a:r>
              <a:rPr lang="fr-BE" sz="2400" dirty="0" smtClean="0">
                <a:solidFill>
                  <a:srgbClr val="FF0000"/>
                </a:solidFill>
                <a:latin typeface="Helvetica Light"/>
                <a:cs typeface="Helvetica Light"/>
              </a:rPr>
              <a:t> </a:t>
            </a:r>
            <a:r>
              <a:rPr lang="fr-BE" sz="2400" dirty="0" err="1">
                <a:solidFill>
                  <a:srgbClr val="FF0000"/>
                </a:solidFill>
                <a:latin typeface="Helvetica Light"/>
                <a:cs typeface="Helvetica Light"/>
              </a:rPr>
              <a:t>effecten</a:t>
            </a:r>
            <a:endParaRPr lang="fr-BE" sz="2400" dirty="0" smtClean="0">
              <a:solidFill>
                <a:srgbClr val="FF0000"/>
              </a:solidFill>
              <a:latin typeface="Helvetica Light"/>
              <a:cs typeface="Helvetica Ligh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82228" y="4203388"/>
            <a:ext cx="2519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b="1" dirty="0" err="1" smtClean="0">
                <a:solidFill>
                  <a:srgbClr val="C00000"/>
                </a:solidFill>
                <a:latin typeface="Helvetica Light"/>
                <a:cs typeface="Helvetica Light"/>
              </a:rPr>
              <a:t>antagonistische</a:t>
            </a:r>
            <a:endParaRPr lang="fr-BE" b="1" dirty="0" smtClean="0">
              <a:solidFill>
                <a:srgbClr val="C00000"/>
              </a:solidFill>
              <a:latin typeface="Helvetica Light"/>
              <a:cs typeface="Helvetica Light"/>
            </a:endParaRPr>
          </a:p>
          <a:p>
            <a:pPr algn="ctr"/>
            <a:r>
              <a:rPr lang="fr-BE" b="1" dirty="0" err="1" smtClean="0">
                <a:solidFill>
                  <a:srgbClr val="C00000"/>
                </a:solidFill>
                <a:latin typeface="Helvetica Light"/>
                <a:cs typeface="Helvetica Light"/>
              </a:rPr>
              <a:t>effecten</a:t>
            </a:r>
            <a:endParaRPr lang="fr-BE" b="1" dirty="0" smtClean="0">
              <a:solidFill>
                <a:srgbClr val="C00000"/>
              </a:solidFill>
              <a:latin typeface="Helvetica Light"/>
              <a:cs typeface="Helvetica Light"/>
            </a:endParaRPr>
          </a:p>
        </p:txBody>
      </p:sp>
      <p:sp>
        <p:nvSpPr>
          <p:cNvPr id="2" name="Right Arrow 1"/>
          <p:cNvSpPr/>
          <p:nvPr/>
        </p:nvSpPr>
        <p:spPr>
          <a:xfrm rot="5400000">
            <a:off x="423774" y="2293555"/>
            <a:ext cx="762530" cy="37294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5" name="Right Arrow 24"/>
          <p:cNvSpPr/>
          <p:nvPr/>
        </p:nvSpPr>
        <p:spPr>
          <a:xfrm rot="5400000">
            <a:off x="7877084" y="2216129"/>
            <a:ext cx="762530" cy="37294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" name="Bent Arrow 2"/>
          <p:cNvSpPr/>
          <p:nvPr/>
        </p:nvSpPr>
        <p:spPr>
          <a:xfrm flipV="1">
            <a:off x="667869" y="3280181"/>
            <a:ext cx="790727" cy="1811812"/>
          </a:xfrm>
          <a:prstGeom prst="ben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28" name="Bent Arrow 27"/>
          <p:cNvSpPr/>
          <p:nvPr/>
        </p:nvSpPr>
        <p:spPr>
          <a:xfrm flipH="1" flipV="1">
            <a:off x="7631612" y="3242353"/>
            <a:ext cx="790727" cy="1811812"/>
          </a:xfrm>
          <a:prstGeom prst="ben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407" y="6235024"/>
            <a:ext cx="4984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 smtClean="0">
                <a:solidFill>
                  <a:srgbClr val="00379A"/>
                </a:solidFill>
                <a:cs typeface="Helvetica Light"/>
              </a:rPr>
              <a:t>Sitruk-</a:t>
            </a:r>
            <a:r>
              <a:rPr lang="fr-BE" sz="1400" dirty="0" err="1" smtClean="0">
                <a:solidFill>
                  <a:srgbClr val="00379A"/>
                </a:solidFill>
                <a:cs typeface="Helvetica Light"/>
              </a:rPr>
              <a:t>Ware</a:t>
            </a:r>
            <a:r>
              <a:rPr lang="fr-BE" sz="1400" dirty="0" smtClean="0">
                <a:solidFill>
                  <a:srgbClr val="00379A"/>
                </a:solidFill>
                <a:cs typeface="Helvetica Light"/>
              </a:rPr>
              <a:t> R . Hum </a:t>
            </a:r>
            <a:r>
              <a:rPr lang="fr-BE" sz="1400" dirty="0" err="1" smtClean="0">
                <a:solidFill>
                  <a:srgbClr val="00379A"/>
                </a:solidFill>
                <a:cs typeface="Helvetica Light"/>
              </a:rPr>
              <a:t>Reprod</a:t>
            </a:r>
            <a:r>
              <a:rPr lang="fr-BE" sz="1400" dirty="0" smtClean="0">
                <a:solidFill>
                  <a:srgbClr val="00379A"/>
                </a:solidFill>
                <a:cs typeface="Helvetica Light"/>
              </a:rPr>
              <a:t> Update 2006,12:169-78</a:t>
            </a:r>
          </a:p>
          <a:p>
            <a:r>
              <a:rPr lang="fr-BE" sz="1400" dirty="0" err="1" smtClean="0">
                <a:solidFill>
                  <a:srgbClr val="00379A"/>
                </a:solidFill>
                <a:cs typeface="Helvetica Light"/>
              </a:rPr>
              <a:t>Wiegratz</a:t>
            </a:r>
            <a:r>
              <a:rPr lang="fr-BE" sz="1400" dirty="0" smtClean="0">
                <a:solidFill>
                  <a:srgbClr val="00379A"/>
                </a:solidFill>
                <a:cs typeface="Helvetica Light"/>
              </a:rPr>
              <a:t> I et al. Contraception 2004,70:97-106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51690" y="5624695"/>
            <a:ext cx="1923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b="1" dirty="0" smtClean="0">
                <a:solidFill>
                  <a:srgbClr val="C00000"/>
                </a:solidFill>
                <a:latin typeface="Helvetica Light"/>
                <a:cs typeface="Helvetica Light"/>
              </a:rPr>
              <a:t>↘ VTE-</a:t>
            </a:r>
            <a:r>
              <a:rPr lang="fr-BE" b="1" dirty="0" err="1" smtClean="0">
                <a:solidFill>
                  <a:srgbClr val="C00000"/>
                </a:solidFill>
                <a:latin typeface="Helvetica Light"/>
                <a:cs typeface="Helvetica Light"/>
              </a:rPr>
              <a:t>risico</a:t>
            </a:r>
            <a:endParaRPr lang="fr-BE" b="1" dirty="0">
              <a:solidFill>
                <a:srgbClr val="C00000"/>
              </a:solidFill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36033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 xmlns:v="urn:schemas-microsoft-com:vml" xmlns:o="urn:schemas-microsoft-com:office:office" xmlns:dsp="http://schemas.microsoft.com/office/drawing/2008/diagram" xmlns:dgm="http://schemas.openxmlformats.org/drawingml/2006/diagram" xmlns:c="http://schemas.openxmlformats.org/drawingml/2006/chart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4000" b="1" dirty="0" smtClean="0">
                <a:solidFill>
                  <a:srgbClr val="00379A"/>
                </a:solidFill>
              </a:rPr>
              <a:t>VTE-risicofactoren</a:t>
            </a:r>
            <a:endParaRPr lang="fr-BE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62152" y="1355360"/>
            <a:ext cx="4391696" cy="4692259"/>
          </a:xfrm>
        </p:spPr>
        <p:txBody>
          <a:bodyPr>
            <a:normAutofit/>
          </a:bodyPr>
          <a:lstStyle/>
          <a:p>
            <a:r>
              <a:rPr lang="nl-NL" sz="2000" dirty="0">
                <a:solidFill>
                  <a:srgbClr val="FF0000"/>
                </a:solidFill>
              </a:rPr>
              <a:t>b</a:t>
            </a:r>
            <a:r>
              <a:rPr lang="nl-NL" sz="2000" dirty="0" smtClean="0">
                <a:solidFill>
                  <a:srgbClr val="FF0000"/>
                </a:solidFill>
              </a:rPr>
              <a:t>elangrijk </a:t>
            </a:r>
            <a:r>
              <a:rPr lang="nl-NL" sz="2000" dirty="0">
                <a:solidFill>
                  <a:srgbClr val="FF0000"/>
                </a:solidFill>
              </a:rPr>
              <a:t>het cumulatieve risico te </a:t>
            </a:r>
            <a:r>
              <a:rPr lang="nl-NL" sz="2000" dirty="0" smtClean="0">
                <a:solidFill>
                  <a:srgbClr val="FF0000"/>
                </a:solidFill>
              </a:rPr>
              <a:t>evalueren</a:t>
            </a:r>
          </a:p>
          <a:p>
            <a:r>
              <a:rPr lang="nl-NL" sz="2000" dirty="0" smtClean="0"/>
              <a:t>belang </a:t>
            </a:r>
            <a:r>
              <a:rPr lang="nl-NL" sz="2000" dirty="0"/>
              <a:t>van anticonceptie en het voorkomen van ongewenste </a:t>
            </a:r>
            <a:r>
              <a:rPr lang="nl-NL" sz="2000" dirty="0" smtClean="0"/>
              <a:t>zwangerschap!</a:t>
            </a:r>
          </a:p>
          <a:p>
            <a:r>
              <a:rPr lang="nl-NL" sz="2000" dirty="0" smtClean="0">
                <a:solidFill>
                  <a:srgbClr val="FF0000"/>
                </a:solidFill>
              </a:rPr>
              <a:t>Leeftijd !</a:t>
            </a:r>
          </a:p>
          <a:p>
            <a:r>
              <a:rPr lang="nl-NL" sz="2000" dirty="0" smtClean="0">
                <a:solidFill>
                  <a:srgbClr val="FF0000"/>
                </a:solidFill>
              </a:rPr>
              <a:t>Roken !</a:t>
            </a:r>
          </a:p>
          <a:p>
            <a:endParaRPr lang="fr-BE" dirty="0"/>
          </a:p>
          <a:p>
            <a:endParaRPr lang="fr-B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499658"/>
              </p:ext>
            </p:extLst>
          </p:nvPr>
        </p:nvGraphicFramePr>
        <p:xfrm>
          <a:off x="197084" y="1355364"/>
          <a:ext cx="4319609" cy="536783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808619"/>
                <a:gridCol w="1510990"/>
              </a:tblGrid>
              <a:tr h="374396">
                <a:tc>
                  <a:txBody>
                    <a:bodyPr/>
                    <a:lstStyle/>
                    <a:p>
                      <a:r>
                        <a:rPr lang="fr-BE" sz="1600" dirty="0" err="1" smtClean="0">
                          <a:effectLst/>
                        </a:rPr>
                        <a:t>Risicofactoren</a:t>
                      </a:r>
                      <a:endParaRPr lang="fr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err="1" smtClean="0"/>
                        <a:t>Relatief</a:t>
                      </a:r>
                      <a:r>
                        <a:rPr lang="fr-BE" sz="1600" baseline="0" dirty="0" smtClean="0"/>
                        <a:t> </a:t>
                      </a:r>
                      <a:r>
                        <a:rPr lang="fr-BE" sz="1600" baseline="0" dirty="0" err="1" smtClean="0"/>
                        <a:t>risico</a:t>
                      </a:r>
                      <a:endParaRPr lang="fr-BE" sz="1600" dirty="0"/>
                    </a:p>
                  </a:txBody>
                  <a:tcPr/>
                </a:tc>
              </a:tr>
              <a:tr h="3743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dirty="0" err="1" smtClean="0">
                          <a:solidFill>
                            <a:srgbClr val="00379A"/>
                          </a:solidFill>
                        </a:rPr>
                        <a:t>Geen</a:t>
                      </a:r>
                      <a:r>
                        <a:rPr lang="fr-BE" sz="1600" baseline="0" dirty="0" smtClean="0">
                          <a:solidFill>
                            <a:srgbClr val="00379A"/>
                          </a:solidFill>
                        </a:rPr>
                        <a:t> </a:t>
                      </a:r>
                      <a:r>
                        <a:rPr lang="fr-BE" sz="1600" baseline="0" dirty="0" err="1" smtClean="0">
                          <a:solidFill>
                            <a:srgbClr val="00379A"/>
                          </a:solidFill>
                        </a:rPr>
                        <a:t>verworven</a:t>
                      </a:r>
                      <a:r>
                        <a:rPr lang="fr-BE" sz="1600" baseline="0" dirty="0" smtClean="0">
                          <a:solidFill>
                            <a:srgbClr val="00379A"/>
                          </a:solidFill>
                        </a:rPr>
                        <a:t> </a:t>
                      </a:r>
                      <a:r>
                        <a:rPr lang="fr-BE" sz="1600" baseline="0" dirty="0" err="1" smtClean="0">
                          <a:solidFill>
                            <a:srgbClr val="00379A"/>
                          </a:solidFill>
                        </a:rPr>
                        <a:t>factoren</a:t>
                      </a:r>
                      <a:endParaRPr lang="fr-BE" sz="1600" dirty="0" smtClean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1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</a:tr>
              <a:tr h="374396"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  <a:effectLst/>
                        </a:rPr>
                        <a:t>VTE-</a:t>
                      </a:r>
                      <a:r>
                        <a:rPr lang="fr-BE" sz="1600" dirty="0" err="1" smtClean="0">
                          <a:solidFill>
                            <a:srgbClr val="00379A"/>
                          </a:solidFill>
                          <a:effectLst/>
                        </a:rPr>
                        <a:t>antecedenten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16</a:t>
                      </a:r>
                      <a:r>
                        <a:rPr lang="fr-BE" sz="1600" baseline="0" dirty="0" smtClean="0">
                          <a:solidFill>
                            <a:srgbClr val="00379A"/>
                          </a:solidFill>
                        </a:rPr>
                        <a:t> -&gt; </a:t>
                      </a:r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35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</a:tr>
              <a:tr h="374396"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Chirurgie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6</a:t>
                      </a:r>
                      <a:r>
                        <a:rPr lang="fr-BE" sz="1600" baseline="0" dirty="0" smtClean="0">
                          <a:solidFill>
                            <a:srgbClr val="00379A"/>
                          </a:solidFill>
                        </a:rPr>
                        <a:t> -&gt; </a:t>
                      </a:r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22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</a:tr>
              <a:tr h="374396">
                <a:tc>
                  <a:txBody>
                    <a:bodyPr/>
                    <a:lstStyle/>
                    <a:p>
                      <a:r>
                        <a:rPr lang="fr-BE" sz="1600" dirty="0" err="1" smtClean="0">
                          <a:solidFill>
                            <a:srgbClr val="00379A"/>
                          </a:solidFill>
                        </a:rPr>
                        <a:t>Kanker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6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</a:tr>
              <a:tr h="374396">
                <a:tc>
                  <a:txBody>
                    <a:bodyPr/>
                    <a:lstStyle/>
                    <a:p>
                      <a:r>
                        <a:rPr lang="fr-BE" sz="1600" dirty="0" err="1" smtClean="0">
                          <a:solidFill>
                            <a:srgbClr val="00379A"/>
                          </a:solidFill>
                        </a:rPr>
                        <a:t>Zwangerschap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6 -&gt;</a:t>
                      </a:r>
                      <a:r>
                        <a:rPr lang="fr-BE" sz="1600" baseline="0" dirty="0" smtClean="0">
                          <a:solidFill>
                            <a:srgbClr val="00379A"/>
                          </a:solidFill>
                        </a:rPr>
                        <a:t> </a:t>
                      </a:r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10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</a:tr>
              <a:tr h="374396"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Post </a:t>
                      </a:r>
                      <a:r>
                        <a:rPr lang="fr-BE" sz="1600" dirty="0" err="1" smtClean="0">
                          <a:solidFill>
                            <a:srgbClr val="00379A"/>
                          </a:solidFill>
                        </a:rPr>
                        <a:t>partum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22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</a:tr>
              <a:tr h="3743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dirty="0" err="1" smtClean="0">
                          <a:solidFill>
                            <a:srgbClr val="00379A"/>
                          </a:solidFill>
                        </a:rPr>
                        <a:t>Immobilisatie</a:t>
                      </a:r>
                      <a:endParaRPr lang="fr-BE" sz="1600" dirty="0" smtClean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13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</a:tr>
              <a:tr h="374396">
                <a:tc>
                  <a:txBody>
                    <a:bodyPr/>
                    <a:lstStyle/>
                    <a:p>
                      <a:r>
                        <a:rPr lang="fr-BE" sz="1600" dirty="0" err="1" smtClean="0">
                          <a:solidFill>
                            <a:srgbClr val="00379A"/>
                          </a:solidFill>
                          <a:effectLst/>
                        </a:rPr>
                        <a:t>Biologische</a:t>
                      </a:r>
                      <a:r>
                        <a:rPr lang="fr-BE" sz="1600" dirty="0" smtClean="0">
                          <a:solidFill>
                            <a:srgbClr val="00379A"/>
                          </a:solidFill>
                          <a:effectLst/>
                        </a:rPr>
                        <a:t> </a:t>
                      </a:r>
                      <a:r>
                        <a:rPr lang="fr-BE" sz="1600" dirty="0" err="1" smtClean="0">
                          <a:solidFill>
                            <a:srgbClr val="00379A"/>
                          </a:solidFill>
                          <a:effectLst/>
                        </a:rPr>
                        <a:t>trombofilie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2 -&gt; 50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</a:tr>
              <a:tr h="465637">
                <a:tc>
                  <a:txBody>
                    <a:bodyPr/>
                    <a:lstStyle/>
                    <a:p>
                      <a:r>
                        <a:rPr lang="fr-BE" sz="1600" dirty="0" err="1" smtClean="0">
                          <a:solidFill>
                            <a:srgbClr val="00379A"/>
                          </a:solidFill>
                          <a:effectLst/>
                        </a:rPr>
                        <a:t>Obesitas</a:t>
                      </a:r>
                      <a:r>
                        <a:rPr lang="fr-BE" sz="1600" dirty="0" smtClean="0">
                          <a:solidFill>
                            <a:srgbClr val="00379A"/>
                          </a:solidFill>
                          <a:effectLst/>
                        </a:rPr>
                        <a:t>-lange</a:t>
                      </a:r>
                      <a:r>
                        <a:rPr lang="fr-BE" sz="1600" baseline="0" dirty="0" smtClean="0">
                          <a:solidFill>
                            <a:srgbClr val="00379A"/>
                          </a:solidFill>
                          <a:effectLst/>
                        </a:rPr>
                        <a:t> </a:t>
                      </a:r>
                      <a:r>
                        <a:rPr lang="fr-BE" sz="1600" baseline="0" dirty="0" err="1" smtClean="0">
                          <a:solidFill>
                            <a:srgbClr val="00379A"/>
                          </a:solidFill>
                          <a:effectLst/>
                        </a:rPr>
                        <a:t>vlucht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2 -&gt; 4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</a:tr>
              <a:tr h="374396">
                <a:tc>
                  <a:txBody>
                    <a:bodyPr/>
                    <a:lstStyle/>
                    <a:p>
                      <a:r>
                        <a:rPr lang="fr-BE" sz="1600" b="1" dirty="0" err="1" smtClean="0">
                          <a:solidFill>
                            <a:srgbClr val="FF0000"/>
                          </a:solidFill>
                        </a:rPr>
                        <a:t>Hormoonvervangingstherapie</a:t>
                      </a:r>
                      <a:endParaRPr lang="fr-BE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BE" sz="1600" b="1" baseline="0" dirty="0" smtClean="0">
                          <a:solidFill>
                            <a:srgbClr val="FF0000"/>
                          </a:solidFill>
                        </a:rPr>
                        <a:t> -&gt; </a:t>
                      </a:r>
                      <a:r>
                        <a:rPr lang="fr-BE" sz="16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fr-BE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4396">
                <a:tc>
                  <a:txBody>
                    <a:bodyPr/>
                    <a:lstStyle/>
                    <a:p>
                      <a:r>
                        <a:rPr lang="fr-BE" sz="1600" b="0" dirty="0" err="1" smtClean="0">
                          <a:solidFill>
                            <a:srgbClr val="00379A"/>
                          </a:solidFill>
                        </a:rPr>
                        <a:t>Leeftijd</a:t>
                      </a:r>
                      <a:r>
                        <a:rPr lang="fr-BE" sz="1600" b="0" dirty="0" smtClean="0">
                          <a:solidFill>
                            <a:srgbClr val="00379A"/>
                          </a:solidFill>
                        </a:rPr>
                        <a:t> </a:t>
                      </a:r>
                      <a:endParaRPr lang="fr-BE" sz="1600" b="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b="1" dirty="0" smtClean="0">
                          <a:solidFill>
                            <a:srgbClr val="00379A"/>
                          </a:solidFill>
                        </a:rPr>
                        <a:t>2</a:t>
                      </a:r>
                      <a:endParaRPr lang="fr-BE" sz="1600" b="1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</a:tr>
              <a:tr h="374396">
                <a:tc>
                  <a:txBody>
                    <a:bodyPr/>
                    <a:lstStyle/>
                    <a:p>
                      <a:r>
                        <a:rPr lang="fr-BE" sz="1600" b="1" dirty="0" err="1" smtClean="0">
                          <a:solidFill>
                            <a:srgbClr val="FF0000"/>
                          </a:solidFill>
                        </a:rPr>
                        <a:t>Combinatiepil</a:t>
                      </a:r>
                      <a:endParaRPr lang="fr-BE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b="1" dirty="0" smtClean="0">
                          <a:solidFill>
                            <a:srgbClr val="FF0000"/>
                          </a:solidFill>
                        </a:rPr>
                        <a:t>2 -&gt; 6</a:t>
                      </a:r>
                      <a:endParaRPr lang="fr-BE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499991" y="6550223"/>
            <a:ext cx="467753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nl-BE" sz="1400" dirty="0" smtClean="0">
                <a:solidFill>
                  <a:srgbClr val="00379A"/>
                </a:solidFill>
                <a:cs typeface="Arial" charset="0"/>
              </a:rPr>
              <a:t>Naar </a:t>
            </a:r>
            <a:r>
              <a:rPr lang="nl-BE" sz="1400" dirty="0" err="1" smtClean="0">
                <a:solidFill>
                  <a:srgbClr val="00379A"/>
                </a:solidFill>
                <a:cs typeface="Arial" charset="0"/>
              </a:rPr>
              <a:t>Samama</a:t>
            </a:r>
            <a:r>
              <a:rPr lang="nl-BE" sz="1400" dirty="0" smtClean="0">
                <a:solidFill>
                  <a:srgbClr val="00379A"/>
                </a:solidFill>
                <a:cs typeface="Arial" charset="0"/>
              </a:rPr>
              <a:t>-MM</a:t>
            </a:r>
            <a:r>
              <a:rPr lang="nl-BE" sz="1400" dirty="0">
                <a:solidFill>
                  <a:srgbClr val="00379A"/>
                </a:solidFill>
                <a:cs typeface="Arial" charset="0"/>
              </a:rPr>
              <a:t>. Abrégé d’Hémostase. Masson 2011</a:t>
            </a:r>
          </a:p>
        </p:txBody>
      </p:sp>
    </p:spTree>
    <p:extLst>
      <p:ext uri="{BB962C8B-B14F-4D97-AF65-F5344CB8AC3E}">
        <p14:creationId xmlns:p14="http://schemas.microsoft.com/office/powerpoint/2010/main" val="25368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b="1" dirty="0"/>
              <a:t>Veneuze trombo-embolie</a:t>
            </a:r>
            <a:br>
              <a:rPr lang="nl-BE" b="1" dirty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nl-BE" dirty="0"/>
              <a:t> </a:t>
            </a:r>
          </a:p>
          <a:p>
            <a:r>
              <a:rPr lang="nl-BE" sz="5600" dirty="0" smtClean="0"/>
              <a:t>Globaal </a:t>
            </a:r>
            <a:r>
              <a:rPr lang="nl-BE" sz="5600" dirty="0"/>
              <a:t>is het risico op </a:t>
            </a:r>
            <a:r>
              <a:rPr lang="nl-BE" sz="5600" b="1" dirty="0">
                <a:solidFill>
                  <a:srgbClr val="FF0000"/>
                </a:solidFill>
              </a:rPr>
              <a:t>een veneuze trombo-embolie 4 keer zo hoog onder orale </a:t>
            </a:r>
            <a:r>
              <a:rPr lang="nl-BE" sz="5600" b="1" dirty="0" err="1">
                <a:solidFill>
                  <a:srgbClr val="FF0000"/>
                </a:solidFill>
              </a:rPr>
              <a:t>oestroprogestativa</a:t>
            </a:r>
            <a:r>
              <a:rPr lang="nl-BE" sz="5600" dirty="0"/>
              <a:t>, </a:t>
            </a:r>
            <a:endParaRPr lang="nl-BE" sz="5600" dirty="0" smtClean="0"/>
          </a:p>
          <a:p>
            <a:pPr lvl="1"/>
            <a:r>
              <a:rPr lang="nl-BE" sz="5600" dirty="0" smtClean="0"/>
              <a:t>incidentie </a:t>
            </a:r>
            <a:r>
              <a:rPr lang="nl-BE" sz="5600" dirty="0"/>
              <a:t>op </a:t>
            </a:r>
            <a:r>
              <a:rPr lang="nl-BE" sz="5600" dirty="0" smtClean="0"/>
              <a:t>jaarbasis blijft  </a:t>
            </a:r>
            <a:r>
              <a:rPr lang="nl-BE" sz="5600" dirty="0"/>
              <a:t>laag (&lt; 0,5 per 1.000). </a:t>
            </a:r>
            <a:endParaRPr lang="nl-BE" sz="5600" dirty="0" smtClean="0"/>
          </a:p>
          <a:p>
            <a:pPr lvl="1"/>
            <a:r>
              <a:rPr lang="nl-BE" sz="5600" dirty="0" smtClean="0"/>
              <a:t>ongeacht </a:t>
            </a:r>
            <a:r>
              <a:rPr lang="nl-BE" sz="5600" dirty="0"/>
              <a:t>de dosis oestrogenen, maar lijkt groter te zijn als </a:t>
            </a:r>
            <a:r>
              <a:rPr lang="nl-BE" sz="5600" dirty="0" smtClean="0"/>
              <a:t>EE2 &gt; 30 </a:t>
            </a:r>
            <a:r>
              <a:rPr lang="nl-BE" sz="5600" dirty="0"/>
              <a:t>microgram</a:t>
            </a:r>
            <a:r>
              <a:rPr lang="nl-BE" sz="5600" dirty="0" smtClean="0"/>
              <a:t>.</a:t>
            </a:r>
          </a:p>
          <a:p>
            <a:pPr lvl="1"/>
            <a:r>
              <a:rPr lang="nl-BE" sz="5600" dirty="0" smtClean="0"/>
              <a:t>beïnvloed </a:t>
            </a:r>
            <a:r>
              <a:rPr lang="nl-BE" sz="5600" dirty="0"/>
              <a:t>door het type progestativum. </a:t>
            </a:r>
          </a:p>
          <a:p>
            <a:r>
              <a:rPr lang="nl-BE" sz="5600" dirty="0"/>
              <a:t> </a:t>
            </a:r>
          </a:p>
          <a:p>
            <a:r>
              <a:rPr lang="nl-BE" sz="5600" b="1" dirty="0" smtClean="0">
                <a:solidFill>
                  <a:srgbClr val="FF0000"/>
                </a:solidFill>
              </a:rPr>
              <a:t>2.000 </a:t>
            </a:r>
            <a:r>
              <a:rPr lang="nl-BE" sz="5600" b="1" dirty="0">
                <a:solidFill>
                  <a:srgbClr val="FF0000"/>
                </a:solidFill>
              </a:rPr>
              <a:t>patiëntes moeten overschakelen van een pil van de 3-4</a:t>
            </a:r>
            <a:r>
              <a:rPr lang="nl-BE" sz="5600" b="1" baseline="30000" dirty="0">
                <a:solidFill>
                  <a:srgbClr val="FF0000"/>
                </a:solidFill>
              </a:rPr>
              <a:t>e</a:t>
            </a:r>
            <a:r>
              <a:rPr lang="nl-BE" sz="5600" b="1" dirty="0">
                <a:solidFill>
                  <a:srgbClr val="FF0000"/>
                </a:solidFill>
              </a:rPr>
              <a:t> generatie naar een pil van de tweede generatie om één trombo-embolisch accident per jaar te vermijden. </a:t>
            </a:r>
            <a:r>
              <a:rPr lang="nl-BE" sz="5600" b="1" dirty="0" smtClean="0">
                <a:solidFill>
                  <a:srgbClr val="FF0000"/>
                </a:solidFill>
              </a:rPr>
              <a:t>!!!</a:t>
            </a:r>
          </a:p>
          <a:p>
            <a:endParaRPr lang="nl-BE" sz="5600" dirty="0"/>
          </a:p>
          <a:p>
            <a:r>
              <a:rPr lang="nl-BE" sz="5600" dirty="0" smtClean="0"/>
              <a:t>Het </a:t>
            </a:r>
            <a:r>
              <a:rPr lang="nl-BE" sz="5600" dirty="0"/>
              <a:t>veneuze risico is opmerkelijk hoger in de loop van het eerste jaar van gebruik.</a:t>
            </a:r>
          </a:p>
          <a:p>
            <a:r>
              <a:rPr lang="nl-BE" sz="5600" dirty="0"/>
              <a:t> </a:t>
            </a:r>
          </a:p>
          <a:p>
            <a:r>
              <a:rPr lang="nl-BE" sz="5600" dirty="0" smtClean="0"/>
              <a:t>pleister</a:t>
            </a:r>
            <a:r>
              <a:rPr lang="nl-BE" sz="5600" dirty="0"/>
              <a:t>, vaginale </a:t>
            </a:r>
            <a:r>
              <a:rPr lang="nl-BE" sz="5600" dirty="0" smtClean="0"/>
              <a:t>ring </a:t>
            </a:r>
            <a:r>
              <a:rPr lang="nl-BE" sz="5600" dirty="0"/>
              <a:t>verhogen eveneens het risico op trombo-embolie. </a:t>
            </a:r>
            <a:r>
              <a:rPr lang="nl-BE" sz="5600" dirty="0" smtClean="0"/>
              <a:t> (= idem als 3 G)</a:t>
            </a:r>
          </a:p>
          <a:p>
            <a:endParaRPr lang="nl-BE" sz="5600" dirty="0"/>
          </a:p>
          <a:p>
            <a:r>
              <a:rPr lang="nl-BE" sz="5600" dirty="0" smtClean="0"/>
              <a:t>Progestatieve </a:t>
            </a:r>
            <a:r>
              <a:rPr lang="nl-BE" sz="5600" dirty="0"/>
              <a:t>anticonceptiva verhogen het risico op trombo-embolie niet, behalve die op basis van medroxyprogesteronacetaat.</a:t>
            </a:r>
          </a:p>
          <a:p>
            <a:r>
              <a:rPr lang="nl-BE" sz="5600" dirty="0"/>
              <a:t> </a:t>
            </a:r>
            <a:endParaRPr lang="nl-BE" sz="5600" dirty="0" smtClean="0"/>
          </a:p>
          <a:p>
            <a:r>
              <a:rPr lang="nl-BE" sz="5600" dirty="0" smtClean="0"/>
              <a:t>voorbeschikkende </a:t>
            </a:r>
            <a:r>
              <a:rPr lang="nl-BE" sz="5600" dirty="0"/>
              <a:t>factoren die het </a:t>
            </a:r>
            <a:r>
              <a:rPr lang="nl-BE" sz="5600" dirty="0" err="1"/>
              <a:t>trombogene</a:t>
            </a:r>
            <a:r>
              <a:rPr lang="nl-BE" sz="5600" dirty="0"/>
              <a:t> effect van hormonale anticonceptie kunnen moduleren. </a:t>
            </a:r>
            <a:endParaRPr lang="nl-BE" sz="5600" dirty="0" smtClean="0"/>
          </a:p>
          <a:p>
            <a:endParaRPr lang="nl-BE" sz="5600" dirty="0" smtClean="0"/>
          </a:p>
          <a:p>
            <a:r>
              <a:rPr lang="nl-BE" sz="5600" dirty="0" err="1" smtClean="0"/>
              <a:t>Trombofiliescreens</a:t>
            </a:r>
            <a:r>
              <a:rPr lang="nl-BE" sz="5600" dirty="0" smtClean="0"/>
              <a:t> systematisch in bloed : neen</a:t>
            </a:r>
            <a:endParaRPr lang="nl-BE" sz="5600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4570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Casus 3 : obesitas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17j</a:t>
            </a:r>
          </a:p>
          <a:p>
            <a:r>
              <a:rPr lang="nl-BE" dirty="0" smtClean="0"/>
              <a:t>Moeder met </a:t>
            </a:r>
            <a:r>
              <a:rPr lang="nl-BE" dirty="0" err="1" smtClean="0"/>
              <a:t>borstCA</a:t>
            </a:r>
            <a:endParaRPr lang="nl-BE" dirty="0" smtClean="0"/>
          </a:p>
          <a:p>
            <a:r>
              <a:rPr lang="nl-BE" dirty="0" err="1" smtClean="0"/>
              <a:t>Menorragieën</a:t>
            </a:r>
            <a:endParaRPr lang="nl-BE" dirty="0" smtClean="0"/>
          </a:p>
          <a:p>
            <a:r>
              <a:rPr lang="nl-BE" dirty="0" smtClean="0"/>
              <a:t>1,70m  100kg</a:t>
            </a:r>
          </a:p>
          <a:p>
            <a:r>
              <a:rPr lang="nl-BE" dirty="0" smtClean="0"/>
              <a:t>Nl BD</a:t>
            </a:r>
          </a:p>
          <a:p>
            <a:r>
              <a:rPr lang="nl-BE" dirty="0" err="1" smtClean="0"/>
              <a:t>Lueva</a:t>
            </a:r>
            <a:r>
              <a:rPr lang="nl-BE" dirty="0" smtClean="0"/>
              <a:t> helpt niet wil andere pil</a:t>
            </a:r>
          </a:p>
          <a:p>
            <a:r>
              <a:rPr lang="nl-BE" dirty="0" smtClean="0"/>
              <a:t>virgo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5557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obesitas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 smtClean="0"/>
              <a:t>Pil heeft geen gealterneerde werking bij </a:t>
            </a:r>
            <a:r>
              <a:rPr lang="nl-BE" dirty="0" err="1" smtClean="0"/>
              <a:t>obese</a:t>
            </a:r>
            <a:r>
              <a:rPr lang="nl-BE" dirty="0" smtClean="0"/>
              <a:t> vrouw ondanks veranderingen in </a:t>
            </a:r>
            <a:r>
              <a:rPr lang="nl-BE" dirty="0" err="1" smtClean="0"/>
              <a:t>pharmacokinetiek</a:t>
            </a:r>
            <a:r>
              <a:rPr lang="nl-BE" dirty="0"/>
              <a:t>.</a:t>
            </a:r>
            <a:endParaRPr lang="nl-BE" dirty="0" smtClean="0"/>
          </a:p>
          <a:p>
            <a:r>
              <a:rPr lang="nl-BE" dirty="0" smtClean="0"/>
              <a:t>Noodcontraceptie duidelijk minder </a:t>
            </a:r>
            <a:r>
              <a:rPr lang="nl-BE" dirty="0" err="1" smtClean="0"/>
              <a:t>efficient</a:t>
            </a:r>
            <a:r>
              <a:rPr lang="nl-BE" dirty="0" smtClean="0"/>
              <a:t> bij obesitas</a:t>
            </a:r>
          </a:p>
          <a:p>
            <a:r>
              <a:rPr lang="nl-BE" dirty="0" smtClean="0"/>
              <a:t>Elke verminderde contraceptieve werking bij obesitas wordt gecompenseerd door verminderde fertiliteit door obesitas</a:t>
            </a:r>
          </a:p>
          <a:p>
            <a:r>
              <a:rPr lang="nl-BE" dirty="0" smtClean="0"/>
              <a:t>OAC en obesitas class 2-3: controversieel ( VTE risico)</a:t>
            </a:r>
          </a:p>
          <a:p>
            <a:r>
              <a:rPr lang="nl-BE" dirty="0" smtClean="0"/>
              <a:t>LNG spiraal prima, </a:t>
            </a:r>
            <a:r>
              <a:rPr lang="nl-BE" dirty="0" err="1" smtClean="0"/>
              <a:t>depo</a:t>
            </a:r>
            <a:r>
              <a:rPr lang="nl-BE" dirty="0" smtClean="0"/>
              <a:t>/</a:t>
            </a:r>
            <a:r>
              <a:rPr lang="nl-BE" dirty="0" err="1" smtClean="0"/>
              <a:t>implanon</a:t>
            </a:r>
            <a:r>
              <a:rPr lang="nl-BE" dirty="0" smtClean="0"/>
              <a:t> OK maar verhogen het gewicht !!</a:t>
            </a:r>
          </a:p>
          <a:p>
            <a:r>
              <a:rPr lang="nl-BE" dirty="0" err="1" smtClean="0"/>
              <a:t>Bariatrische</a:t>
            </a:r>
            <a:r>
              <a:rPr lang="nl-BE" dirty="0" smtClean="0"/>
              <a:t> HLK maakt deze vrouwen veel vruchtbaarder en dus betere contraceptie nodig.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9933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obesitas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nl-BE" dirty="0" smtClean="0"/>
              <a:t>Ongewenste zwangerschap : veel groter bij BMI &gt; 35: schrik van te verdikken door de pil !</a:t>
            </a:r>
          </a:p>
          <a:p>
            <a:r>
              <a:rPr lang="nl-BE" dirty="0" smtClean="0"/>
              <a:t>Geen relatie ts pilgebruik en gewichtstoename ( </a:t>
            </a:r>
            <a:r>
              <a:rPr lang="nl-BE" dirty="0" err="1" smtClean="0"/>
              <a:t>cochrane</a:t>
            </a:r>
            <a:r>
              <a:rPr lang="nl-BE" dirty="0" smtClean="0"/>
              <a:t> D) ( </a:t>
            </a:r>
            <a:r>
              <a:rPr lang="nl-BE" dirty="0" smtClean="0">
                <a:sym typeface="Wingdings" panose="05000000000000000000" pitchFamily="2" charset="2"/>
              </a:rPr>
              <a:t></a:t>
            </a:r>
            <a:r>
              <a:rPr lang="nl-BE" dirty="0" smtClean="0"/>
              <a:t> 1-2 kg bij hormoonspiraal en  3kg/3j DEPO)</a:t>
            </a:r>
          </a:p>
          <a:p>
            <a:r>
              <a:rPr lang="nl-BE" dirty="0" err="1" smtClean="0"/>
              <a:t>Implanon</a:t>
            </a:r>
            <a:r>
              <a:rPr lang="nl-BE" dirty="0" smtClean="0"/>
              <a:t>: spiegels zijn lager maar voldoende om veilig te zijn </a:t>
            </a:r>
          </a:p>
          <a:p>
            <a:r>
              <a:rPr lang="nl-BE" dirty="0" smtClean="0"/>
              <a:t>Patch: ( 1 studie : hoger falen &gt; 90kg, ander studie niet)</a:t>
            </a:r>
          </a:p>
          <a:p>
            <a:r>
              <a:rPr lang="nl-BE" dirty="0" err="1" smtClean="0"/>
              <a:t>POP’s</a:t>
            </a:r>
            <a:r>
              <a:rPr lang="nl-BE" dirty="0" smtClean="0"/>
              <a:t> geen relatie ts gewicht en </a:t>
            </a:r>
            <a:r>
              <a:rPr lang="nl-BE" dirty="0" err="1" smtClean="0"/>
              <a:t>efficientie</a:t>
            </a:r>
            <a:r>
              <a:rPr lang="nl-BE" dirty="0" smtClean="0"/>
              <a:t>, geen hoger risico op DVT !</a:t>
            </a:r>
          </a:p>
          <a:p>
            <a:r>
              <a:rPr lang="nl-BE" dirty="0" smtClean="0"/>
              <a:t>Ring: betere absorptie van hormonen, </a:t>
            </a:r>
            <a:r>
              <a:rPr lang="nl-BE" dirty="0" err="1" smtClean="0"/>
              <a:t>cave</a:t>
            </a:r>
            <a:r>
              <a:rPr lang="nl-BE" dirty="0" smtClean="0"/>
              <a:t> DVT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6597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Casus 4: obesitaschirurgie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35j </a:t>
            </a:r>
            <a:r>
              <a:rPr lang="nl-BE" dirty="0" err="1" smtClean="0"/>
              <a:t>gastric</a:t>
            </a:r>
            <a:r>
              <a:rPr lang="nl-BE" dirty="0" smtClean="0"/>
              <a:t> bypass -1jaar</a:t>
            </a:r>
          </a:p>
          <a:p>
            <a:r>
              <a:rPr lang="nl-BE" dirty="0" smtClean="0"/>
              <a:t>HT 145/90 met medicatie</a:t>
            </a:r>
          </a:p>
          <a:p>
            <a:r>
              <a:rPr lang="nl-BE" dirty="0" smtClean="0"/>
              <a:t>BG </a:t>
            </a:r>
            <a:r>
              <a:rPr lang="nl-BE" dirty="0" err="1" smtClean="0"/>
              <a:t>Bneg</a:t>
            </a:r>
            <a:r>
              <a:rPr lang="nl-BE" dirty="0" smtClean="0"/>
              <a:t> (factor 8 hoger)</a:t>
            </a:r>
          </a:p>
          <a:p>
            <a:r>
              <a:rPr lang="nl-BE" dirty="0" smtClean="0"/>
              <a:t>Komt pil verlengen: </a:t>
            </a:r>
            <a:r>
              <a:rPr lang="nl-BE" dirty="0" err="1" smtClean="0"/>
              <a:t>deso</a:t>
            </a:r>
            <a:r>
              <a:rPr lang="nl-BE" dirty="0" smtClean="0"/>
              <a:t> 30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1347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67544" y="2344114"/>
            <a:ext cx="8229600" cy="4525963"/>
          </a:xfrm>
        </p:spPr>
        <p:txBody>
          <a:bodyPr/>
          <a:lstStyle/>
          <a:p>
            <a:r>
              <a:rPr lang="nl-BE" b="1" dirty="0">
                <a:hlinkClick r:id="rId2"/>
              </a:rPr>
              <a:t>De </a:t>
            </a:r>
            <a:r>
              <a:rPr lang="nl-BE" b="1" i="1" dirty="0">
                <a:hlinkClick r:id="rId2"/>
              </a:rPr>
              <a:t>pil</a:t>
            </a:r>
            <a:r>
              <a:rPr lang="nl-BE" b="1" dirty="0">
                <a:hlinkClick r:id="rId2"/>
              </a:rPr>
              <a:t> beschermt tegen </a:t>
            </a:r>
            <a:r>
              <a:rPr lang="nl-BE" b="1" i="1" dirty="0">
                <a:hlinkClick r:id="rId2"/>
              </a:rPr>
              <a:t>baarmoederkanker</a:t>
            </a:r>
            <a:endParaRPr lang="nl-BE" b="1" dirty="0"/>
          </a:p>
          <a:p>
            <a:r>
              <a:rPr lang="nl-BE" dirty="0"/>
              <a:t>Het Laatste Nieuws-4 aug. 2015</a:t>
            </a:r>
          </a:p>
          <a:p>
            <a:r>
              <a:rPr lang="nl-BE" dirty="0"/>
              <a:t>Er doen veel negatieve verhalen de ronde over het gebruik van de </a:t>
            </a:r>
            <a:r>
              <a:rPr lang="nl-BE" i="1" dirty="0"/>
              <a:t>anticonceptiepil</a:t>
            </a:r>
            <a:r>
              <a:rPr lang="nl-BE" dirty="0"/>
              <a:t>, maar nu blijkt de </a:t>
            </a:r>
            <a:r>
              <a:rPr lang="nl-BE" i="1" dirty="0"/>
              <a:t>pil</a:t>
            </a:r>
            <a:r>
              <a:rPr lang="nl-BE" dirty="0"/>
              <a:t> toch ook onverwachte beschermende </a:t>
            </a:r>
            <a:r>
              <a:rPr lang="nl-BE" dirty="0" smtClean="0"/>
              <a:t>effecten te hebben...    </a:t>
            </a:r>
            <a:endParaRPr lang="nl-BE" dirty="0"/>
          </a:p>
          <a:p>
            <a:endParaRPr lang="nl-BE" dirty="0"/>
          </a:p>
        </p:txBody>
      </p:sp>
      <p:pic>
        <p:nvPicPr>
          <p:cNvPr id="3074" name="Picture 2" descr="hln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2962"/>
            <a:ext cx="6048672" cy="2079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830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obesitaschirurgie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 smtClean="0"/>
              <a:t>12-18mnd wachten om </a:t>
            </a:r>
            <a:r>
              <a:rPr lang="nl-BE" dirty="0" err="1" smtClean="0"/>
              <a:t>zw</a:t>
            </a:r>
            <a:r>
              <a:rPr lang="nl-BE" dirty="0" smtClean="0"/>
              <a:t> te worden ( ‘malnutritie van foetus’)</a:t>
            </a:r>
          </a:p>
          <a:p>
            <a:r>
              <a:rPr lang="nl-BE" dirty="0" smtClean="0"/>
              <a:t>Weinig studies die tonen dat klassiek pil minder werkt!</a:t>
            </a:r>
          </a:p>
          <a:p>
            <a:r>
              <a:rPr lang="nl-BE" dirty="0" err="1"/>
              <a:t>Bariatrische</a:t>
            </a:r>
            <a:r>
              <a:rPr lang="nl-BE" dirty="0"/>
              <a:t> HLK maakt </a:t>
            </a:r>
            <a:r>
              <a:rPr lang="nl-BE" dirty="0" smtClean="0"/>
              <a:t>vrouwen </a:t>
            </a:r>
            <a:r>
              <a:rPr lang="nl-BE" dirty="0"/>
              <a:t>veel vruchtbaarder en dus </a:t>
            </a:r>
            <a:r>
              <a:rPr lang="nl-BE" dirty="0" smtClean="0"/>
              <a:t>(betere) </a:t>
            </a:r>
            <a:r>
              <a:rPr lang="nl-BE" dirty="0"/>
              <a:t>contraceptie </a:t>
            </a:r>
            <a:r>
              <a:rPr lang="nl-BE" dirty="0" smtClean="0"/>
              <a:t>nodig ( slechts 20 % krijgt advies om contraceptieconsult te hebben- 15% onveilig vrijen-slechts 4% heeft spiraal)</a:t>
            </a:r>
          </a:p>
          <a:p>
            <a:r>
              <a:rPr lang="nl-BE" dirty="0" err="1" smtClean="0"/>
              <a:t>Malabsorptive</a:t>
            </a:r>
            <a:r>
              <a:rPr lang="nl-BE" dirty="0" smtClean="0"/>
              <a:t> HLK ( Roux-Y, BPD, </a:t>
            </a:r>
            <a:r>
              <a:rPr lang="nl-BE" dirty="0" err="1" smtClean="0"/>
              <a:t>jejenoileale</a:t>
            </a:r>
            <a:r>
              <a:rPr lang="nl-BE" dirty="0" smtClean="0"/>
              <a:t> bypass) ( weinig studies over pil) POP en combinatiespil: klasse 3) </a:t>
            </a:r>
          </a:p>
          <a:p>
            <a:r>
              <a:rPr lang="nl-BE" dirty="0" smtClean="0"/>
              <a:t>&lt;-&gt; restrictieve procedures : </a:t>
            </a:r>
            <a:r>
              <a:rPr lang="nl-BE" dirty="0" err="1" smtClean="0"/>
              <a:t>gastric</a:t>
            </a:r>
            <a:r>
              <a:rPr lang="nl-BE" dirty="0" smtClean="0"/>
              <a:t> </a:t>
            </a:r>
            <a:r>
              <a:rPr lang="nl-BE" dirty="0" err="1" smtClean="0"/>
              <a:t>sleeve</a:t>
            </a:r>
            <a:r>
              <a:rPr lang="nl-BE" dirty="0" smtClean="0"/>
              <a:t> of maagband: pil geen probleem voor werking </a:t>
            </a:r>
          </a:p>
          <a:p>
            <a:r>
              <a:rPr lang="nl-BE" dirty="0" err="1" smtClean="0"/>
              <a:t>Noodpil</a:t>
            </a:r>
            <a:r>
              <a:rPr lang="nl-BE" dirty="0" smtClean="0"/>
              <a:t>: enkel </a:t>
            </a:r>
            <a:r>
              <a:rPr lang="nl-BE" dirty="0" err="1" smtClean="0"/>
              <a:t>ulipristal</a:t>
            </a:r>
            <a:r>
              <a:rPr lang="nl-BE" dirty="0" smtClean="0"/>
              <a:t>, LNG werkt 4x minder goed dan </a:t>
            </a:r>
            <a:r>
              <a:rPr lang="nl-BE" dirty="0" err="1" smtClean="0"/>
              <a:t>ulipristal</a:t>
            </a:r>
            <a:endParaRPr lang="nl-BE" dirty="0"/>
          </a:p>
          <a:p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0047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Casus 5 DM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DM </a:t>
            </a:r>
          </a:p>
          <a:p>
            <a:r>
              <a:rPr lang="nl-BE" dirty="0" smtClean="0"/>
              <a:t>25j</a:t>
            </a:r>
          </a:p>
          <a:p>
            <a:r>
              <a:rPr lang="nl-BE" dirty="0" smtClean="0"/>
              <a:t>Geen orgaanlijden</a:t>
            </a:r>
          </a:p>
          <a:p>
            <a:r>
              <a:rPr lang="nl-BE" dirty="0" smtClean="0"/>
              <a:t>P0</a:t>
            </a:r>
          </a:p>
          <a:p>
            <a:r>
              <a:rPr lang="nl-BE" dirty="0" smtClean="0"/>
              <a:t>Wil pil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4702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548680"/>
            <a:ext cx="8534400" cy="438872"/>
          </a:xfrm>
        </p:spPr>
        <p:txBody>
          <a:bodyPr>
            <a:noAutofit/>
          </a:bodyPr>
          <a:lstStyle/>
          <a:p>
            <a:r>
              <a:rPr lang="nl-BE" sz="2400" b="1" dirty="0" smtClean="0"/>
              <a:t/>
            </a:r>
            <a:br>
              <a:rPr lang="nl-BE" sz="2400" b="1" dirty="0" smtClean="0"/>
            </a:br>
            <a:r>
              <a:rPr lang="nl-BE" sz="2400" b="1" dirty="0"/>
              <a:t/>
            </a:r>
            <a:br>
              <a:rPr lang="nl-BE" sz="2400" b="1" dirty="0"/>
            </a:br>
            <a:r>
              <a:rPr lang="nl-BE" sz="2400" b="1" dirty="0" smtClean="0"/>
              <a:t/>
            </a:r>
            <a:br>
              <a:rPr lang="nl-BE" sz="2400" b="1" dirty="0" smtClean="0"/>
            </a:br>
            <a:r>
              <a:rPr lang="nl-BE" sz="2400" b="1" dirty="0"/>
              <a:t/>
            </a:r>
            <a:br>
              <a:rPr lang="nl-BE" sz="2400" b="1" dirty="0"/>
            </a:br>
            <a:r>
              <a:rPr lang="nl-BE" sz="2400" b="1" dirty="0" smtClean="0"/>
              <a:t/>
            </a:r>
            <a:br>
              <a:rPr lang="nl-BE" sz="2400" b="1" dirty="0" smtClean="0"/>
            </a:br>
            <a:r>
              <a:rPr lang="nl-BE" sz="2400" b="1" dirty="0"/>
              <a:t/>
            </a:r>
            <a:br>
              <a:rPr lang="nl-BE" sz="2400" b="1" dirty="0"/>
            </a:br>
            <a:r>
              <a:rPr lang="nl-BE" sz="2400" b="1" dirty="0" err="1"/>
              <a:t>Oestroprogestatieve</a:t>
            </a:r>
            <a:r>
              <a:rPr lang="nl-BE" sz="2400" b="1" dirty="0"/>
              <a:t> pil en risico op arteriële trombose</a:t>
            </a:r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 smtClean="0"/>
              <a:t>“</a:t>
            </a:r>
            <a:r>
              <a:rPr lang="nl-BE" i="1" dirty="0"/>
              <a:t>Deze effecten lijken </a:t>
            </a:r>
            <a:endParaRPr lang="nl-BE" i="1" dirty="0" smtClean="0"/>
          </a:p>
          <a:p>
            <a:pPr lvl="1"/>
            <a:r>
              <a:rPr lang="nl-BE" b="1" i="1" dirty="0" smtClean="0"/>
              <a:t>niet </a:t>
            </a:r>
            <a:r>
              <a:rPr lang="nl-BE" b="1" i="1" dirty="0"/>
              <a:t>afhankelijk te zijn van de dosis </a:t>
            </a:r>
            <a:r>
              <a:rPr lang="nl-BE" i="1" dirty="0"/>
              <a:t>oestrogenen </a:t>
            </a:r>
            <a:endParaRPr lang="nl-BE" i="1" dirty="0" smtClean="0"/>
          </a:p>
          <a:p>
            <a:pPr lvl="1"/>
            <a:r>
              <a:rPr lang="nl-BE" i="1" dirty="0" smtClean="0"/>
              <a:t>verschillen </a:t>
            </a:r>
            <a:r>
              <a:rPr lang="nl-BE" i="1" dirty="0"/>
              <a:t>tussen de pillen van de 3e en de 2e generatie verwaarloosbaar. </a:t>
            </a:r>
            <a:endParaRPr lang="nl-BE" i="1" dirty="0" smtClean="0"/>
          </a:p>
          <a:p>
            <a:pPr lvl="1"/>
            <a:r>
              <a:rPr lang="nl-BE" b="1" i="1" dirty="0" smtClean="0"/>
              <a:t>Trombofilie speelt geen echte rol</a:t>
            </a:r>
          </a:p>
          <a:p>
            <a:pPr marL="274320" lvl="1" indent="0">
              <a:buNone/>
            </a:pPr>
            <a:endParaRPr lang="nl-BE" b="1" i="1" dirty="0" smtClean="0"/>
          </a:p>
          <a:p>
            <a:pPr marL="274320" lvl="1" indent="0">
              <a:buNone/>
            </a:pPr>
            <a:r>
              <a:rPr lang="nl-BE" i="1" dirty="0" smtClean="0">
                <a:solidFill>
                  <a:srgbClr val="FF0000"/>
                </a:solidFill>
              </a:rPr>
              <a:t>De </a:t>
            </a:r>
            <a:r>
              <a:rPr lang="nl-BE" i="1" dirty="0">
                <a:solidFill>
                  <a:srgbClr val="FF0000"/>
                </a:solidFill>
              </a:rPr>
              <a:t>risico’s op een </a:t>
            </a:r>
            <a:r>
              <a:rPr lang="nl-BE" b="1" i="1" dirty="0">
                <a:solidFill>
                  <a:srgbClr val="FF0000"/>
                </a:solidFill>
              </a:rPr>
              <a:t>arterieel</a:t>
            </a:r>
            <a:r>
              <a:rPr lang="nl-BE" i="1" dirty="0">
                <a:solidFill>
                  <a:srgbClr val="FF0000"/>
                </a:solidFill>
              </a:rPr>
              <a:t> trombo-embolisch incident worden </a:t>
            </a:r>
            <a:r>
              <a:rPr lang="nl-BE" b="1" i="1" dirty="0">
                <a:solidFill>
                  <a:srgbClr val="FF0000"/>
                </a:solidFill>
              </a:rPr>
              <a:t>sterk</a:t>
            </a:r>
            <a:r>
              <a:rPr lang="nl-BE" i="1" dirty="0">
                <a:solidFill>
                  <a:srgbClr val="FF0000"/>
                </a:solidFill>
              </a:rPr>
              <a:t> beïnvloed </a:t>
            </a:r>
            <a:r>
              <a:rPr lang="nl-BE" i="1" dirty="0" smtClean="0">
                <a:solidFill>
                  <a:srgbClr val="FF0000"/>
                </a:solidFill>
              </a:rPr>
              <a:t>:</a:t>
            </a:r>
          </a:p>
          <a:p>
            <a:pPr lvl="1"/>
            <a:r>
              <a:rPr lang="nl-BE" i="1" dirty="0" smtClean="0"/>
              <a:t>door </a:t>
            </a:r>
            <a:r>
              <a:rPr lang="nl-BE" i="1" dirty="0"/>
              <a:t>roken (x 14), </a:t>
            </a:r>
            <a:endParaRPr lang="nl-BE" i="1" dirty="0" smtClean="0"/>
          </a:p>
          <a:p>
            <a:pPr lvl="1"/>
            <a:r>
              <a:rPr lang="nl-BE" i="1" dirty="0" smtClean="0"/>
              <a:t>geassocieerde </a:t>
            </a:r>
            <a:r>
              <a:rPr lang="nl-BE" i="1" dirty="0"/>
              <a:t>arteriële hypertensie (x 6), </a:t>
            </a:r>
            <a:endParaRPr lang="nl-BE" i="1" dirty="0" smtClean="0"/>
          </a:p>
          <a:p>
            <a:pPr lvl="1"/>
            <a:r>
              <a:rPr lang="nl-BE" i="1" dirty="0" smtClean="0"/>
              <a:t>hypercholesterolemie </a:t>
            </a:r>
            <a:r>
              <a:rPr lang="nl-BE" i="1" dirty="0"/>
              <a:t>(x 25), </a:t>
            </a:r>
            <a:endParaRPr lang="nl-BE" i="1" dirty="0" smtClean="0"/>
          </a:p>
          <a:p>
            <a:pPr lvl="1"/>
            <a:r>
              <a:rPr lang="nl-BE" i="1" dirty="0" smtClean="0"/>
              <a:t>diabetes </a:t>
            </a:r>
            <a:r>
              <a:rPr lang="nl-BE" i="1" dirty="0"/>
              <a:t>(x 17) </a:t>
            </a:r>
            <a:r>
              <a:rPr lang="nl-BE" i="1" dirty="0" smtClean="0"/>
              <a:t>en</a:t>
            </a:r>
          </a:p>
          <a:p>
            <a:pPr lvl="1"/>
            <a:r>
              <a:rPr lang="nl-BE" i="1" dirty="0" smtClean="0"/>
              <a:t> </a:t>
            </a:r>
            <a:r>
              <a:rPr lang="nl-BE" i="1" dirty="0"/>
              <a:t>zwaarlijvigheid (x 5</a:t>
            </a:r>
            <a:r>
              <a:rPr lang="nl-BE" i="1" dirty="0" smtClean="0"/>
              <a:t>).</a:t>
            </a:r>
            <a:r>
              <a:rPr lang="nl-BE" dirty="0" smtClean="0"/>
              <a:t>”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3871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dirty="0"/>
              <a:t>Andere cardiovasculaire risico’s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 err="1" smtClean="0"/>
              <a:t>Oestro</a:t>
            </a:r>
            <a:r>
              <a:rPr lang="nl-BE" dirty="0" smtClean="0"/>
              <a:t>-progestatieve </a:t>
            </a:r>
            <a:r>
              <a:rPr lang="nl-BE" dirty="0"/>
              <a:t>anticonceptiemiddelen gaan gepaard met een verhoogd cardiovasculair risico bij vaak jonge vrouwen. Mogelijke risico’s zijn:</a:t>
            </a:r>
          </a:p>
          <a:p>
            <a:endParaRPr lang="nl-BE" dirty="0" smtClean="0"/>
          </a:p>
          <a:p>
            <a:endParaRPr lang="nl-BE" dirty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/>
          </a:p>
          <a:p>
            <a:r>
              <a:rPr lang="nl-BE" dirty="0"/>
              <a:t> </a:t>
            </a:r>
            <a:r>
              <a:rPr lang="nl-BE" dirty="0" smtClean="0"/>
              <a:t>Anticonceptiemiddelen </a:t>
            </a:r>
            <a:r>
              <a:rPr lang="nl-BE" dirty="0"/>
              <a:t>op basis van alleen progestativa zijn daarentegen niet geassocieerd met een verhoogd cardiovasculair risico.</a:t>
            </a:r>
          </a:p>
          <a:p>
            <a:endParaRPr lang="nl-B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447695"/>
              </p:ext>
            </p:extLst>
          </p:nvPr>
        </p:nvGraphicFramePr>
        <p:xfrm>
          <a:off x="467544" y="2708920"/>
          <a:ext cx="8352928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1656184"/>
                <a:gridCol w="2952328"/>
              </a:tblGrid>
              <a:tr h="370840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RR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Risico/vrouwjaren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rgbClr val="FF0000"/>
                          </a:solidFill>
                        </a:rPr>
                        <a:t>Arterieel trombo-embolische accidenten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1,5-3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1/10.000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rgbClr val="FF0000"/>
                          </a:solidFill>
                        </a:rPr>
                        <a:t>Myocardinfarct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1,5-2,5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2/10.000</a:t>
                      </a:r>
                      <a:endParaRPr lang="nl-BE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rgbClr val="FF0000"/>
                          </a:solidFill>
                        </a:rPr>
                        <a:t>Ischemisch cerebrovasculair accident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2/10.000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43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Goed om weten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709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BE" sz="4000" b="1" dirty="0" err="1" smtClean="0"/>
              <a:t>welk</a:t>
            </a:r>
            <a:r>
              <a:rPr lang="fr-BE" sz="4000" b="1" dirty="0" smtClean="0"/>
              <a:t> </a:t>
            </a:r>
            <a:r>
              <a:rPr lang="fr-BE" sz="4000" b="1" dirty="0" err="1" smtClean="0"/>
              <a:t>oestrogeen</a:t>
            </a:r>
            <a:r>
              <a:rPr lang="fr-BE" sz="4000" b="1" dirty="0" smtClean="0"/>
              <a:t>? </a:t>
            </a:r>
            <a:endParaRPr lang="fr-BE" sz="4000" b="1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2309" y="1397284"/>
            <a:ext cx="2181691" cy="1755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upload.wikimedia.org/wikipedia/commons/thumb/0/00/Estradiol.svg/306px-Estradiol.svg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425" y="4895539"/>
            <a:ext cx="1828800" cy="1113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879" y="4746898"/>
            <a:ext cx="2243589" cy="1172785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12763" y="1277470"/>
            <a:ext cx="6444669" cy="449131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 sz="2200" b="0" i="0" kern="1200" spc="-10" baseline="0">
                <a:solidFill>
                  <a:schemeClr val="bg2"/>
                </a:solidFill>
                <a:latin typeface="Calibri"/>
                <a:ea typeface="+mn-ea"/>
                <a:cs typeface="Calibri"/>
              </a:defRPr>
            </a:lvl1pPr>
            <a:lvl2pPr marL="511175" indent="-282575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–"/>
              <a:defRPr sz="1800" b="0" i="0" kern="1200" spc="-10" baseline="0">
                <a:solidFill>
                  <a:schemeClr val="bg2"/>
                </a:solidFill>
                <a:latin typeface="Calibri"/>
                <a:ea typeface="+mn-ea"/>
                <a:cs typeface="Calibri"/>
              </a:defRPr>
            </a:lvl2pPr>
            <a:lvl3pPr marL="741363" indent="-23018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 sz="1800" b="0" i="0" kern="1200" spc="-10" baseline="0">
                <a:solidFill>
                  <a:schemeClr val="bg2"/>
                </a:solidFill>
                <a:latin typeface="Calibri"/>
                <a:ea typeface="+mn-ea"/>
                <a:cs typeface="Calibri"/>
              </a:defRPr>
            </a:lvl3pPr>
            <a:lvl4pPr marL="1031875" indent="-290513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–"/>
              <a:defRPr sz="1800" b="0" i="0" kern="1200" spc="-10" baseline="0">
                <a:solidFill>
                  <a:schemeClr val="bg2"/>
                </a:solidFill>
                <a:latin typeface="Calibri"/>
                <a:ea typeface="+mn-ea"/>
                <a:cs typeface="Calibri"/>
              </a:defRPr>
            </a:lvl4pPr>
            <a:lvl5pPr marL="1314450" indent="-282575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»"/>
              <a:defRPr sz="1800" b="0" i="0" kern="1200" spc="-10" baseline="0">
                <a:solidFill>
                  <a:schemeClr val="bg2"/>
                </a:solidFill>
                <a:latin typeface="Calibri"/>
                <a:ea typeface="+mn-ea"/>
                <a:cs typeface="Calibri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b="1" dirty="0" smtClean="0">
                <a:solidFill>
                  <a:schemeClr val="tx1"/>
                </a:solidFill>
              </a:rPr>
              <a:t>Ethinylestradiol (EE) 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BE" sz="2000" b="1" dirty="0" smtClean="0">
                <a:solidFill>
                  <a:schemeClr val="tx1"/>
                </a:solidFill>
              </a:rPr>
              <a:t>synthetische molecule die 100- tot 1000-maal krachtiger is dan natuurlijke oestrogenen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b="1" dirty="0">
                <a:solidFill>
                  <a:schemeClr val="tx1"/>
                </a:solidFill>
              </a:rPr>
              <a:t>zeer stabiel, </a:t>
            </a:r>
            <a:r>
              <a:rPr lang="nl-NL" sz="2000" b="1" dirty="0" smtClean="0">
                <a:solidFill>
                  <a:schemeClr val="tx1"/>
                </a:solidFill>
              </a:rPr>
              <a:t>ondergaat </a:t>
            </a:r>
            <a:r>
              <a:rPr lang="nl-NL" sz="2000" b="1" dirty="0">
                <a:solidFill>
                  <a:schemeClr val="tx1"/>
                </a:solidFill>
              </a:rPr>
              <a:t>verschillende </a:t>
            </a:r>
            <a:r>
              <a:rPr lang="nl-NL" sz="2000" b="1" dirty="0" smtClean="0">
                <a:solidFill>
                  <a:schemeClr val="tx1"/>
                </a:solidFill>
              </a:rPr>
              <a:t>passages in de lever</a:t>
            </a:r>
            <a:endParaRPr lang="nl-BE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BE" b="1" dirty="0" err="1" smtClean="0">
                <a:solidFill>
                  <a:schemeClr val="tx1"/>
                </a:solidFill>
              </a:rPr>
              <a:t>Estradiolvaleraat</a:t>
            </a:r>
            <a:r>
              <a:rPr lang="nl-BE" b="1" dirty="0" smtClean="0">
                <a:solidFill>
                  <a:schemeClr val="tx1"/>
                </a:solidFill>
              </a:rPr>
              <a:t> (</a:t>
            </a:r>
            <a:r>
              <a:rPr lang="nl-BE" b="1" dirty="0" err="1" smtClean="0">
                <a:solidFill>
                  <a:schemeClr val="tx1"/>
                </a:solidFill>
              </a:rPr>
              <a:t>qlaira</a:t>
            </a:r>
            <a:r>
              <a:rPr lang="nl-BE" b="1" dirty="0" smtClean="0">
                <a:solidFill>
                  <a:schemeClr val="tx1"/>
                </a:solidFill>
              </a:rPr>
              <a:t>)  </a:t>
            </a:r>
            <a:r>
              <a:rPr lang="nl-BE" b="1" dirty="0">
                <a:solidFill>
                  <a:schemeClr val="tx1"/>
                </a:solidFill>
              </a:rPr>
              <a:t>en </a:t>
            </a:r>
            <a:r>
              <a:rPr lang="nl-BE" b="1" dirty="0" smtClean="0">
                <a:solidFill>
                  <a:schemeClr val="tx1"/>
                </a:solidFill>
              </a:rPr>
              <a:t>estradiol (E2)( </a:t>
            </a:r>
            <a:r>
              <a:rPr lang="nl-BE" b="1" dirty="0" err="1" smtClean="0">
                <a:solidFill>
                  <a:schemeClr val="tx1"/>
                </a:solidFill>
              </a:rPr>
              <a:t>Zoely</a:t>
            </a:r>
            <a:r>
              <a:rPr lang="nl-BE" b="1" dirty="0" smtClean="0">
                <a:solidFill>
                  <a:schemeClr val="tx1"/>
                </a:solidFill>
              </a:rPr>
              <a:t>):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BE" sz="2000" b="1" dirty="0" smtClean="0">
                <a:solidFill>
                  <a:schemeClr val="tx1"/>
                </a:solidFill>
              </a:rPr>
              <a:t>natuurlijke oestrogenen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BE" sz="2000" b="1" dirty="0" smtClean="0">
                <a:solidFill>
                  <a:schemeClr val="tx1"/>
                </a:solidFill>
              </a:rPr>
              <a:t>minder sterke oestrogenen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BE" sz="2000" b="1" dirty="0" smtClean="0">
                <a:solidFill>
                  <a:schemeClr val="tx1"/>
                </a:solidFill>
              </a:rPr>
              <a:t>positieve </a:t>
            </a:r>
            <a:r>
              <a:rPr lang="nl-BE" sz="2000" b="1" dirty="0">
                <a:solidFill>
                  <a:schemeClr val="tx1"/>
                </a:solidFill>
              </a:rPr>
              <a:t>impact </a:t>
            </a:r>
            <a:r>
              <a:rPr lang="nl-BE" sz="2000" b="1" dirty="0" smtClean="0">
                <a:solidFill>
                  <a:schemeClr val="tx1"/>
                </a:solidFill>
              </a:rPr>
              <a:t>op </a:t>
            </a:r>
            <a:r>
              <a:rPr lang="nl-BE" sz="2000" b="1" dirty="0">
                <a:solidFill>
                  <a:schemeClr val="tx1"/>
                </a:solidFill>
              </a:rPr>
              <a:t>de reductie v</a:t>
            </a:r>
            <a:r>
              <a:rPr lang="nl-BE" sz="2000" b="1" dirty="0" smtClean="0">
                <a:solidFill>
                  <a:schemeClr val="tx1"/>
                </a:solidFill>
              </a:rPr>
              <a:t>an VTE???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BE" sz="2000" b="1" dirty="0">
                <a:solidFill>
                  <a:schemeClr val="tx1"/>
                </a:solidFill>
              </a:rPr>
              <a:t>wachten </a:t>
            </a:r>
            <a:r>
              <a:rPr lang="nl-BE" sz="2000" b="1" dirty="0" smtClean="0">
                <a:solidFill>
                  <a:schemeClr val="tx1"/>
                </a:solidFill>
              </a:rPr>
              <a:t>op </a:t>
            </a:r>
            <a:r>
              <a:rPr lang="nl-NL" sz="2000" b="1" dirty="0" smtClean="0">
                <a:solidFill>
                  <a:schemeClr val="tx1"/>
                </a:solidFill>
              </a:rPr>
              <a:t>de </a:t>
            </a:r>
            <a:r>
              <a:rPr lang="nl-NL" sz="2000" b="1" dirty="0">
                <a:solidFill>
                  <a:schemeClr val="tx1"/>
                </a:solidFill>
              </a:rPr>
              <a:t>resultaten van klinische </a:t>
            </a:r>
            <a:r>
              <a:rPr lang="nl-NL" sz="2000" b="1" dirty="0" smtClean="0">
                <a:solidFill>
                  <a:schemeClr val="tx1"/>
                </a:solidFill>
              </a:rPr>
              <a:t>studies</a:t>
            </a:r>
            <a:endParaRPr lang="nl-BE" sz="20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nl-BE" sz="2000" dirty="0"/>
          </a:p>
          <a:p>
            <a:pPr>
              <a:buFont typeface="Arial" panose="020B0604020202020204" pitchFamily="34" charset="0"/>
              <a:buChar char="•"/>
            </a:pPr>
            <a:endParaRPr lang="nl-BE" sz="2000" dirty="0"/>
          </a:p>
          <a:p>
            <a:pPr marL="0" indent="0">
              <a:buNone/>
            </a:pPr>
            <a:endParaRPr lang="nl-BE" sz="1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292855" y="6239435"/>
            <a:ext cx="1313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dirty="0" smtClean="0">
                <a:solidFill>
                  <a:srgbClr val="000918"/>
                </a:solidFill>
                <a:latin typeface="Helvetica Light"/>
                <a:cs typeface="Helvetica Light"/>
              </a:rPr>
              <a:t>Estradiol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06788" y="6293222"/>
            <a:ext cx="1568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dirty="0" err="1" smtClean="0">
                <a:solidFill>
                  <a:srgbClr val="000918"/>
                </a:solidFill>
                <a:latin typeface="Helvetica Light"/>
                <a:cs typeface="Helvetica Light"/>
              </a:rPr>
              <a:t>Estradiolvaleraat</a:t>
            </a:r>
            <a:endParaRPr lang="fr-BE" sz="1400" dirty="0" smtClean="0">
              <a:solidFill>
                <a:srgbClr val="000918"/>
              </a:solidFill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39608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Qlaira</a:t>
            </a:r>
            <a:endParaRPr lang="nl-B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48880"/>
            <a:ext cx="5905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qlaira.com/static/images/hcp/Section1.2_fig1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48880"/>
            <a:ext cx="5905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798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Zoely</a:t>
            </a:r>
            <a:endParaRPr lang="nl-BE" dirty="0"/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905" y="1772816"/>
            <a:ext cx="5996309" cy="3981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99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POP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 err="1" smtClean="0"/>
              <a:t>Cerazette</a:t>
            </a:r>
            <a:r>
              <a:rPr lang="nl-BE" dirty="0" smtClean="0"/>
              <a:t>: POP met desogestrel &lt;-&gt; </a:t>
            </a:r>
            <a:r>
              <a:rPr lang="nl-BE" dirty="0" err="1" smtClean="0"/>
              <a:t>microlut</a:t>
            </a:r>
            <a:r>
              <a:rPr lang="nl-BE" dirty="0" smtClean="0"/>
              <a:t>(LNG)</a:t>
            </a:r>
          </a:p>
          <a:p>
            <a:endParaRPr lang="nl-BE" dirty="0"/>
          </a:p>
          <a:p>
            <a:r>
              <a:rPr lang="nl-BE" dirty="0" smtClean="0"/>
              <a:t>Ovulatie: </a:t>
            </a:r>
            <a:r>
              <a:rPr lang="nl-BE" dirty="0" err="1" smtClean="0"/>
              <a:t>microlut</a:t>
            </a:r>
            <a:r>
              <a:rPr lang="nl-BE" dirty="0" smtClean="0"/>
              <a:t> 40% - bij </a:t>
            </a:r>
            <a:r>
              <a:rPr lang="nl-BE" dirty="0" err="1" smtClean="0"/>
              <a:t>cerazette</a:t>
            </a:r>
            <a:r>
              <a:rPr lang="nl-BE" dirty="0" smtClean="0"/>
              <a:t> 1,25 %</a:t>
            </a:r>
          </a:p>
          <a:p>
            <a:endParaRPr lang="nl-BE" dirty="0" smtClean="0"/>
          </a:p>
          <a:p>
            <a:r>
              <a:rPr lang="nl-BE" dirty="0" smtClean="0"/>
              <a:t>Nadelen:</a:t>
            </a:r>
          </a:p>
          <a:p>
            <a:pPr lvl="1"/>
            <a:r>
              <a:rPr lang="nl-BE" dirty="0" smtClean="0"/>
              <a:t>Spotting – onregelmatige bloedingen</a:t>
            </a:r>
          </a:p>
          <a:p>
            <a:pPr lvl="1"/>
            <a:r>
              <a:rPr lang="nl-BE" dirty="0" smtClean="0"/>
              <a:t>Geen anti-acné effect</a:t>
            </a:r>
          </a:p>
          <a:p>
            <a:pPr lvl="1"/>
            <a:r>
              <a:rPr lang="nl-BE" dirty="0" smtClean="0"/>
              <a:t>Faling: verschil met CHC is zeer klein</a:t>
            </a:r>
            <a:endParaRPr lang="nl-BE" dirty="0"/>
          </a:p>
          <a:p>
            <a:endParaRPr lang="nl-BE" dirty="0"/>
          </a:p>
          <a:p>
            <a:r>
              <a:rPr lang="nl-BE" dirty="0" smtClean="0"/>
              <a:t>Voordelen:</a:t>
            </a:r>
          </a:p>
          <a:p>
            <a:pPr lvl="1"/>
            <a:r>
              <a:rPr lang="nl-BE" dirty="0" smtClean="0"/>
              <a:t>geen risico’s voor veneuze en arteriële </a:t>
            </a:r>
            <a:r>
              <a:rPr lang="nl-BE" dirty="0" err="1" smtClean="0"/>
              <a:t>trombosen</a:t>
            </a:r>
            <a:endParaRPr lang="nl-BE" dirty="0"/>
          </a:p>
          <a:p>
            <a:pPr lvl="1"/>
            <a:r>
              <a:rPr lang="nl-BE" dirty="0" smtClean="0"/>
              <a:t>Geen hoger risico CVA … myocardinfarct</a:t>
            </a:r>
          </a:p>
          <a:p>
            <a:pPr lvl="1"/>
            <a:r>
              <a:rPr lang="nl-BE" dirty="0" smtClean="0"/>
              <a:t>Kankerrisico idem als bij CHC</a:t>
            </a:r>
          </a:p>
          <a:p>
            <a:pPr lvl="1"/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89760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r>
              <a:rPr lang="fr-BE" sz="3200" b="1" dirty="0">
                <a:solidFill>
                  <a:srgbClr val="00379A"/>
                </a:solidFill>
              </a:rPr>
              <a:t>Contra-</a:t>
            </a:r>
            <a:r>
              <a:rPr lang="fr-BE" sz="3200" b="1" dirty="0" err="1">
                <a:solidFill>
                  <a:srgbClr val="00379A"/>
                </a:solidFill>
              </a:rPr>
              <a:t>indicaties</a:t>
            </a:r>
            <a:r>
              <a:rPr lang="fr-BE" sz="3200" b="1" dirty="0">
                <a:solidFill>
                  <a:srgbClr val="00379A"/>
                </a:solidFill>
              </a:rPr>
              <a:t> en </a:t>
            </a:r>
            <a:r>
              <a:rPr lang="fr-BE" sz="3200" b="1" dirty="0" err="1">
                <a:solidFill>
                  <a:srgbClr val="00379A"/>
                </a:solidFill>
              </a:rPr>
              <a:t>alternatieven</a:t>
            </a:r>
            <a:r>
              <a:rPr lang="fr-BE" sz="32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fr-BE" sz="3200" b="1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fr-BE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1352025"/>
              </p:ext>
            </p:extLst>
          </p:nvPr>
        </p:nvGraphicFramePr>
        <p:xfrm>
          <a:off x="539552" y="2267167"/>
          <a:ext cx="8136904" cy="3466089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919954"/>
                <a:gridCol w="1008529"/>
                <a:gridCol w="968189"/>
                <a:gridCol w="1240232"/>
              </a:tblGrid>
              <a:tr h="385121">
                <a:tc>
                  <a:txBody>
                    <a:bodyPr/>
                    <a:lstStyle/>
                    <a:p>
                      <a:r>
                        <a:rPr lang="fr-BE" dirty="0" err="1" smtClean="0"/>
                        <a:t>Omstandigheden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CHC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POC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IUS</a:t>
                      </a:r>
                      <a:endParaRPr lang="fr-BE" dirty="0"/>
                    </a:p>
                  </a:txBody>
                  <a:tcPr/>
                </a:tc>
              </a:tr>
              <a:tr h="385121"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 &lt; 40 </a:t>
                      </a:r>
                      <a:r>
                        <a:rPr lang="fr-BE" sz="1600" dirty="0" err="1" smtClean="0">
                          <a:solidFill>
                            <a:srgbClr val="00379A"/>
                          </a:solidFill>
                        </a:rPr>
                        <a:t>jaar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2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1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1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</a:tr>
              <a:tr h="385121"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solidFill>
                            <a:srgbClr val="00379A"/>
                          </a:solidFill>
                          <a:effectLst/>
                        </a:rPr>
                        <a:t>Persoonlijke geschiedenis DVT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4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2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2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</a:tr>
              <a:tr h="3851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smtClean="0">
                          <a:solidFill>
                            <a:srgbClr val="00379A"/>
                          </a:solidFill>
                          <a:effectLst/>
                        </a:rPr>
                        <a:t>Genetische trombogene</a:t>
                      </a:r>
                      <a:r>
                        <a:rPr lang="fr-BE" sz="1600" baseline="0" dirty="0" smtClean="0">
                          <a:solidFill>
                            <a:srgbClr val="00379A"/>
                          </a:solidFill>
                          <a:effectLst/>
                        </a:rPr>
                        <a:t> </a:t>
                      </a:r>
                      <a:r>
                        <a:rPr lang="nl-NL" sz="1600" dirty="0" smtClean="0">
                          <a:solidFill>
                            <a:srgbClr val="00379A"/>
                          </a:solidFill>
                          <a:effectLst/>
                        </a:rPr>
                        <a:t>mutatie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4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2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2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</a:tr>
              <a:tr h="3851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Migraine met aura (met </a:t>
                      </a:r>
                      <a:r>
                        <a:rPr lang="fr-BE" sz="1600" dirty="0" err="1" smtClean="0">
                          <a:solidFill>
                            <a:srgbClr val="00379A"/>
                          </a:solidFill>
                        </a:rPr>
                        <a:t>neurologische</a:t>
                      </a:r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 </a:t>
                      </a:r>
                      <a:r>
                        <a:rPr lang="fr-BE" sz="1600" dirty="0" err="1" smtClean="0">
                          <a:solidFill>
                            <a:srgbClr val="00379A"/>
                          </a:solidFill>
                        </a:rPr>
                        <a:t>symptomen</a:t>
                      </a:r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)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4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2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2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</a:tr>
              <a:tr h="385121">
                <a:tc>
                  <a:txBody>
                    <a:bodyPr/>
                    <a:lstStyle/>
                    <a:p>
                      <a:r>
                        <a:rPr lang="fr-BE" sz="1600" dirty="0" err="1" smtClean="0">
                          <a:solidFill>
                            <a:srgbClr val="00379A"/>
                          </a:solidFill>
                        </a:rPr>
                        <a:t>Tabak</a:t>
                      </a:r>
                      <a:r>
                        <a:rPr lang="fr-BE" sz="1600" baseline="0" dirty="0" smtClean="0">
                          <a:solidFill>
                            <a:srgbClr val="00379A"/>
                          </a:solidFill>
                        </a:rPr>
                        <a:t> &lt; 15 </a:t>
                      </a:r>
                      <a:r>
                        <a:rPr lang="fr-BE" sz="1600" baseline="0" dirty="0" err="1" smtClean="0">
                          <a:solidFill>
                            <a:srgbClr val="00379A"/>
                          </a:solidFill>
                        </a:rPr>
                        <a:t>sigaretten</a:t>
                      </a:r>
                      <a:r>
                        <a:rPr lang="fr-BE" sz="1600" baseline="0" dirty="0" smtClean="0">
                          <a:solidFill>
                            <a:srgbClr val="00379A"/>
                          </a:solidFill>
                        </a:rPr>
                        <a:t>/dag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3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1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1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</a:tr>
              <a:tr h="3851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dirty="0" err="1" smtClean="0">
                          <a:solidFill>
                            <a:srgbClr val="00379A"/>
                          </a:solidFill>
                        </a:rPr>
                        <a:t>Tabak</a:t>
                      </a:r>
                      <a:r>
                        <a:rPr lang="fr-BE" sz="1600" baseline="0" dirty="0" smtClean="0">
                          <a:solidFill>
                            <a:srgbClr val="00379A"/>
                          </a:solidFill>
                        </a:rPr>
                        <a:t> &gt; 15 </a:t>
                      </a:r>
                      <a:r>
                        <a:rPr lang="fr-BE" sz="1600" baseline="0" dirty="0" err="1" smtClean="0">
                          <a:solidFill>
                            <a:srgbClr val="00379A"/>
                          </a:solidFill>
                        </a:rPr>
                        <a:t>sigaretten</a:t>
                      </a:r>
                      <a:r>
                        <a:rPr lang="fr-BE" sz="1600" baseline="0" dirty="0" smtClean="0">
                          <a:solidFill>
                            <a:srgbClr val="00379A"/>
                          </a:solidFill>
                        </a:rPr>
                        <a:t>/dag</a:t>
                      </a:r>
                      <a:endParaRPr lang="fr-BE" sz="1600" dirty="0" smtClean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4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1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1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</a:tr>
              <a:tr h="385121">
                <a:tc>
                  <a:txBody>
                    <a:bodyPr/>
                    <a:lstStyle/>
                    <a:p>
                      <a:r>
                        <a:rPr lang="fr-BE" sz="1600" dirty="0" err="1" smtClean="0">
                          <a:solidFill>
                            <a:srgbClr val="00379A"/>
                          </a:solidFill>
                        </a:rPr>
                        <a:t>Hypertensie</a:t>
                      </a:r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 &gt; 14/9 &lt; 16/10 , </a:t>
                      </a:r>
                      <a:r>
                        <a:rPr lang="fr-BE" sz="1600" dirty="0" err="1" smtClean="0">
                          <a:solidFill>
                            <a:srgbClr val="00379A"/>
                          </a:solidFill>
                        </a:rPr>
                        <a:t>behandeld</a:t>
                      </a:r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 of niet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3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1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1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</a:tr>
              <a:tr h="3851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dirty="0" err="1" smtClean="0">
                          <a:solidFill>
                            <a:srgbClr val="00379A"/>
                          </a:solidFill>
                        </a:rPr>
                        <a:t>Hypertensie</a:t>
                      </a:r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 &gt; 16/10 , </a:t>
                      </a:r>
                      <a:r>
                        <a:rPr lang="fr-BE" sz="1600" dirty="0" err="1" smtClean="0">
                          <a:solidFill>
                            <a:srgbClr val="00379A"/>
                          </a:solidFill>
                        </a:rPr>
                        <a:t>behandeld</a:t>
                      </a:r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 of niet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4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1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>
                          <a:solidFill>
                            <a:srgbClr val="00379A"/>
                          </a:solidFill>
                        </a:rPr>
                        <a:t>1</a:t>
                      </a:r>
                      <a:endParaRPr lang="fr-BE" sz="1600" dirty="0">
                        <a:solidFill>
                          <a:srgbClr val="00379A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993502"/>
            <a:ext cx="7704856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BE" dirty="0" err="1" smtClean="0"/>
              <a:t>Evaluatie</a:t>
            </a:r>
            <a:r>
              <a:rPr lang="fr-BE" dirty="0" smtClean="0"/>
              <a:t> van UKMEC en WHO : </a:t>
            </a:r>
          </a:p>
          <a:p>
            <a:pPr algn="ctr"/>
            <a:r>
              <a:rPr lang="fr-BE" b="1" dirty="0" smtClean="0"/>
              <a:t>1 : </a:t>
            </a:r>
            <a:r>
              <a:rPr lang="fr-BE" b="1" dirty="0" err="1" smtClean="0"/>
              <a:t>geen</a:t>
            </a:r>
            <a:r>
              <a:rPr lang="fr-BE" b="1" dirty="0" smtClean="0"/>
              <a:t> </a:t>
            </a:r>
            <a:r>
              <a:rPr lang="fr-BE" b="1" dirty="0" err="1" smtClean="0"/>
              <a:t>beperkingen</a:t>
            </a:r>
            <a:r>
              <a:rPr lang="fr-BE" b="1" dirty="0" smtClean="0"/>
              <a:t> – 2: </a:t>
            </a:r>
            <a:r>
              <a:rPr lang="fr-BE" b="1" dirty="0" err="1" smtClean="0"/>
              <a:t>voordelen</a:t>
            </a:r>
            <a:r>
              <a:rPr lang="fr-BE" b="1" dirty="0" smtClean="0"/>
              <a:t>  &gt; </a:t>
            </a:r>
            <a:r>
              <a:rPr lang="fr-BE" b="1" dirty="0" err="1" smtClean="0"/>
              <a:t>nadelen</a:t>
            </a:r>
            <a:r>
              <a:rPr lang="fr-BE" b="1" dirty="0" smtClean="0"/>
              <a:t> </a:t>
            </a:r>
          </a:p>
          <a:p>
            <a:pPr algn="ctr"/>
            <a:r>
              <a:rPr lang="fr-BE" b="1" dirty="0" smtClean="0"/>
              <a:t>3: </a:t>
            </a:r>
            <a:r>
              <a:rPr lang="fr-BE" b="1" dirty="0" err="1" smtClean="0"/>
              <a:t>nadelen</a:t>
            </a:r>
            <a:r>
              <a:rPr lang="fr-BE" b="1" dirty="0" smtClean="0"/>
              <a:t>  &gt; </a:t>
            </a:r>
            <a:r>
              <a:rPr lang="fr-BE" b="1" dirty="0" err="1" smtClean="0"/>
              <a:t>voordelen</a:t>
            </a:r>
            <a:r>
              <a:rPr lang="fr-BE" b="1" dirty="0" smtClean="0"/>
              <a:t> –  4 : </a:t>
            </a:r>
            <a:r>
              <a:rPr lang="fr-BE" b="1" dirty="0" err="1" smtClean="0"/>
              <a:t>onaanvaardbaar</a:t>
            </a:r>
            <a:r>
              <a:rPr lang="fr-BE" dirty="0" smtClean="0"/>
              <a:t> </a:t>
            </a:r>
            <a:r>
              <a:rPr lang="fr-BE" b="1" dirty="0" err="1" smtClean="0"/>
              <a:t>risico</a:t>
            </a:r>
            <a:endParaRPr lang="fr-BE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5723964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rgbClr val="00379A"/>
                </a:solidFill>
              </a:rPr>
              <a:t>CHC : Combined Hormonal Contraception</a:t>
            </a:r>
          </a:p>
          <a:p>
            <a:r>
              <a:rPr lang="nl-NL" sz="1600" dirty="0" smtClean="0">
                <a:solidFill>
                  <a:srgbClr val="00379A"/>
                </a:solidFill>
              </a:rPr>
              <a:t>POC : Progestin Only Contraception</a:t>
            </a:r>
          </a:p>
          <a:p>
            <a:r>
              <a:rPr lang="nl-NL" sz="1600" dirty="0" smtClean="0">
                <a:solidFill>
                  <a:srgbClr val="00379A"/>
                </a:solidFill>
              </a:rPr>
              <a:t>IUS: Intra Uterine System</a:t>
            </a:r>
            <a:endParaRPr lang="fr-BE" sz="1600" dirty="0">
              <a:solidFill>
                <a:srgbClr val="0037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31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The Lancet </a:t>
            </a:r>
            <a:r>
              <a:rPr lang="nl-BE" dirty="0" err="1" smtClean="0"/>
              <a:t>Oncology</a:t>
            </a:r>
            <a:r>
              <a:rPr lang="nl-BE" dirty="0" smtClean="0"/>
              <a:t> (online 5/08/2015)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nl-BE" sz="5100" dirty="0" smtClean="0"/>
              <a:t>de </a:t>
            </a:r>
            <a:r>
              <a:rPr lang="nl-BE" sz="5100" dirty="0"/>
              <a:t>voorbije tien jaar 200.000 gevallen van baarmoederkanker vermeden door het gebruik van de pil</a:t>
            </a:r>
            <a:r>
              <a:rPr lang="nl-BE" sz="5100" dirty="0" smtClean="0"/>
              <a:t>. (400.000 laatste 50 jaar)( in de ontwikkelde landen)</a:t>
            </a:r>
          </a:p>
          <a:p>
            <a:r>
              <a:rPr lang="nl-BE" sz="5100" dirty="0" smtClean="0"/>
              <a:t>Meta-analyse van 36 studies</a:t>
            </a:r>
          </a:p>
          <a:p>
            <a:r>
              <a:rPr lang="nl-BE" sz="5100" dirty="0" smtClean="0"/>
              <a:t>27276 </a:t>
            </a:r>
            <a:r>
              <a:rPr lang="nl-BE" sz="5100" dirty="0" err="1" smtClean="0"/>
              <a:t>endometriale</a:t>
            </a:r>
            <a:r>
              <a:rPr lang="nl-BE" sz="5100" dirty="0" smtClean="0"/>
              <a:t> CA – controlegroep 115000</a:t>
            </a:r>
          </a:p>
          <a:p>
            <a:r>
              <a:rPr lang="nl-BE" sz="5100" dirty="0" smtClean="0"/>
              <a:t>Gemiddelde duur van gebruik 3-9 jaar</a:t>
            </a:r>
          </a:p>
          <a:p>
            <a:r>
              <a:rPr lang="nl-BE" sz="5100" dirty="0" smtClean="0">
                <a:solidFill>
                  <a:srgbClr val="FF0000"/>
                </a:solidFill>
              </a:rPr>
              <a:t>Elke 5 Jaar gebruik  van pil gaf  RR 0,76 !!  </a:t>
            </a:r>
            <a:r>
              <a:rPr lang="nl-BE" sz="51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10 jaar gebruik halveert het risico !!</a:t>
            </a:r>
            <a:endParaRPr lang="nl-BE" sz="5100" dirty="0" smtClean="0">
              <a:solidFill>
                <a:srgbClr val="FF0000"/>
              </a:solidFill>
            </a:endParaRPr>
          </a:p>
          <a:p>
            <a:r>
              <a:rPr lang="nl-BE" sz="5100" dirty="0" smtClean="0"/>
              <a:t>Effect van reductie persisteert &gt; 30 jaar na gebruik !</a:t>
            </a:r>
          </a:p>
          <a:p>
            <a:r>
              <a:rPr lang="nl-BE" sz="5100" dirty="0" smtClean="0"/>
              <a:t>Effect groter bij </a:t>
            </a:r>
            <a:r>
              <a:rPr lang="nl-BE" sz="5100" dirty="0" err="1" smtClean="0"/>
              <a:t>endometriale</a:t>
            </a:r>
            <a:r>
              <a:rPr lang="nl-BE" sz="5100" dirty="0" smtClean="0"/>
              <a:t> Ca ( RR 0,69) dan bij sarcoma’s ( RR 0,83)</a:t>
            </a:r>
          </a:p>
          <a:p>
            <a:r>
              <a:rPr lang="nl-BE" sz="5100" dirty="0" smtClean="0"/>
              <a:t>Effect los van de dosis van oestrogenen</a:t>
            </a:r>
            <a:endParaRPr lang="nl-BE" sz="5100" dirty="0"/>
          </a:p>
          <a:p>
            <a:r>
              <a:rPr lang="nl-BE" sz="3400" dirty="0" smtClean="0">
                <a:solidFill>
                  <a:srgbClr val="00B050"/>
                </a:solidFill>
              </a:rPr>
              <a:t>De </a:t>
            </a:r>
            <a:r>
              <a:rPr lang="nl-BE" sz="3400" dirty="0">
                <a:solidFill>
                  <a:srgbClr val="00B050"/>
                </a:solidFill>
              </a:rPr>
              <a:t>pil verhoogt daarentegen wel het risico op bepaalde cardiovasculaire aandoeningen.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8724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Casus 1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35 jaar</a:t>
            </a:r>
          </a:p>
          <a:p>
            <a:r>
              <a:rPr lang="nl-BE" dirty="0" smtClean="0"/>
              <a:t>PCO, 1,70cm , 85 kg</a:t>
            </a:r>
          </a:p>
          <a:p>
            <a:r>
              <a:rPr lang="nl-BE" dirty="0" smtClean="0"/>
              <a:t>Grootmoeder uterien Ca op 68 jaar, moeder OVCA op 46 j, tante </a:t>
            </a:r>
            <a:r>
              <a:rPr lang="nl-BE" dirty="0" err="1" smtClean="0"/>
              <a:t>colonCA</a:t>
            </a:r>
            <a:r>
              <a:rPr lang="nl-BE" dirty="0" smtClean="0"/>
              <a:t> op 50j</a:t>
            </a:r>
          </a:p>
          <a:p>
            <a:r>
              <a:rPr lang="nl-BE" dirty="0" smtClean="0"/>
              <a:t>Reeds 10 jaar pilgebruik, 4 jaar gestopt, geen partner, geen kinderen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‘Ik heb gelezen dat pil goed is tegen kanker en dit komt veel voor in mijn familie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47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Pil en kanker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nl-BE" dirty="0" smtClean="0"/>
              <a:t>10 jaar : reeds reductie 50 % , maar </a:t>
            </a:r>
            <a:r>
              <a:rPr lang="nl-BE" dirty="0" err="1" smtClean="0"/>
              <a:t>patiente</a:t>
            </a:r>
            <a:r>
              <a:rPr lang="nl-BE" dirty="0" smtClean="0"/>
              <a:t> heeft wel sterk verhoogd risico !!</a:t>
            </a:r>
          </a:p>
          <a:p>
            <a:r>
              <a:rPr lang="nl-BE" dirty="0" smtClean="0"/>
              <a:t>PCO : RR 3 voor </a:t>
            </a:r>
            <a:r>
              <a:rPr lang="nl-BE" dirty="0" err="1" smtClean="0"/>
              <a:t>endometriumCA</a:t>
            </a:r>
            <a:r>
              <a:rPr lang="nl-BE" dirty="0" smtClean="0"/>
              <a:t> ! ( estrogeenstimulatie zonder </a:t>
            </a:r>
            <a:r>
              <a:rPr lang="nl-BE" dirty="0" err="1" smtClean="0"/>
              <a:t>progesterone</a:t>
            </a:r>
            <a:r>
              <a:rPr lang="nl-BE" dirty="0" smtClean="0"/>
              <a:t> !)</a:t>
            </a:r>
          </a:p>
          <a:p>
            <a:r>
              <a:rPr lang="nl-BE" dirty="0" smtClean="0"/>
              <a:t>Obesitas RR 2-4 : oestrogeenproductie in het vet</a:t>
            </a:r>
          </a:p>
          <a:p>
            <a:r>
              <a:rPr lang="nl-BE" dirty="0" smtClean="0"/>
              <a:t>Lynch syndroom</a:t>
            </a:r>
            <a:r>
              <a:rPr lang="nl-BE" dirty="0">
                <a:sym typeface="Wingdings" panose="05000000000000000000" pitchFamily="2" charset="2"/>
              </a:rPr>
              <a:t> </a:t>
            </a:r>
            <a:r>
              <a:rPr lang="nl-BE" dirty="0" smtClean="0">
                <a:sym typeface="Wingdings" panose="05000000000000000000" pitchFamily="2" charset="2"/>
              </a:rPr>
              <a:t>( erfelijk non </a:t>
            </a:r>
            <a:r>
              <a:rPr lang="nl-BE" dirty="0" err="1" smtClean="0">
                <a:sym typeface="Wingdings" panose="05000000000000000000" pitchFamily="2" charset="2"/>
              </a:rPr>
              <a:t>poliposis</a:t>
            </a:r>
            <a:r>
              <a:rPr lang="nl-BE" dirty="0" smtClean="0">
                <a:sym typeface="Wingdings" panose="05000000000000000000" pitchFamily="2" charset="2"/>
              </a:rPr>
              <a:t> colorectale CA </a:t>
            </a:r>
            <a:endParaRPr lang="nl-BE" dirty="0">
              <a:sym typeface="Wingdings" panose="05000000000000000000" pitchFamily="2" charset="2"/>
            </a:endParaRPr>
          </a:p>
          <a:p>
            <a:pPr lvl="1"/>
            <a:r>
              <a:rPr lang="nl-BE" dirty="0" smtClean="0">
                <a:sym typeface="Wingdings" panose="05000000000000000000" pitchFamily="2" charset="2"/>
              </a:rPr>
              <a:t>risico ts 25-75 % </a:t>
            </a:r>
            <a:r>
              <a:rPr lang="nl-BE" dirty="0" err="1" smtClean="0">
                <a:sym typeface="Wingdings" panose="05000000000000000000" pitchFamily="2" charset="2"/>
              </a:rPr>
              <a:t>endometriumCA</a:t>
            </a:r>
            <a:r>
              <a:rPr lang="nl-BE" dirty="0" smtClean="0">
                <a:sym typeface="Wingdings" panose="05000000000000000000" pitchFamily="2" charset="2"/>
              </a:rPr>
              <a:t> en op jongere leeftijd</a:t>
            </a:r>
          </a:p>
          <a:p>
            <a:pPr lvl="1"/>
            <a:r>
              <a:rPr lang="nl-BE" dirty="0" smtClean="0">
                <a:sym typeface="Wingdings" panose="05000000000000000000" pitchFamily="2" charset="2"/>
              </a:rPr>
              <a:t> tevens hoger </a:t>
            </a:r>
            <a:r>
              <a:rPr lang="nl-BE" dirty="0" err="1" smtClean="0">
                <a:sym typeface="Wingdings" panose="05000000000000000000" pitchFamily="2" charset="2"/>
              </a:rPr>
              <a:t>OVCa</a:t>
            </a:r>
            <a:r>
              <a:rPr lang="nl-BE" dirty="0" smtClean="0">
                <a:sym typeface="Wingdings" panose="05000000000000000000" pitchFamily="2" charset="2"/>
              </a:rPr>
              <a:t> risico,</a:t>
            </a:r>
          </a:p>
          <a:p>
            <a:pPr lvl="1"/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aut</a:t>
            </a:r>
            <a:r>
              <a:rPr lang="nl-BE" dirty="0" smtClean="0">
                <a:sym typeface="Wingdings" panose="05000000000000000000" pitchFamily="2" charset="2"/>
              </a:rPr>
              <a:t> dominant,  </a:t>
            </a:r>
          </a:p>
          <a:p>
            <a:pPr lvl="1"/>
            <a:r>
              <a:rPr lang="nl-BE" dirty="0" smtClean="0">
                <a:sym typeface="Wingdings" panose="05000000000000000000" pitchFamily="2" charset="2"/>
              </a:rPr>
              <a:t>belangrijkste erfelijk vorm van colorectaal CA:  levensrisico 70%)</a:t>
            </a:r>
          </a:p>
          <a:p>
            <a:r>
              <a:rPr lang="nl-BE" dirty="0" smtClean="0">
                <a:sym typeface="Wingdings" panose="05000000000000000000" pitchFamily="2" charset="2"/>
              </a:rPr>
              <a:t>Hysterectomie op 35-40j, </a:t>
            </a:r>
            <a:r>
              <a:rPr lang="nl-BE" dirty="0" err="1" smtClean="0">
                <a:sym typeface="Wingdings" panose="05000000000000000000" pitchFamily="2" charset="2"/>
              </a:rPr>
              <a:t>adnexectomie</a:t>
            </a:r>
            <a:r>
              <a:rPr lang="nl-BE" dirty="0" smtClean="0">
                <a:sym typeface="Wingdings" panose="05000000000000000000" pitchFamily="2" charset="2"/>
              </a:rPr>
              <a:t> op 50j</a:t>
            </a:r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9248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2400" dirty="0"/>
              <a:t>Royal College </a:t>
            </a:r>
            <a:r>
              <a:rPr lang="nl-BE" sz="2400" dirty="0" smtClean="0"/>
              <a:t>of General </a:t>
            </a:r>
            <a:r>
              <a:rPr lang="nl-BE" sz="2400" dirty="0" err="1"/>
              <a:t>Practitioners</a:t>
            </a:r>
            <a:r>
              <a:rPr lang="nl-BE" sz="2400" dirty="0"/>
              <a:t>’ Oral </a:t>
            </a:r>
            <a:r>
              <a:rPr lang="nl-BE" sz="2400" dirty="0" err="1"/>
              <a:t>Contraception</a:t>
            </a:r>
            <a:r>
              <a:rPr lang="nl-BE" sz="2400" dirty="0"/>
              <a:t/>
            </a:r>
            <a:br>
              <a:rPr lang="nl-BE" sz="2400" dirty="0"/>
            </a:br>
            <a:r>
              <a:rPr lang="nl-BE" sz="2400" dirty="0" err="1"/>
              <a:t>Study</a:t>
            </a:r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De grote databank bevat ongeveer 744.000 </a:t>
            </a:r>
            <a:r>
              <a:rPr lang="nl-BE" dirty="0" smtClean="0"/>
              <a:t>vrouwenjaren van </a:t>
            </a:r>
            <a:r>
              <a:rPr lang="nl-BE" dirty="0"/>
              <a:t>observatie voor de gebruiksters en 339.000 vrouwenjaren voor </a:t>
            </a:r>
            <a:r>
              <a:rPr lang="nl-BE" dirty="0" smtClean="0"/>
              <a:t>de niet-gebruiksters.</a:t>
            </a:r>
          </a:p>
          <a:p>
            <a:endParaRPr lang="nl-BE" dirty="0"/>
          </a:p>
          <a:p>
            <a:r>
              <a:rPr lang="nl-BE" dirty="0"/>
              <a:t>Het bleek dat de </a:t>
            </a:r>
            <a:r>
              <a:rPr lang="nl-BE" sz="2800" dirty="0">
                <a:solidFill>
                  <a:srgbClr val="FF0000"/>
                </a:solidFill>
              </a:rPr>
              <a:t>gebruiksters een reductie van 12% in het globaal risico </a:t>
            </a:r>
            <a:r>
              <a:rPr lang="nl-BE" sz="2800" dirty="0" smtClean="0">
                <a:solidFill>
                  <a:srgbClr val="FF0000"/>
                </a:solidFill>
              </a:rPr>
              <a:t>van eender </a:t>
            </a:r>
            <a:r>
              <a:rPr lang="nl-BE" sz="2800" dirty="0">
                <a:solidFill>
                  <a:srgbClr val="FF0000"/>
                </a:solidFill>
              </a:rPr>
              <a:t>welke kanker hadden </a:t>
            </a:r>
            <a:r>
              <a:rPr lang="nl-BE" dirty="0"/>
              <a:t>(relatief risico 0,88; 95% </a:t>
            </a:r>
            <a:r>
              <a:rPr lang="nl-BE" dirty="0" smtClean="0"/>
              <a:t>betrouwbaarheidsinterval 0,83 </a:t>
            </a:r>
            <a:r>
              <a:rPr lang="nl-BE" dirty="0"/>
              <a:t>tot 0,94).</a:t>
            </a:r>
          </a:p>
        </p:txBody>
      </p:sp>
    </p:spTree>
    <p:extLst>
      <p:ext uri="{BB962C8B-B14F-4D97-AF65-F5344CB8AC3E}">
        <p14:creationId xmlns:p14="http://schemas.microsoft.com/office/powerpoint/2010/main" val="20815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De </a:t>
            </a:r>
            <a:r>
              <a:rPr lang="nl-BE" i="1" dirty="0" err="1"/>
              <a:t>Collaborative</a:t>
            </a:r>
            <a:r>
              <a:rPr lang="nl-BE" i="1" dirty="0"/>
              <a:t> Group on</a:t>
            </a:r>
            <a:br>
              <a:rPr lang="nl-BE" i="1" dirty="0"/>
            </a:br>
            <a:r>
              <a:rPr lang="en-US" i="1" dirty="0"/>
              <a:t>Epidemiological Studies of Ovarian Cancer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Zij konden 48 studies identificeren </a:t>
            </a:r>
            <a:r>
              <a:rPr lang="nl-BE" dirty="0" smtClean="0"/>
              <a:t>en van </a:t>
            </a:r>
            <a:r>
              <a:rPr lang="nl-BE" dirty="0"/>
              <a:t>45 de gegevens verkrijgen</a:t>
            </a:r>
            <a:r>
              <a:rPr lang="nl-BE" dirty="0" smtClean="0"/>
              <a:t>.</a:t>
            </a:r>
          </a:p>
          <a:p>
            <a:endParaRPr lang="nl-BE" dirty="0"/>
          </a:p>
          <a:p>
            <a:r>
              <a:rPr lang="nl-BE" dirty="0"/>
              <a:t>Het relatief </a:t>
            </a:r>
            <a:r>
              <a:rPr lang="nl-BE" dirty="0" smtClean="0"/>
              <a:t>risico voor </a:t>
            </a:r>
            <a:r>
              <a:rPr lang="nl-BE" dirty="0"/>
              <a:t>ovariumcarcinoom van gebruiksters versus nooit-gebruiksters </a:t>
            </a:r>
            <a:r>
              <a:rPr lang="nl-BE" dirty="0" smtClean="0"/>
              <a:t>was 0,73 </a:t>
            </a:r>
            <a:r>
              <a:rPr lang="nl-BE" dirty="0"/>
              <a:t>(95% betrouwbaarheidsinterval van 0,70 tot 0,76).</a:t>
            </a:r>
          </a:p>
          <a:p>
            <a:r>
              <a:rPr lang="nl-BE" dirty="0"/>
              <a:t>Er bleek een relatie te zijn met de duur van het gebruik </a:t>
            </a:r>
            <a:endParaRPr lang="nl-BE" dirty="0" smtClean="0"/>
          </a:p>
          <a:p>
            <a:r>
              <a:rPr lang="nl-BE" dirty="0" smtClean="0">
                <a:solidFill>
                  <a:srgbClr val="FF0000"/>
                </a:solidFill>
              </a:rPr>
              <a:t>waarbij </a:t>
            </a:r>
            <a:r>
              <a:rPr lang="nl-BE" dirty="0">
                <a:solidFill>
                  <a:srgbClr val="FF0000"/>
                </a:solidFill>
              </a:rPr>
              <a:t>er een afname was van 20% per 5 jaar </a:t>
            </a:r>
            <a:r>
              <a:rPr lang="nl-BE" dirty="0" smtClean="0">
                <a:solidFill>
                  <a:srgbClr val="FF0000"/>
                </a:solidFill>
              </a:rPr>
              <a:t>gebruik voor OVCA</a:t>
            </a:r>
            <a:endParaRPr lang="nl-B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62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voor U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Geeft hormoonspiraal hoger  of  lager risico  op</a:t>
            </a:r>
          </a:p>
          <a:p>
            <a:endParaRPr lang="nl-BE" dirty="0"/>
          </a:p>
          <a:p>
            <a:pPr lvl="1"/>
            <a:r>
              <a:rPr lang="nl-BE" dirty="0" smtClean="0"/>
              <a:t>Ovariumkanker</a:t>
            </a:r>
          </a:p>
          <a:p>
            <a:pPr lvl="1"/>
            <a:r>
              <a:rPr lang="nl-BE" dirty="0" smtClean="0"/>
              <a:t>Borstkanker</a:t>
            </a:r>
          </a:p>
          <a:p>
            <a:pPr lvl="1"/>
            <a:r>
              <a:rPr lang="nl-BE" dirty="0" smtClean="0"/>
              <a:t>endometriumkanker</a:t>
            </a:r>
          </a:p>
        </p:txBody>
      </p:sp>
    </p:spTree>
    <p:extLst>
      <p:ext uri="{BB962C8B-B14F-4D97-AF65-F5344CB8AC3E}">
        <p14:creationId xmlns:p14="http://schemas.microsoft.com/office/powerpoint/2010/main" val="92576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Hormoonspiraal en kanker: studie Finland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Alle gebruikers ts 1994-2007</a:t>
            </a:r>
          </a:p>
          <a:p>
            <a:r>
              <a:rPr lang="nl-BE" dirty="0" smtClean="0"/>
              <a:t>2780kankers /855000vrouwjaren</a:t>
            </a:r>
          </a:p>
          <a:p>
            <a:pPr marL="0" indent="0">
              <a:buNone/>
            </a:pPr>
            <a:r>
              <a:rPr lang="nl-BE" dirty="0" smtClean="0"/>
              <a:t> </a:t>
            </a:r>
          </a:p>
          <a:p>
            <a:pPr lvl="1"/>
            <a:endParaRPr lang="nl-BE" dirty="0" smtClean="0"/>
          </a:p>
          <a:p>
            <a:pPr lvl="1"/>
            <a:endParaRPr lang="nl-B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824697"/>
              </p:ext>
            </p:extLst>
          </p:nvPr>
        </p:nvGraphicFramePr>
        <p:xfrm>
          <a:off x="1259632" y="3284984"/>
          <a:ext cx="6096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 err="1" smtClean="0"/>
                        <a:t>OvariumCA</a:t>
                      </a:r>
                      <a:endParaRPr lang="nl-BE" dirty="0" smtClean="0"/>
                    </a:p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 smtClean="0"/>
                        <a:t>RR 0,68</a:t>
                      </a:r>
                    </a:p>
                    <a:p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BorstCA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 smtClean="0"/>
                        <a:t>RR 1,19</a:t>
                      </a:r>
                    </a:p>
                    <a:p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 err="1" smtClean="0"/>
                        <a:t>EndometriumCA</a:t>
                      </a:r>
                      <a:endParaRPr lang="nl-BE" dirty="0" smtClean="0"/>
                    </a:p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 smtClean="0"/>
                        <a:t>RR 0,50 na 1 spiraal,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 smtClean="0"/>
                        <a:t>RR 0,25 na 2 spiralen</a:t>
                      </a:r>
                    </a:p>
                    <a:p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71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1849</TotalTime>
  <Words>1378</Words>
  <Application>Microsoft Office PowerPoint</Application>
  <PresentationFormat>Diavoorstelling (4:3)</PresentationFormat>
  <Paragraphs>294</Paragraphs>
  <Slides>29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29</vt:i4>
      </vt:variant>
    </vt:vector>
  </HeadingPairs>
  <TitlesOfParts>
    <vt:vector size="30" baseType="lpstr">
      <vt:lpstr>Civiel</vt:lpstr>
      <vt:lpstr>Praktische bedenkingen bij contraceptie</vt:lpstr>
      <vt:lpstr>PowerPoint-presentatie</vt:lpstr>
      <vt:lpstr>The Lancet Oncology (online 5/08/2015) </vt:lpstr>
      <vt:lpstr>Casus 1</vt:lpstr>
      <vt:lpstr>Pil en kanker</vt:lpstr>
      <vt:lpstr>Royal College of General Practitioners’ Oral Contraception Study</vt:lpstr>
      <vt:lpstr>De Collaborative Group on Epidemiological Studies of Ovarian Cancer</vt:lpstr>
      <vt:lpstr>Vraag voor U</vt:lpstr>
      <vt:lpstr>Hormoonspiraal en kanker: studie Finland</vt:lpstr>
      <vt:lpstr>Casus 2</vt:lpstr>
      <vt:lpstr>Pil en DVT</vt:lpstr>
      <vt:lpstr>VTE-risico: 3 en 4 de-generatiepillen</vt:lpstr>
      <vt:lpstr>VTE-risico: 2 de-generatiepillen</vt:lpstr>
      <vt:lpstr>VTE-risicofactoren</vt:lpstr>
      <vt:lpstr>Veneuze trombo-embolie </vt:lpstr>
      <vt:lpstr>Casus 3 : obesitas</vt:lpstr>
      <vt:lpstr>obesitas</vt:lpstr>
      <vt:lpstr>obesitas</vt:lpstr>
      <vt:lpstr>Casus 4: obesitaschirurgie</vt:lpstr>
      <vt:lpstr>obesitaschirurgie</vt:lpstr>
      <vt:lpstr>Casus 5 DM</vt:lpstr>
      <vt:lpstr>      Oestroprogestatieve pil en risico op arteriële trombose</vt:lpstr>
      <vt:lpstr>Andere cardiovasculaire risico’s</vt:lpstr>
      <vt:lpstr>Goed om weten</vt:lpstr>
      <vt:lpstr>welk oestrogeen? </vt:lpstr>
      <vt:lpstr>Qlaira</vt:lpstr>
      <vt:lpstr>Zoely</vt:lpstr>
      <vt:lpstr>POP</vt:lpstr>
      <vt:lpstr>Contra-indicaties en alternatieven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Philip Van Parijs</dc:creator>
  <cp:lastModifiedBy>Philip Van Parijs</cp:lastModifiedBy>
  <cp:revision>45</cp:revision>
  <dcterms:created xsi:type="dcterms:W3CDTF">2015-08-30T15:16:00Z</dcterms:created>
  <dcterms:modified xsi:type="dcterms:W3CDTF">2015-10-09T13:03:46Z</dcterms:modified>
</cp:coreProperties>
</file>