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105"/>
  </p:notesMasterIdLst>
  <p:sldIdLst>
    <p:sldId id="256" r:id="rId2"/>
    <p:sldId id="257" r:id="rId3"/>
    <p:sldId id="389" r:id="rId4"/>
    <p:sldId id="258" r:id="rId5"/>
    <p:sldId id="261" r:id="rId6"/>
    <p:sldId id="428" r:id="rId7"/>
    <p:sldId id="388" r:id="rId8"/>
    <p:sldId id="425" r:id="rId9"/>
    <p:sldId id="426" r:id="rId10"/>
    <p:sldId id="429" r:id="rId11"/>
    <p:sldId id="265" r:id="rId12"/>
    <p:sldId id="392" r:id="rId13"/>
    <p:sldId id="443" r:id="rId14"/>
    <p:sldId id="266" r:id="rId15"/>
    <p:sldId id="391" r:id="rId16"/>
    <p:sldId id="393" r:id="rId17"/>
    <p:sldId id="269" r:id="rId18"/>
    <p:sldId id="270" r:id="rId19"/>
    <p:sldId id="438" r:id="rId20"/>
    <p:sldId id="279" r:id="rId21"/>
    <p:sldId id="280" r:id="rId22"/>
    <p:sldId id="281" r:id="rId23"/>
    <p:sldId id="439" r:id="rId24"/>
    <p:sldId id="405" r:id="rId25"/>
    <p:sldId id="406" r:id="rId26"/>
    <p:sldId id="400" r:id="rId27"/>
    <p:sldId id="407" r:id="rId28"/>
    <p:sldId id="402" r:id="rId29"/>
    <p:sldId id="401" r:id="rId30"/>
    <p:sldId id="283" r:id="rId31"/>
    <p:sldId id="284" r:id="rId32"/>
    <p:sldId id="285" r:id="rId33"/>
    <p:sldId id="409" r:id="rId34"/>
    <p:sldId id="410" r:id="rId35"/>
    <p:sldId id="411" r:id="rId36"/>
    <p:sldId id="449" r:id="rId37"/>
    <p:sldId id="302" r:id="rId38"/>
    <p:sldId id="303" r:id="rId39"/>
    <p:sldId id="304" r:id="rId40"/>
    <p:sldId id="305" r:id="rId41"/>
    <p:sldId id="306" r:id="rId42"/>
    <p:sldId id="307" r:id="rId43"/>
    <p:sldId id="308" r:id="rId44"/>
    <p:sldId id="309" r:id="rId45"/>
    <p:sldId id="310" r:id="rId46"/>
    <p:sldId id="412" r:id="rId47"/>
    <p:sldId id="413" r:id="rId48"/>
    <p:sldId id="312" r:id="rId49"/>
    <p:sldId id="313" r:id="rId50"/>
    <p:sldId id="314" r:id="rId51"/>
    <p:sldId id="414" r:id="rId52"/>
    <p:sldId id="317" r:id="rId53"/>
    <p:sldId id="318" r:id="rId54"/>
    <p:sldId id="320" r:id="rId55"/>
    <p:sldId id="321" r:id="rId56"/>
    <p:sldId id="324" r:id="rId57"/>
    <p:sldId id="326" r:id="rId58"/>
    <p:sldId id="327" r:id="rId59"/>
    <p:sldId id="328" r:id="rId60"/>
    <p:sldId id="330" r:id="rId61"/>
    <p:sldId id="337" r:id="rId62"/>
    <p:sldId id="338" r:id="rId63"/>
    <p:sldId id="339" r:id="rId64"/>
    <p:sldId id="340" r:id="rId65"/>
    <p:sldId id="341" r:id="rId66"/>
    <p:sldId id="346" r:id="rId67"/>
    <p:sldId id="350" r:id="rId68"/>
    <p:sldId id="351" r:id="rId69"/>
    <p:sldId id="353" r:id="rId70"/>
    <p:sldId id="354" r:id="rId71"/>
    <p:sldId id="355" r:id="rId72"/>
    <p:sldId id="356" r:id="rId73"/>
    <p:sldId id="416" r:id="rId74"/>
    <p:sldId id="417" r:id="rId75"/>
    <p:sldId id="415" r:id="rId76"/>
    <p:sldId id="358" r:id="rId77"/>
    <p:sldId id="359" r:id="rId78"/>
    <p:sldId id="362" r:id="rId79"/>
    <p:sldId id="363" r:id="rId80"/>
    <p:sldId id="364" r:id="rId81"/>
    <p:sldId id="418" r:id="rId82"/>
    <p:sldId id="420" r:id="rId83"/>
    <p:sldId id="419" r:id="rId84"/>
    <p:sldId id="422" r:id="rId85"/>
    <p:sldId id="421" r:id="rId86"/>
    <p:sldId id="423" r:id="rId87"/>
    <p:sldId id="451" r:id="rId88"/>
    <p:sldId id="431" r:id="rId89"/>
    <p:sldId id="450" r:id="rId90"/>
    <p:sldId id="432" r:id="rId91"/>
    <p:sldId id="434" r:id="rId92"/>
    <p:sldId id="435" r:id="rId93"/>
    <p:sldId id="436" r:id="rId94"/>
    <p:sldId id="441" r:id="rId95"/>
    <p:sldId id="442" r:id="rId96"/>
    <p:sldId id="444" r:id="rId97"/>
    <p:sldId id="445" r:id="rId98"/>
    <p:sldId id="446" r:id="rId99"/>
    <p:sldId id="447" r:id="rId100"/>
    <p:sldId id="448" r:id="rId101"/>
    <p:sldId id="452" r:id="rId102"/>
    <p:sldId id="453" r:id="rId103"/>
    <p:sldId id="454" r:id="rId104"/>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6" autoAdjust="0"/>
    <p:restoredTop sz="68169" autoAdjust="0"/>
  </p:normalViewPr>
  <p:slideViewPr>
    <p:cSldViewPr>
      <p:cViewPr varScale="1">
        <p:scale>
          <a:sx n="27" d="100"/>
          <a:sy n="27" d="100"/>
        </p:scale>
        <p:origin x="-1853"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25A2C-34A4-482C-81C1-E0DCD2148BCD}" type="datetimeFigureOut">
              <a:rPr lang="nl-BE" smtClean="0"/>
              <a:pPr/>
              <a:t>20/10/2011</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098D73-F94A-48D2-9599-C391BA863972}"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cite_note-1"/><Relationship Id="rId13" Type="http://schemas.openxmlformats.org/officeDocument/2006/relationships/hyperlink" Target="http://nl.wikipedia.org/wiki/Vlees" TargetMode="External"/><Relationship Id="rId18" Type="http://schemas.openxmlformats.org/officeDocument/2006/relationships/hyperlink" Target="http://nl.wikipedia.org/wiki/Roken_(tabak)" TargetMode="External"/><Relationship Id="rId3" Type="http://schemas.openxmlformats.org/officeDocument/2006/relationships/hyperlink" Target="http://nl.wikipedia.org/wiki/Menarche" TargetMode="External"/><Relationship Id="rId21" Type="http://schemas.openxmlformats.org/officeDocument/2006/relationships/hyperlink" Target="#cite_note-PMID20159820-7"/><Relationship Id="rId7" Type="http://schemas.openxmlformats.org/officeDocument/2006/relationships/hyperlink" Target="http://nl.wikipedia.org/wiki/Borstvoeding" TargetMode="External"/><Relationship Id="rId12" Type="http://schemas.openxmlformats.org/officeDocument/2006/relationships/hyperlink" Target="http://nl.wikipedia.org/wiki/Obesitas" TargetMode="External"/><Relationship Id="rId17" Type="http://schemas.openxmlformats.org/officeDocument/2006/relationships/hyperlink" Target="http://nl.wikipedia.org/wiki/Alcoholische_drank" TargetMode="External"/><Relationship Id="rId25" Type="http://schemas.openxmlformats.org/officeDocument/2006/relationships/hyperlink" Target="#cite_note-PMID16084719-9"/><Relationship Id="rId2" Type="http://schemas.openxmlformats.org/officeDocument/2006/relationships/slide" Target="../slides/slide5.xml"/><Relationship Id="rId16" Type="http://schemas.openxmlformats.org/officeDocument/2006/relationships/hyperlink" Target="http://nl.wikipedia.org/wiki/IJzer_(voeding)" TargetMode="External"/><Relationship Id="rId20" Type="http://schemas.openxmlformats.org/officeDocument/2006/relationships/hyperlink" Target="#cite_note-PMID20582702-5"/><Relationship Id="rId1" Type="http://schemas.openxmlformats.org/officeDocument/2006/relationships/notesMaster" Target="../notesMasters/notesMaster1.xml"/><Relationship Id="rId6" Type="http://schemas.openxmlformats.org/officeDocument/2006/relationships/hyperlink" Target="http://nl.wikipedia.org/wiki/Zwangerschap" TargetMode="External"/><Relationship Id="rId11" Type="http://schemas.openxmlformats.org/officeDocument/2006/relationships/hyperlink" Target="#cite_note-r-2"/><Relationship Id="rId24" Type="http://schemas.openxmlformats.org/officeDocument/2006/relationships/hyperlink" Target="http://nl.wikipedia.org/wiki/Transvet" TargetMode="External"/><Relationship Id="rId5" Type="http://schemas.openxmlformats.org/officeDocument/2006/relationships/hyperlink" Target="http://nl.wikipedia.org/wiki/Menopauze" TargetMode="External"/><Relationship Id="rId15" Type="http://schemas.openxmlformats.org/officeDocument/2006/relationships/hyperlink" Target="http://nl.wikipedia.org/wiki/Heemverbinding" TargetMode="External"/><Relationship Id="rId23" Type="http://schemas.openxmlformats.org/officeDocument/2006/relationships/hyperlink" Target="#cite_note-PMID20615886-8"/><Relationship Id="rId10" Type="http://schemas.openxmlformats.org/officeDocument/2006/relationships/hyperlink" Target="#cite_note-r-2"/><Relationship Id="rId19" Type="http://schemas.openxmlformats.org/officeDocument/2006/relationships/hyperlink" Target="http://nl.wikipedia.org/wiki/Straling" TargetMode="External"/><Relationship Id="rId4" Type="http://schemas.openxmlformats.org/officeDocument/2006/relationships/hyperlink" Target="http://nl.wikipedia.org/w/index.php?title=Eerste_menstruatie&amp;action=edit&amp;redlink=1" TargetMode="External"/><Relationship Id="rId9" Type="http://schemas.openxmlformats.org/officeDocument/2006/relationships/hyperlink" Target="http://nl.wikipedia.org/wiki/Anticonceptiepil" TargetMode="External"/><Relationship Id="rId14" Type="http://schemas.openxmlformats.org/officeDocument/2006/relationships/hyperlink" Target="#cite_note-PMID17406351-4"/><Relationship Id="rId22" Type="http://schemas.openxmlformats.org/officeDocument/2006/relationships/hyperlink" Target="http://nl.wikipedia.org/wiki/Omega-3-vetzure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r>
              <a:rPr lang="nl-NL" dirty="0" smtClean="0"/>
              <a:t>bij vroege </a:t>
            </a:r>
            <a:r>
              <a:rPr lang="nl-NL" dirty="0" smtClean="0">
                <a:hlinkClick r:id="rId3" action="ppaction://hlinkfile" tooltip="Menarche"/>
              </a:rPr>
              <a:t>menarche</a:t>
            </a:r>
            <a:r>
              <a:rPr lang="nl-NL" dirty="0" smtClean="0"/>
              <a:t> (</a:t>
            </a:r>
            <a:r>
              <a:rPr lang="nl-NL" dirty="0" smtClean="0">
                <a:hlinkClick r:id="rId4" action="ppaction://hlinkfile" tooltip="Eerste menstruatie (de pagina bestaat niet)"/>
              </a:rPr>
              <a:t>eerste menstruatie</a:t>
            </a:r>
            <a:r>
              <a:rPr lang="nl-NL" dirty="0" smtClean="0"/>
              <a:t> 12 jaar of jonger);</a:t>
            </a:r>
          </a:p>
          <a:p>
            <a:r>
              <a:rPr lang="nl-NL" dirty="0" smtClean="0"/>
              <a:t>bij late </a:t>
            </a:r>
            <a:r>
              <a:rPr lang="nl-NL" dirty="0" smtClean="0">
                <a:hlinkClick r:id="rId5" action="ppaction://hlinkfile" tooltip="Menopauze"/>
              </a:rPr>
              <a:t>menopauze</a:t>
            </a:r>
            <a:r>
              <a:rPr lang="nl-NL" dirty="0" smtClean="0"/>
              <a:t> (55 jaar of ouder);</a:t>
            </a:r>
          </a:p>
          <a:p>
            <a:r>
              <a:rPr lang="nl-NL" dirty="0" smtClean="0"/>
              <a:t>als zij op late leeftijd voor het eerst </a:t>
            </a:r>
            <a:r>
              <a:rPr lang="nl-NL" dirty="0" smtClean="0">
                <a:hlinkClick r:id="rId6" action="ppaction://hlinkfile" tooltip="Zwangerschap"/>
              </a:rPr>
              <a:t>zwanger</a:t>
            </a:r>
            <a:r>
              <a:rPr lang="nl-NL" dirty="0" smtClean="0"/>
              <a:t> werd (ouder dan 35 jaar) of nooit zwanger was;</a:t>
            </a:r>
          </a:p>
          <a:p>
            <a:r>
              <a:rPr lang="nl-NL" dirty="0" smtClean="0"/>
              <a:t>bij geen of zeer kortdurend </a:t>
            </a:r>
            <a:r>
              <a:rPr lang="nl-NL" dirty="0" smtClean="0">
                <a:hlinkClick r:id="rId7" action="ppaction://hlinkfile" tooltip="Borstvoeding"/>
              </a:rPr>
              <a:t>borstvoeding</a:t>
            </a:r>
            <a:r>
              <a:rPr lang="nl-NL" dirty="0" smtClean="0"/>
              <a:t> geven. Langdurig borstvoeding geven (tussen 4 en 12 maanden) kan de kans op borstkanker bij westerse vrouwen met 22% verlagen.</a:t>
            </a:r>
            <a:r>
              <a:rPr lang="nl-NL" baseline="30000" dirty="0" smtClean="0">
                <a:hlinkClick r:id="rId8" action="ppaction://hlinkfile"/>
              </a:rPr>
              <a:t>[2]</a:t>
            </a:r>
            <a:r>
              <a:rPr lang="nl-NL" dirty="0" smtClean="0"/>
              <a:t>;</a:t>
            </a:r>
          </a:p>
          <a:p>
            <a:r>
              <a:rPr lang="nl-NL" dirty="0" smtClean="0"/>
              <a:t>bij gebruik van de </a:t>
            </a:r>
            <a:r>
              <a:rPr lang="nl-NL" dirty="0" err="1" smtClean="0"/>
              <a:t>anti-conceptiepil</a:t>
            </a:r>
            <a:r>
              <a:rPr lang="nl-NL" dirty="0" smtClean="0"/>
              <a:t> (</a:t>
            </a:r>
            <a:r>
              <a:rPr lang="nl-NL" dirty="0" smtClean="0">
                <a:hlinkClick r:id="rId9" action="ppaction://hlinkfile" tooltip="Anticonceptiepil"/>
              </a:rPr>
              <a:t>'de pil'</a:t>
            </a:r>
            <a:r>
              <a:rPr lang="nl-NL" dirty="0" smtClean="0"/>
              <a:t>), 1-4 jaar gestopt: 16% verhoogd risico, 5-9 jaar gestopt: 7% hoger risico </a:t>
            </a:r>
            <a:r>
              <a:rPr lang="nl-NL" baseline="30000" dirty="0" smtClean="0">
                <a:hlinkClick r:id="rId10" action="ppaction://hlinkfile"/>
              </a:rPr>
              <a:t>[3]</a:t>
            </a:r>
            <a:r>
              <a:rPr lang="nl-NL" dirty="0" smtClean="0"/>
              <a:t>;</a:t>
            </a:r>
          </a:p>
          <a:p>
            <a:r>
              <a:rPr lang="nl-NL" dirty="0" smtClean="0"/>
              <a:t>als zij langer dan vier jaar </a:t>
            </a:r>
            <a:r>
              <a:rPr lang="nl-NL" dirty="0" err="1" smtClean="0"/>
              <a:t>hormoonvervangingstherapie</a:t>
            </a:r>
            <a:r>
              <a:rPr lang="nl-NL" dirty="0" smtClean="0"/>
              <a:t> gebruikt voor klachten tijdens de </a:t>
            </a:r>
            <a:r>
              <a:rPr lang="nl-NL" dirty="0" smtClean="0">
                <a:hlinkClick r:id="rId5" action="ppaction://hlinkfile" tooltip="Menopauze"/>
              </a:rPr>
              <a:t>menopauze</a:t>
            </a:r>
            <a:r>
              <a:rPr lang="nl-NL" dirty="0" smtClean="0"/>
              <a:t>, dit verhoogt het risico met 20-40 procent, bij een preparaat met oestrogeen en progestageen is dit veel hoger: 90-210 procent</a:t>
            </a:r>
            <a:r>
              <a:rPr lang="nl-NL" baseline="30000" dirty="0" smtClean="0">
                <a:hlinkClick r:id="rId11" action="ppaction://hlinkfile"/>
              </a:rPr>
              <a:t>[3]</a:t>
            </a:r>
            <a:r>
              <a:rPr lang="nl-NL" dirty="0" smtClean="0"/>
              <a:t>;</a:t>
            </a:r>
          </a:p>
          <a:p>
            <a:r>
              <a:rPr lang="nl-NL" dirty="0" smtClean="0"/>
              <a:t>bij </a:t>
            </a:r>
            <a:r>
              <a:rPr lang="nl-NL" dirty="0" smtClean="0">
                <a:hlinkClick r:id="rId12" action="ppaction://hlinkfile" tooltip="Obesitas"/>
              </a:rPr>
              <a:t>overgewicht</a:t>
            </a:r>
            <a:r>
              <a:rPr lang="nl-NL" dirty="0" smtClean="0"/>
              <a:t> na de menopauze (vetweefsel produceert namelijk vrouwelijke hormonen) geschatte verhoging van het risico 30-50 procent.</a:t>
            </a:r>
          </a:p>
          <a:p>
            <a:r>
              <a:rPr lang="nl-NL" sz="1200" dirty="0" smtClean="0">
                <a:hlinkClick r:id="rId13" action="ppaction://hlinkfile" tooltip="Vlees"/>
              </a:rPr>
              <a:t>Vlees</a:t>
            </a:r>
            <a:r>
              <a:rPr lang="nl-NL" sz="1200" dirty="0" smtClean="0"/>
              <a:t> in zijn algemeenheid, maar vooral rood vlees ((bijvoorbeeld alle </a:t>
            </a:r>
            <a:r>
              <a:rPr lang="nl-NL" sz="1200" dirty="0" err="1" smtClean="0"/>
              <a:t>rund-</a:t>
            </a:r>
            <a:r>
              <a:rPr lang="nl-NL" sz="1200" dirty="0" smtClean="0"/>
              <a:t>, </a:t>
            </a:r>
            <a:r>
              <a:rPr lang="nl-NL" sz="1200" dirty="0" err="1" smtClean="0"/>
              <a:t>kalfs-</a:t>
            </a:r>
            <a:r>
              <a:rPr lang="nl-NL" sz="1200" dirty="0" smtClean="0"/>
              <a:t>, varkens- en lamsvleessoorten) en verwerkt vlees (ham, salami, bacon, leverpaté etc.) verhoogt het risico op borstkanker.</a:t>
            </a:r>
            <a:r>
              <a:rPr lang="nl-NL" sz="1200" baseline="30000" dirty="0" smtClean="0">
                <a:hlinkClick r:id="rId14" action="ppaction://hlinkfile"/>
              </a:rPr>
              <a:t>[5]</a:t>
            </a:r>
            <a:r>
              <a:rPr lang="nl-NL" sz="1200" dirty="0" smtClean="0"/>
              <a:t> Een belangrijke kankerpromotor in rood vlees is waarschijnlijk het </a:t>
            </a:r>
            <a:r>
              <a:rPr lang="nl-NL" sz="1200" dirty="0" err="1" smtClean="0">
                <a:hlinkClick r:id="rId15" action="ppaction://hlinkfile" tooltip="Heemverbinding"/>
              </a:rPr>
              <a:t>heem</a:t>
            </a:r>
            <a:r>
              <a:rPr lang="nl-NL" sz="1200" dirty="0" err="1" smtClean="0"/>
              <a:t>-</a:t>
            </a:r>
            <a:r>
              <a:rPr lang="nl-NL" sz="1200" dirty="0" err="1" smtClean="0">
                <a:hlinkClick r:id="rId16" action="ppaction://hlinkfile" tooltip="IJzer (voeding)"/>
              </a:rPr>
              <a:t>ijzer</a:t>
            </a:r>
            <a:r>
              <a:rPr lang="nl-NL" sz="1200" dirty="0" smtClean="0"/>
              <a:t>.</a:t>
            </a:r>
          </a:p>
          <a:p>
            <a:r>
              <a:rPr lang="nl-NL" sz="1200" dirty="0" smtClean="0">
                <a:hlinkClick r:id="rId17" action="ppaction://hlinkfile" tooltip="Alcoholische drank"/>
              </a:rPr>
              <a:t>Overmatige alcoholconsumptie</a:t>
            </a:r>
            <a:r>
              <a:rPr lang="nl-NL" sz="1200" dirty="0" smtClean="0"/>
              <a:t>. Naarmate er meer alcohol wordt geconsumeerd, stijgt het risico op borstkanker. Alcohol heeft een verhogend effect op de androgeen en oestrogeenniveaus in het bloed.</a:t>
            </a:r>
          </a:p>
          <a:p>
            <a:r>
              <a:rPr lang="nl-NL" sz="1200" dirty="0" smtClean="0">
                <a:hlinkClick r:id="rId18" action="ppaction://hlinkfile" tooltip="Roken (tabak)"/>
              </a:rPr>
              <a:t>roken</a:t>
            </a:r>
            <a:endParaRPr lang="nl-NL" sz="1200" dirty="0" smtClean="0"/>
          </a:p>
          <a:p>
            <a:r>
              <a:rPr lang="nl-NL" sz="1200" dirty="0" smtClean="0"/>
              <a:t>bepaalde soorten </a:t>
            </a:r>
            <a:r>
              <a:rPr lang="nl-NL" sz="1200" dirty="0" smtClean="0">
                <a:hlinkClick r:id="rId19" action="ppaction://hlinkfile" tooltip="Straling"/>
              </a:rPr>
              <a:t>straling</a:t>
            </a:r>
            <a:r>
              <a:rPr lang="nl-NL" sz="1200" dirty="0" smtClean="0"/>
              <a:t> op het borstweefsel vergroten ook de kans op borstkanker. Ook de straling waaraan wordt blootgesteld bij mammografie bij het screenen op borstkanker kan het risico op borstkanker verhogen.</a:t>
            </a:r>
            <a:r>
              <a:rPr lang="nl-NL" sz="1200" baseline="30000" dirty="0" smtClean="0">
                <a:hlinkClick r:id="rId20" action="ppaction://hlinkfile"/>
              </a:rPr>
              <a:t>[6]</a:t>
            </a:r>
            <a:r>
              <a:rPr lang="nl-NL" sz="1200" dirty="0" smtClean="0"/>
              <a:t> Om deze reden moet voorzichtig met deze vorm van diagnostiek worden omgegaan.</a:t>
            </a:r>
          </a:p>
          <a:p>
            <a:r>
              <a:rPr lang="nl-NL" sz="1200" dirty="0" smtClean="0"/>
              <a:t>Onvoldoende lichamelijke activiteit. Lichaamsbeweging kan het borstkankerrisico verminderen door een oestrogeenverlagend effect.</a:t>
            </a:r>
            <a:r>
              <a:rPr lang="nl-NL" sz="1200" baseline="30000" dirty="0" smtClean="0">
                <a:hlinkClick r:id="rId21" action="ppaction://hlinkfile"/>
              </a:rPr>
              <a:t>[8]</a:t>
            </a:r>
            <a:r>
              <a:rPr lang="nl-NL" sz="1200" dirty="0" smtClean="0"/>
              <a:t> De schattingen van de risicoreductie door lichaamsbeweging lopen uiteen van 20 tot 80 procent. Hoewel het effect is gevonden voor vrouwen van iedere leeftijd, lijkt er een extra beschermende invloed te zijn van lichaamsbeweging gedurende de adolescentie en jonge volwassenheid (12-24 jaar).</a:t>
            </a:r>
          </a:p>
          <a:p>
            <a:r>
              <a:rPr lang="nl-NL" sz="1200" dirty="0" smtClean="0"/>
              <a:t>Onvoldoende inname </a:t>
            </a:r>
            <a:r>
              <a:rPr lang="nl-NL" sz="1200" dirty="0" smtClean="0">
                <a:hlinkClick r:id="rId22" action="ppaction://hlinkfile" tooltip="Omega-3-vetzuren"/>
              </a:rPr>
              <a:t>omega-3-vetzuren</a:t>
            </a:r>
            <a:r>
              <a:rPr lang="nl-NL" sz="1200" dirty="0" smtClean="0"/>
              <a:t>: Onder vrouwen die gedurende een periode van 10 jaar </a:t>
            </a:r>
            <a:r>
              <a:rPr lang="nl-NL" sz="1200" dirty="0" err="1" smtClean="0"/>
              <a:t>visoliecapsules</a:t>
            </a:r>
            <a:r>
              <a:rPr lang="nl-NL" sz="1200" dirty="0" smtClean="0"/>
              <a:t> gebruikten, blijkt het risico op een </a:t>
            </a:r>
            <a:r>
              <a:rPr lang="nl-NL" sz="1200" dirty="0" err="1" smtClean="0"/>
              <a:t>ductaal</a:t>
            </a:r>
            <a:r>
              <a:rPr lang="nl-NL" sz="1200" dirty="0" smtClean="0"/>
              <a:t> carcinoom, de meest voorkomende vorm van borstkanker met 32% verminderd te zijn.</a:t>
            </a:r>
            <a:r>
              <a:rPr lang="nl-NL" sz="1200" baseline="30000" dirty="0" smtClean="0">
                <a:hlinkClick r:id="rId23" action="ppaction://hlinkfile"/>
              </a:rPr>
              <a:t>[9]</a:t>
            </a:r>
            <a:r>
              <a:rPr lang="nl-NL" sz="1200" dirty="0" smtClean="0"/>
              <a:t> Een hoge consumptie van </a:t>
            </a:r>
            <a:r>
              <a:rPr lang="nl-NL" sz="1200" dirty="0" smtClean="0">
                <a:hlinkClick r:id="rId24" action="ppaction://hlinkfile" tooltip="Transvet"/>
              </a:rPr>
              <a:t>transvetzuren</a:t>
            </a:r>
            <a:r>
              <a:rPr lang="nl-NL" sz="1200" dirty="0" smtClean="0"/>
              <a:t> gaat juist gepaard met een hoger risico op borstkanker.</a:t>
            </a:r>
          </a:p>
          <a:p>
            <a:r>
              <a:rPr lang="nl-NL" sz="1200" dirty="0" smtClean="0"/>
              <a:t>Ontregelde slaap: Uit een meta-analyse uit 2005 blijkt een verhoogd risico op borstkanker voor vrouwen die 's nachts werken of in ploegendienst draaien.</a:t>
            </a:r>
            <a:r>
              <a:rPr lang="nl-NL" sz="1200" baseline="30000" dirty="0" smtClean="0">
                <a:hlinkClick r:id="rId25" action="ppaction://hlinkfile"/>
              </a:rPr>
              <a:t>[10]</a:t>
            </a:r>
            <a:endParaRPr lang="nl-NL" sz="1200" dirty="0" smtClean="0"/>
          </a:p>
          <a:p>
            <a:endParaRPr lang="nl-NL" dirty="0" smtClean="0"/>
          </a:p>
          <a:p>
            <a:endParaRPr lang="nl-BE" dirty="0"/>
          </a:p>
        </p:txBody>
      </p:sp>
      <p:sp>
        <p:nvSpPr>
          <p:cNvPr id="4" name="Tijdelijke aanduiding voor dianummer 3"/>
          <p:cNvSpPr>
            <a:spLocks noGrp="1"/>
          </p:cNvSpPr>
          <p:nvPr>
            <p:ph type="sldNum" sz="quarter" idx="10"/>
          </p:nvPr>
        </p:nvSpPr>
        <p:spPr/>
        <p:txBody>
          <a:bodyPr/>
          <a:lstStyle/>
          <a:p>
            <a:fld id="{55098D73-F94A-48D2-9599-C391BA863972}" type="slidenum">
              <a:rPr lang="nl-BE" smtClean="0"/>
              <a:pPr/>
              <a:t>5</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8A7A665-5761-4B29-9CF8-52AB896E9C24}" type="slidenum">
              <a:rPr lang="ko-KR" altLang="fr-FR" smtClean="0">
                <a:latin typeface="Arial" pitchFamily="34" charset="0"/>
                <a:ea typeface="Gulim" pitchFamily="34" charset="-127"/>
              </a:rPr>
              <a:pPr/>
              <a:t>55</a:t>
            </a:fld>
            <a:endParaRPr lang="fr-FR" altLang="ko-KR" smtClean="0">
              <a:latin typeface="Arial" pitchFamily="34" charset="0"/>
              <a:ea typeface="Gulim" pitchFamily="34" charset="-127"/>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C0D7F44-FC53-448E-8085-C0FC7FE0BCC8}" type="slidenum">
              <a:rPr lang="ko-KR" altLang="fr-FR" smtClean="0">
                <a:latin typeface="Arial" pitchFamily="34" charset="0"/>
                <a:ea typeface="Gulim" pitchFamily="34" charset="-127"/>
              </a:rPr>
              <a:pPr/>
              <a:t>56</a:t>
            </a:fld>
            <a:endParaRPr lang="fr-FR" altLang="ko-KR" smtClean="0">
              <a:latin typeface="Arial" pitchFamily="34" charset="0"/>
              <a:ea typeface="Gulim" pitchFamily="34" charset="-127"/>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FE3AF4F-5855-4DCB-90D6-B102BFF6C333}" type="slidenum">
              <a:rPr lang="ko-KR" altLang="fr-FR" smtClean="0">
                <a:latin typeface="Arial" pitchFamily="34" charset="0"/>
                <a:ea typeface="Gulim" pitchFamily="34" charset="-127"/>
              </a:rPr>
              <a:pPr/>
              <a:t>57</a:t>
            </a:fld>
            <a:endParaRPr lang="fr-FR" altLang="ko-KR" smtClean="0">
              <a:latin typeface="Arial" pitchFamily="34" charset="0"/>
              <a:ea typeface="Gulim" pitchFamily="34" charset="-127"/>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BBA93CD-39FE-4940-BC72-B41E07A4759E}" type="slidenum">
              <a:rPr lang="ko-KR" altLang="fr-FR" smtClean="0">
                <a:latin typeface="Arial" pitchFamily="34" charset="0"/>
                <a:ea typeface="Gulim" pitchFamily="34" charset="-127"/>
              </a:rPr>
              <a:pPr/>
              <a:t>58</a:t>
            </a:fld>
            <a:endParaRPr lang="fr-FR" altLang="ko-KR" smtClean="0">
              <a:latin typeface="Arial" pitchFamily="34" charset="0"/>
              <a:ea typeface="Gulim" pitchFamily="34" charset="-127"/>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F0F8494-A67D-4384-ADD1-582A14E13231}" type="slidenum">
              <a:rPr lang="ko-KR" altLang="fr-FR" smtClean="0">
                <a:latin typeface="Arial" pitchFamily="34" charset="0"/>
                <a:ea typeface="Gulim" pitchFamily="34" charset="-127"/>
              </a:rPr>
              <a:pPr/>
              <a:t>59</a:t>
            </a:fld>
            <a:endParaRPr lang="fr-FR" altLang="ko-KR" smtClean="0">
              <a:latin typeface="Arial" pitchFamily="34" charset="0"/>
              <a:ea typeface="Gulim" pitchFamily="34" charset="-127"/>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FEB8C-8A03-454F-A1D2-17373CA22281}" type="slidenum">
              <a:rPr lang="en-GB"/>
              <a:pPr/>
              <a:t>63</a:t>
            </a:fld>
            <a:endParaRPr lang="en-GB"/>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pPr marL="190500" lvl="1" indent="-188913">
              <a:buFontTx/>
              <a:buChar char="•"/>
            </a:pPr>
            <a:r>
              <a:rPr lang="en-GB" sz="1000"/>
              <a:t>This analysis evaluated 194 randomised trials of adjuvant therapy that had begun by 1995. </a:t>
            </a:r>
          </a:p>
          <a:p>
            <a:pPr marL="190500" lvl="1" indent="-188913">
              <a:buFontTx/>
              <a:buChar char="•"/>
            </a:pPr>
            <a:r>
              <a:rPr lang="en-GB" sz="1000"/>
              <a:t>The results combine six meta-analyses: anthracycline-based chemotherapy versus no chemotherapy (n=8000); cyclophosphamide, methotrexate and fluorouracil (CMF)-based versus no chemotherapy (n=14,000); anthracycline-based versus CMF-based chemotherapy (n=14,000); approximately 5 years of tamoxifen versus none (15,000); approximately 1-2 years of tamoxifen versus none (33,000); and approximately 5 years versus 1-2 years tamoxifen (n=18,000) (Early Breast Cancer Trialists’ Collaborative Group 1998).</a:t>
            </a:r>
          </a:p>
          <a:p>
            <a:pPr marL="190500" lvl="1" indent="-188913">
              <a:buFontTx/>
              <a:buChar char="•"/>
            </a:pPr>
            <a:r>
              <a:rPr lang="en-GB" sz="1000"/>
              <a:t>Patients in this analysis were subdivided into 10-year age bands at entry, based on the relevance of age at diagnosis In the chemotherapy trials, there were few patients aged &gt;70 years.</a:t>
            </a:r>
          </a:p>
          <a:p>
            <a:pPr marL="190500" lvl="1" indent="-188913">
              <a:buFontTx/>
              <a:buChar char="•"/>
            </a:pPr>
            <a:r>
              <a:rPr lang="en-GB" sz="1000"/>
              <a:t>For patients with oestrogen receptor-positive disease, tamoxifen was as effective as chemotherapy in patients &lt;60 years old and more effective than chemotherapy in older patients.</a:t>
            </a:r>
          </a:p>
          <a:p>
            <a:pPr marL="190500" lvl="1" indent="-188913"/>
            <a:endParaRPr lang="en-GB" sz="900"/>
          </a:p>
          <a:p>
            <a:pPr marL="190500" lvl="1" indent="-188913"/>
            <a:r>
              <a:rPr lang="en-GB" sz="1000" b="1"/>
              <a:t>References</a:t>
            </a:r>
          </a:p>
          <a:p>
            <a:pPr marL="190500" lvl="1" indent="-188913"/>
            <a:r>
              <a:rPr lang="en-GB" sz="900"/>
              <a:t>	Early Breast Cancer Trialists’ Collaborative Group. Polychemotherapy for early breast cancer: an overview of the randomised trials. Lancet 1998;352:930-42.</a:t>
            </a:r>
          </a:p>
          <a:p>
            <a:pPr marL="190500" lvl="1" indent="-188913"/>
            <a:r>
              <a:rPr lang="en-US" sz="900"/>
              <a:t>	Early Breast Cancer Trialists' Collaborative Group. Effects of chemotherapy and hormonal therapy for early breast cancer on recurrence and 15-year survival: an overview of the randomised trials. Lancet 2005;365:1687-717.</a:t>
            </a:r>
            <a:endParaRPr lang="en-GB" sz="900"/>
          </a:p>
          <a:p>
            <a:pPr marL="190500" lvl="1" indent="-188913" algn="r"/>
            <a:endParaRPr lang="en-GB" sz="9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DACC2-6EA4-4E8B-B685-7F9EBC1064F0}" type="slidenum">
              <a:rPr lang="en-GB"/>
              <a:pPr/>
              <a:t>64</a:t>
            </a:fld>
            <a:endParaRPr lang="en-GB"/>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pPr marL="190500" lvl="1" indent="-188913">
              <a:buFontTx/>
              <a:buChar char="•"/>
            </a:pPr>
            <a:r>
              <a:rPr lang="en-GB" sz="1000"/>
              <a:t>This slide shows the disease-free and overall survival improvements that result from the use of adjuvant tamoxifen in patients with hormone receptor-positive tumours.</a:t>
            </a:r>
          </a:p>
          <a:p>
            <a:pPr marL="190500" lvl="1" indent="-188913">
              <a:buFontTx/>
              <a:buChar char="•"/>
            </a:pPr>
            <a:r>
              <a:rPr lang="en-GB" sz="1000"/>
              <a:t>In oestrogen receptor-positive disease, tamoxifen was highly effective, and treatment benefit versus no adjuvant therapy increases up to and beyond </a:t>
            </a:r>
            <a:br>
              <a:rPr lang="en-GB" sz="1000"/>
            </a:br>
            <a:r>
              <a:rPr lang="en-GB" sz="1000"/>
              <a:t>15 years.  As expected, the recurrence benefit is apparent before the benefit in mortality appears. </a:t>
            </a:r>
          </a:p>
          <a:p>
            <a:pPr marL="190500" lvl="1" indent="-188913">
              <a:buFontTx/>
              <a:buChar char="•"/>
            </a:pPr>
            <a:r>
              <a:rPr lang="en-GB" sz="1000"/>
              <a:t>The observed improvements were highly statistically significant, with a 12% </a:t>
            </a:r>
            <a:br>
              <a:rPr lang="en-GB" sz="1000"/>
            </a:br>
            <a:r>
              <a:rPr lang="en-GB" sz="1000"/>
              <a:t>15-year gain in terms of disease-free patients, and a 9% 15-year gain in terms of overall survival.</a:t>
            </a:r>
          </a:p>
          <a:p>
            <a:pPr marL="190500" lvl="1" indent="-188913">
              <a:buFontTx/>
              <a:buChar char="•"/>
            </a:pPr>
            <a:endParaRPr lang="en-GB" sz="1000"/>
          </a:p>
          <a:p>
            <a:pPr marL="190500" lvl="1" indent="-188913"/>
            <a:r>
              <a:rPr lang="en-GB" sz="1000" b="1"/>
              <a:t>Reference</a:t>
            </a:r>
          </a:p>
          <a:p>
            <a:pPr marL="190500" lvl="1" indent="-188913"/>
            <a:r>
              <a:rPr lang="en-GB" sz="900"/>
              <a:t>	</a:t>
            </a:r>
            <a:r>
              <a:rPr lang="en-US" sz="900"/>
              <a:t>Early Breast Cancer Trialists' Collaborative Group. Effects of chemotherapy and hormonal therapy for early breast cancer on recurrence and 15-year survival: an overview of the randomised trials. Lancet 2005;365:1687-717.</a:t>
            </a:r>
            <a:endParaRPr lang="en-GB" sz="9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B3A94-F41F-4359-82B6-089BC0C993DA}" type="slidenum">
              <a:rPr lang="en-GB"/>
              <a:pPr/>
              <a:t>68</a:t>
            </a:fld>
            <a:endParaRPr lang="en-GB"/>
          </a:p>
        </p:txBody>
      </p:sp>
      <p:sp>
        <p:nvSpPr>
          <p:cNvPr id="82946" name="Rectangle 2"/>
          <p:cNvSpPr>
            <a:spLocks noGrp="1" noRot="1" noChangeAspect="1" noChangeArrowheads="1" noTextEdit="1"/>
          </p:cNvSpPr>
          <p:nvPr>
            <p:ph type="sldImg"/>
          </p:nvPr>
        </p:nvSpPr>
        <p:spPr>
          <a:xfrm>
            <a:off x="1146175" y="685800"/>
            <a:ext cx="4573588" cy="3430588"/>
          </a:xfrm>
          <a:ln/>
        </p:spPr>
      </p:sp>
      <p:sp>
        <p:nvSpPr>
          <p:cNvPr id="82947" name="Rectangle 3"/>
          <p:cNvSpPr>
            <a:spLocks noGrp="1" noChangeArrowheads="1"/>
          </p:cNvSpPr>
          <p:nvPr>
            <p:ph type="body" idx="1"/>
          </p:nvPr>
        </p:nvSpPr>
        <p:spPr>
          <a:xfrm>
            <a:off x="912813" y="4343400"/>
            <a:ext cx="5032375" cy="4116388"/>
          </a:xfrm>
        </p:spPr>
        <p:txBody>
          <a:bodyPr/>
          <a:lstStyle/>
          <a:p>
            <a:endParaRPr 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E5B01-3310-4DE2-B1DF-DDCF380DEFA9}" type="slidenum">
              <a:rPr lang="en-GB"/>
              <a:pPr/>
              <a:t>71</a:t>
            </a:fld>
            <a:endParaRPr lang="en-GB"/>
          </a:p>
        </p:txBody>
      </p:sp>
      <p:sp>
        <p:nvSpPr>
          <p:cNvPr id="87042" name="Rectangle 2"/>
          <p:cNvSpPr>
            <a:spLocks noGrp="1" noRot="1" noChangeAspect="1" noChangeArrowheads="1" noTextEdit="1"/>
          </p:cNvSpPr>
          <p:nvPr>
            <p:ph type="sldImg"/>
          </p:nvPr>
        </p:nvSpPr>
        <p:spPr>
          <a:xfrm>
            <a:off x="1146175" y="685800"/>
            <a:ext cx="4573588" cy="3430588"/>
          </a:xfrm>
          <a:ln/>
        </p:spPr>
      </p:sp>
      <p:sp>
        <p:nvSpPr>
          <p:cNvPr id="87043" name="Rectangle 3"/>
          <p:cNvSpPr>
            <a:spLocks noGrp="1" noChangeArrowheads="1"/>
          </p:cNvSpPr>
          <p:nvPr>
            <p:ph type="body" idx="1"/>
          </p:nvPr>
        </p:nvSpPr>
        <p:spPr>
          <a:xfrm>
            <a:off x="912813" y="4343400"/>
            <a:ext cx="5032375" cy="4116388"/>
          </a:xfrm>
        </p:spPr>
        <p:txBody>
          <a:bodyPr/>
          <a:lstStyle/>
          <a:p>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64DC7-B0F9-4149-972A-13B83324E589}" type="slidenum">
              <a:rPr lang="en-GB"/>
              <a:pPr/>
              <a:t>76</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1065213" y="4191000"/>
            <a:ext cx="4670425" cy="4116388"/>
          </a:xfrm>
          <a:ln/>
        </p:spPr>
        <p:txBody>
          <a:bodyPr/>
          <a:lstStyle/>
          <a:p>
            <a:pPr>
              <a:lnSpc>
                <a:spcPct val="90000"/>
              </a:lnSpc>
            </a:pPr>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8E7C5-5583-4164-9E8B-3F73F3208894}" type="slidenum">
              <a:rPr lang="en-US"/>
              <a:pPr/>
              <a:t>11</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r>
              <a:rPr lang="nl-BE" smtClean="0"/>
              <a:t>Normaal : </a:t>
            </a:r>
            <a:r>
              <a:rPr lang="nl-BE" b="1" smtClean="0"/>
              <a:t>Normaal aantal HER2 receptoren geven signalen naar de cel om te groeien en splitsen</a:t>
            </a:r>
          </a:p>
          <a:p>
            <a:pPr eaLnBrk="1" hangingPunct="1"/>
            <a:r>
              <a:rPr lang="nl-BE" b="1" smtClean="0"/>
              <a:t>HeR2 + : Te veel HER2 receptoren zenden meer signalen uit, waardoor de cellen te snel groeien</a:t>
            </a:r>
            <a:endParaRPr lang="en-US" b="1" smtClean="0"/>
          </a:p>
          <a:p>
            <a:pPr eaLnBrk="1" hangingPunct="1"/>
            <a:endParaRPr lang="en-US" b="1" smtClean="0"/>
          </a:p>
          <a:p>
            <a:pPr eaLnBrk="1" hangingPunct="1"/>
            <a:endParaRPr lang="en-US" smtClean="0"/>
          </a:p>
        </p:txBody>
      </p:sp>
      <p:sp>
        <p:nvSpPr>
          <p:cNvPr id="38916" name="Slide Number Placeholder 3"/>
          <p:cNvSpPr>
            <a:spLocks noGrp="1"/>
          </p:cNvSpPr>
          <p:nvPr>
            <p:ph type="sldNum" sz="quarter" idx="5"/>
          </p:nvPr>
        </p:nvSpPr>
        <p:spPr>
          <a:noFill/>
          <a:ln>
            <a:miter lim="800000"/>
            <a:headEnd/>
            <a:tailEnd/>
          </a:ln>
        </p:spPr>
        <p:txBody>
          <a:bodyPr/>
          <a:lstStyle/>
          <a:p>
            <a:fld id="{370E3BE1-0FD5-44E4-8563-F676EE06D8B9}" type="slidenum">
              <a:rPr lang="en-US" smtClean="0"/>
              <a:pPr/>
              <a:t>82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txBox="1">
            <a:spLocks noGrp="1" noChangeArrowheads="1"/>
          </p:cNvSpPr>
          <p:nvPr/>
        </p:nvSpPr>
        <p:spPr bwMode="auto">
          <a:xfrm>
            <a:off x="0" y="9356"/>
            <a:ext cx="2971697" cy="427261"/>
          </a:xfrm>
          <a:prstGeom prst="rect">
            <a:avLst/>
          </a:prstGeom>
          <a:noFill/>
          <a:ln w="9525">
            <a:noFill/>
            <a:miter lim="800000"/>
            <a:headEnd/>
            <a:tailEnd/>
          </a:ln>
        </p:spPr>
        <p:txBody>
          <a:bodyPr lIns="18663" tIns="0" rIns="18663" bIns="0"/>
          <a:lstStyle/>
          <a:p>
            <a:pPr defTabSz="746531" eaLnBrk="0" hangingPunct="0"/>
            <a:r>
              <a:rPr lang="en-GB" sz="1000" i="1" dirty="0" err="1">
                <a:latin typeface="Times New Roman" pitchFamily="18" charset="0"/>
              </a:rPr>
              <a:t>Herceptin</a:t>
            </a:r>
            <a:r>
              <a:rPr lang="en-GB" sz="1000" i="1" dirty="0">
                <a:latin typeface="Times New Roman" pitchFamily="18" charset="0"/>
              </a:rPr>
              <a:t> </a:t>
            </a:r>
            <a:r>
              <a:rPr lang="en-GB" sz="1000" i="1" dirty="0" err="1">
                <a:latin typeface="Times New Roman" pitchFamily="18" charset="0"/>
              </a:rPr>
              <a:t>presentatie</a:t>
            </a:r>
            <a:r>
              <a:rPr lang="en-GB" sz="1000" i="1" dirty="0">
                <a:latin typeface="Times New Roman" pitchFamily="18" charset="0"/>
              </a:rPr>
              <a:t> </a:t>
            </a:r>
            <a:r>
              <a:rPr lang="en-GB" sz="1000" i="1" dirty="0" err="1">
                <a:latin typeface="Times New Roman" pitchFamily="18" charset="0"/>
              </a:rPr>
              <a:t>voor</a:t>
            </a:r>
            <a:r>
              <a:rPr lang="en-GB" sz="1000" i="1" dirty="0">
                <a:latin typeface="Times New Roman" pitchFamily="18" charset="0"/>
              </a:rPr>
              <a:t> </a:t>
            </a:r>
            <a:r>
              <a:rPr lang="en-GB" sz="1000" i="1" dirty="0" err="1">
                <a:latin typeface="Times New Roman" pitchFamily="18" charset="0"/>
              </a:rPr>
              <a:t>oncologieverpleegkundigen</a:t>
            </a:r>
            <a:r>
              <a:rPr lang="en-GB" sz="1000" i="1" dirty="0">
                <a:latin typeface="Times New Roman" pitchFamily="18" charset="0"/>
              </a:rPr>
              <a:t>. Final version</a:t>
            </a:r>
          </a:p>
        </p:txBody>
      </p:sp>
      <p:sp>
        <p:nvSpPr>
          <p:cNvPr id="39939" name="Rectangle 3"/>
          <p:cNvSpPr txBox="1">
            <a:spLocks noGrp="1" noChangeArrowheads="1"/>
          </p:cNvSpPr>
          <p:nvPr/>
        </p:nvSpPr>
        <p:spPr bwMode="auto">
          <a:xfrm>
            <a:off x="3886304" y="9356"/>
            <a:ext cx="2971696" cy="427261"/>
          </a:xfrm>
          <a:prstGeom prst="rect">
            <a:avLst/>
          </a:prstGeom>
          <a:noFill/>
          <a:ln w="9525">
            <a:noFill/>
            <a:miter lim="800000"/>
            <a:headEnd/>
            <a:tailEnd/>
          </a:ln>
        </p:spPr>
        <p:txBody>
          <a:bodyPr lIns="18663" tIns="0" rIns="18663" bIns="0"/>
          <a:lstStyle/>
          <a:p>
            <a:pPr algn="r" defTabSz="746531" eaLnBrk="0" hangingPunct="0"/>
            <a:fld id="{B53C1902-4C46-4310-BC9D-852FBFF870BB}" type="datetime1">
              <a:rPr lang="nl-NL" sz="1000" i="1">
                <a:latin typeface="Times New Roman" pitchFamily="18" charset="0"/>
              </a:rPr>
              <a:pPr algn="r" defTabSz="746531" eaLnBrk="0" hangingPunct="0"/>
              <a:t>20-10-2011</a:t>
            </a:fld>
            <a:endParaRPr lang="en-GB" sz="1000" i="1" dirty="0">
              <a:latin typeface="Times New Roman" pitchFamily="18" charset="0"/>
            </a:endParaRPr>
          </a:p>
        </p:txBody>
      </p:sp>
      <p:sp>
        <p:nvSpPr>
          <p:cNvPr id="39940" name="Rectangle 4"/>
          <p:cNvSpPr txBox="1">
            <a:spLocks noGrp="1" noChangeArrowheads="1"/>
          </p:cNvSpPr>
          <p:nvPr/>
        </p:nvSpPr>
        <p:spPr bwMode="auto">
          <a:xfrm>
            <a:off x="0" y="8705825"/>
            <a:ext cx="2971697" cy="427261"/>
          </a:xfrm>
          <a:prstGeom prst="rect">
            <a:avLst/>
          </a:prstGeom>
          <a:noFill/>
          <a:ln w="9525">
            <a:noFill/>
            <a:miter lim="800000"/>
            <a:headEnd/>
            <a:tailEnd/>
          </a:ln>
        </p:spPr>
        <p:txBody>
          <a:bodyPr lIns="18663" tIns="0" rIns="18663" bIns="0" anchor="b"/>
          <a:lstStyle/>
          <a:p>
            <a:pPr defTabSz="746531" eaLnBrk="0" hangingPunct="0"/>
            <a:r>
              <a:rPr lang="en-GB" sz="1000" i="1" dirty="0">
                <a:latin typeface="Times New Roman" pitchFamily="18" charset="0"/>
              </a:rPr>
              <a:t>Dr. A. </a:t>
            </a:r>
            <a:r>
              <a:rPr lang="en-GB" sz="1000" i="1" dirty="0" err="1">
                <a:latin typeface="Times New Roman" pitchFamily="18" charset="0"/>
              </a:rPr>
              <a:t>Breukel</a:t>
            </a:r>
            <a:r>
              <a:rPr lang="en-GB" sz="1000" i="1" dirty="0">
                <a:latin typeface="Times New Roman" pitchFamily="18" charset="0"/>
              </a:rPr>
              <a:t>,  Medical Manager </a:t>
            </a:r>
            <a:r>
              <a:rPr lang="en-GB" sz="1000" i="1" dirty="0" err="1">
                <a:latin typeface="Times New Roman" pitchFamily="18" charset="0"/>
              </a:rPr>
              <a:t>Herceptin</a:t>
            </a:r>
            <a:endParaRPr lang="en-GB" sz="1000" i="1" dirty="0">
              <a:latin typeface="Times New Roman" pitchFamily="18" charset="0"/>
            </a:endParaRPr>
          </a:p>
        </p:txBody>
      </p:sp>
      <p:sp>
        <p:nvSpPr>
          <p:cNvPr id="39941" name="Rectangle 5"/>
          <p:cNvSpPr txBox="1">
            <a:spLocks noGrp="1" noChangeArrowheads="1"/>
          </p:cNvSpPr>
          <p:nvPr/>
        </p:nvSpPr>
        <p:spPr bwMode="auto">
          <a:xfrm>
            <a:off x="3886304" y="8705825"/>
            <a:ext cx="2971696" cy="427261"/>
          </a:xfrm>
          <a:prstGeom prst="rect">
            <a:avLst/>
          </a:prstGeom>
          <a:noFill/>
          <a:ln w="9525">
            <a:noFill/>
            <a:miter lim="800000"/>
            <a:headEnd/>
            <a:tailEnd/>
          </a:ln>
        </p:spPr>
        <p:txBody>
          <a:bodyPr lIns="18663" tIns="0" rIns="18663" bIns="0" anchor="b"/>
          <a:lstStyle/>
          <a:p>
            <a:pPr algn="r" defTabSz="746531" eaLnBrk="0" hangingPunct="0"/>
            <a:fld id="{DB058599-7926-4545-86ED-5A5B641CDB3D}" type="slidenum">
              <a:rPr lang="en-GB" sz="1000" i="1">
                <a:latin typeface="Times New Roman" pitchFamily="18" charset="0"/>
              </a:rPr>
              <a:pPr algn="r" defTabSz="746531" eaLnBrk="0" hangingPunct="0"/>
              <a:t>83</a:t>
            </a:fld>
            <a:endParaRPr lang="en-GB" sz="1000" i="1" dirty="0">
              <a:latin typeface="Times New Roman" pitchFamily="18" charset="0"/>
            </a:endParaRPr>
          </a:p>
        </p:txBody>
      </p:sp>
      <p:sp>
        <p:nvSpPr>
          <p:cNvPr id="39942" name="Rectangle 2"/>
          <p:cNvSpPr>
            <a:spLocks noGrp="1" noRot="1" noChangeAspect="1" noChangeArrowheads="1" noTextEdit="1"/>
          </p:cNvSpPr>
          <p:nvPr>
            <p:ph type="sldImg"/>
          </p:nvPr>
        </p:nvSpPr>
        <p:spPr>
          <a:xfrm>
            <a:off x="1290638" y="795338"/>
            <a:ext cx="4278312" cy="3209925"/>
          </a:xfrm>
          <a:ln/>
        </p:spPr>
      </p:sp>
      <p:sp>
        <p:nvSpPr>
          <p:cNvPr id="39943" name="Rectangle 4"/>
          <p:cNvSpPr>
            <a:spLocks noGrp="1" noChangeArrowheads="1"/>
          </p:cNvSpPr>
          <p:nvPr>
            <p:ph type="body" idx="1"/>
          </p:nvPr>
        </p:nvSpPr>
        <p:spPr>
          <a:xfrm>
            <a:off x="914607" y="4345896"/>
            <a:ext cx="5028787" cy="4350573"/>
          </a:xfrm>
          <a:noFill/>
        </p:spPr>
        <p:txBody>
          <a:bodyPr lIns="90206" tIns="45103" rIns="90206" bIns="45103"/>
          <a:lstStyle/>
          <a:p>
            <a:pPr eaLnBrk="1" hangingPunct="1"/>
            <a:endParaRPr lang="en-GB" sz="10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nl-BE" smtClean="0"/>
          </a:p>
        </p:txBody>
      </p:sp>
      <p:sp>
        <p:nvSpPr>
          <p:cNvPr id="49156" name="Slide Number Placeholder 3"/>
          <p:cNvSpPr>
            <a:spLocks noGrp="1"/>
          </p:cNvSpPr>
          <p:nvPr>
            <p:ph type="sldNum" sz="quarter" idx="5"/>
          </p:nvPr>
        </p:nvSpPr>
        <p:spPr>
          <a:noFill/>
          <a:ln>
            <a:miter lim="800000"/>
            <a:headEnd/>
            <a:tailEnd/>
          </a:ln>
        </p:spPr>
        <p:txBody>
          <a:bodyPr/>
          <a:lstStyle/>
          <a:p>
            <a:fld id="{5B405800-2E40-4FF1-BCD4-F78ACA298B8C}" type="slidenum">
              <a:rPr lang="en-US" smtClean="0"/>
              <a:pPr/>
              <a:t>84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nl-BE" smtClean="0"/>
          </a:p>
        </p:txBody>
      </p:sp>
      <p:sp>
        <p:nvSpPr>
          <p:cNvPr id="43012" name="Slide Number Placeholder 3"/>
          <p:cNvSpPr>
            <a:spLocks noGrp="1"/>
          </p:cNvSpPr>
          <p:nvPr>
            <p:ph type="sldNum" sz="quarter" idx="5"/>
          </p:nvPr>
        </p:nvSpPr>
        <p:spPr>
          <a:noFill/>
          <a:ln>
            <a:miter lim="800000"/>
            <a:headEnd/>
            <a:tailEnd/>
          </a:ln>
        </p:spPr>
        <p:txBody>
          <a:bodyPr/>
          <a:lstStyle/>
          <a:p>
            <a:fld id="{C3C2022D-5EF3-408D-9D0B-B81E312BE5DF}" type="slidenum">
              <a:rPr lang="en-US" smtClean="0"/>
              <a:pPr/>
              <a:t>85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31747" name="Rectangle 3"/>
          <p:cNvSpPr>
            <a:spLocks noGrp="1" noChangeArrowheads="1"/>
          </p:cNvSpPr>
          <p:nvPr>
            <p:ph type="body" idx="1"/>
          </p:nvPr>
        </p:nvSpPr>
        <p:spPr>
          <a:xfrm>
            <a:off x="152469" y="4342150"/>
            <a:ext cx="6553062" cy="4345276"/>
          </a:xfrm>
          <a:solidFill>
            <a:srgbClr val="FFFFFF"/>
          </a:solidFill>
          <a:ln>
            <a:solidFill>
              <a:srgbClr val="000000"/>
            </a:solidFill>
          </a:ln>
        </p:spPr>
        <p:txBody>
          <a:bodyPr/>
          <a:lstStyle/>
          <a:p>
            <a:pPr algn="just"/>
            <a:endParaRPr lang="nl-NL"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84682-23A3-4C9C-8564-DCB670728A4B}" type="slidenum">
              <a:rPr lang="en-US"/>
              <a:pPr/>
              <a:t>95</a:t>
            </a:fld>
            <a:endParaRPr 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nl-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0C2C7F-6062-4460-BDA9-89AE943721DD}" type="slidenum">
              <a:rPr lang="nl-BE"/>
              <a:pPr/>
              <a:t>103</a:t>
            </a:fld>
            <a:endParaRPr lang="nl-BE"/>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14400" y="4343400"/>
            <a:ext cx="5029200" cy="4114800"/>
          </a:xfrm>
        </p:spPr>
        <p:txBody>
          <a:bodyPr/>
          <a:lstStyle/>
          <a:p>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1D2CB-F11F-4545-9196-0BE8E428DB33}" type="slidenum">
              <a:rPr lang="en-US"/>
              <a:pPr/>
              <a:t>13</a:t>
            </a:fld>
            <a:endParaRPr lang="en-US"/>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AE8F7-9CE3-479E-B25B-EC01E8E21615}" type="slidenum">
              <a:rPr lang="en-US"/>
              <a:pPr/>
              <a:t>14</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55098D73-F94A-48D2-9599-C391BA863972}" type="slidenum">
              <a:rPr lang="nl-BE" smtClean="0"/>
              <a:pPr/>
              <a:t>16</a:t>
            </a:fld>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4CC85-CE42-4548-AA9E-BE8640E1FBF4}" type="slidenum">
              <a:rPr lang="en-US"/>
              <a:pPr/>
              <a:t>17</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C5456-A5A8-4B4E-8053-AB137043ACE4}" type="slidenum">
              <a:rPr lang="en-US"/>
              <a:pPr/>
              <a:t>18</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nl-B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D2A5AA8-0933-4568-88A2-35752C7D084B}" type="slidenum">
              <a:rPr lang="ko-KR" altLang="fr-FR" smtClean="0">
                <a:latin typeface="Arial" pitchFamily="34" charset="0"/>
                <a:ea typeface="Gulim" pitchFamily="34" charset="-127"/>
              </a:rPr>
              <a:pPr/>
              <a:t>53</a:t>
            </a:fld>
            <a:endParaRPr lang="fr-FR" altLang="ko-KR" smtClean="0">
              <a:latin typeface="Arial" pitchFamily="34" charset="0"/>
              <a:ea typeface="Gulim" pitchFamily="34" charset="-127"/>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6D9062F-C6D2-4A3C-BC29-4FD6EDBB1B23}" type="slidenum">
              <a:rPr lang="ko-KR" altLang="fr-FR" smtClean="0">
                <a:latin typeface="Arial" pitchFamily="34" charset="0"/>
                <a:ea typeface="Gulim" pitchFamily="34" charset="-127"/>
              </a:rPr>
              <a:pPr/>
              <a:t>54</a:t>
            </a:fld>
            <a:endParaRPr lang="fr-FR" altLang="ko-KR" smtClean="0">
              <a:latin typeface="Arial" pitchFamily="34" charset="0"/>
              <a:ea typeface="Gulim" pitchFamily="34" charset="-127"/>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Gelijkbenige driehoe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540544" y="776288"/>
            <a:ext cx="8062912" cy="1470025"/>
          </a:xfrm>
        </p:spPr>
        <p:txBody>
          <a:bodyPr anchor="b">
            <a:normAutofit/>
          </a:bodyPr>
          <a:lstStyle>
            <a:lvl1pPr algn="r">
              <a:defRPr sz="4400"/>
            </a:lvl1pPr>
          </a:lstStyle>
          <a:p>
            <a:r>
              <a:rPr kumimoji="0" lang="nl-NL" smtClean="0"/>
              <a:t>Klik om de stijl te bewerken</a:t>
            </a:r>
            <a:endParaRPr kumimoji="0" lang="en-US"/>
          </a:p>
        </p:txBody>
      </p:sp>
      <p:sp>
        <p:nvSpPr>
          <p:cNvPr id="9" name="Ondertitel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a:xfrm>
            <a:off x="1371600" y="6012656"/>
            <a:ext cx="5791200" cy="365125"/>
          </a:xfrm>
        </p:spPr>
        <p:txBody>
          <a:bodyPr tIns="0" bIns="0" anchor="t"/>
          <a:lstStyle>
            <a:lvl1pPr algn="r">
              <a:defRPr sz="1000"/>
            </a:lvl1pPr>
          </a:lstStyle>
          <a:p>
            <a:fld id="{2DBB9E56-1E7C-4DD8-98C1-A7A4100F108E}" type="datetimeFigureOut">
              <a:rPr lang="nl-BE" smtClean="0"/>
              <a:pPr/>
              <a:t>20/10/2011</a:t>
            </a:fld>
            <a:endParaRPr lang="nl-BE"/>
          </a:p>
        </p:txBody>
      </p:sp>
      <p:sp>
        <p:nvSpPr>
          <p:cNvPr id="17" name="Tijdelijke aanduiding voor voettekst 16"/>
          <p:cNvSpPr>
            <a:spLocks noGrp="1"/>
          </p:cNvSpPr>
          <p:nvPr>
            <p:ph type="ftr" sz="quarter" idx="11"/>
          </p:nvPr>
        </p:nvSpPr>
        <p:spPr>
          <a:xfrm>
            <a:off x="1371600" y="5650704"/>
            <a:ext cx="5791200" cy="365125"/>
          </a:xfrm>
        </p:spPr>
        <p:txBody>
          <a:bodyPr tIns="0" bIns="0" anchor="b"/>
          <a:lstStyle>
            <a:lvl1pPr algn="r">
              <a:defRPr sz="1100"/>
            </a:lvl1pPr>
          </a:lstStyle>
          <a:p>
            <a:endParaRPr lang="nl-BE"/>
          </a:p>
        </p:txBody>
      </p:sp>
      <p:sp>
        <p:nvSpPr>
          <p:cNvPr id="29" name="Tijdelijke aanduiding voor dianumm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2FD6597-BDA2-4C3E-8CFA-325878F3A45B}"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2DBB9E56-1E7C-4DD8-98C1-A7A4100F108E}" type="datetimeFigureOut">
              <a:rPr lang="nl-BE" smtClean="0"/>
              <a:pPr/>
              <a:t>20/10/2011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2FD6597-BDA2-4C3E-8CFA-325878F3A45B}"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381000"/>
            <a:ext cx="1905000" cy="5486400"/>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381000"/>
            <a:ext cx="6248400" cy="5486400"/>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2DBB9E56-1E7C-4DD8-98C1-A7A4100F108E}" type="datetimeFigureOut">
              <a:rPr lang="nl-BE" smtClean="0"/>
              <a:pPr/>
              <a:t>20/10/2011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2FD6597-BDA2-4C3E-8CFA-325878F3A45B}" type="slidenum">
              <a:rPr lang="nl-BE" smtClean="0"/>
              <a:pPr/>
              <a:t>‹nr.›</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307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quarter" idx="2"/>
          </p:nvPr>
        </p:nvSpPr>
        <p:spPr>
          <a:xfrm>
            <a:off x="4648200" y="1600200"/>
            <a:ext cx="4038600" cy="21891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inhoud 4"/>
          <p:cNvSpPr>
            <a:spLocks noGrp="1"/>
          </p:cNvSpPr>
          <p:nvPr>
            <p:ph sz="quarter" idx="3"/>
          </p:nvPr>
        </p:nvSpPr>
        <p:spPr>
          <a:xfrm>
            <a:off x="4648200" y="3941763"/>
            <a:ext cx="4038600" cy="218916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10"/>
          </p:nvPr>
        </p:nvSpPr>
        <p:spPr>
          <a:xfrm>
            <a:off x="3124200" y="6248400"/>
            <a:ext cx="2895600" cy="457200"/>
          </a:xfrm>
        </p:spPr>
        <p:txBody>
          <a:bodyPr/>
          <a:lstStyle>
            <a:lvl1pPr>
              <a:defRPr/>
            </a:lvl1pPr>
          </a:lstStyle>
          <a:p>
            <a:pPr>
              <a:defRPr/>
            </a:pPr>
            <a:endParaRPr lang="nl-BE"/>
          </a:p>
        </p:txBody>
      </p:sp>
      <p:sp>
        <p:nvSpPr>
          <p:cNvPr id="7" name="Tijdelijke aanduiding voor dianummer 6"/>
          <p:cNvSpPr>
            <a:spLocks noGrp="1"/>
          </p:cNvSpPr>
          <p:nvPr>
            <p:ph type="sldNum" sz="quarter" idx="11"/>
          </p:nvPr>
        </p:nvSpPr>
        <p:spPr>
          <a:xfrm>
            <a:off x="6553200" y="6243638"/>
            <a:ext cx="2133600" cy="457200"/>
          </a:xfrm>
        </p:spPr>
        <p:txBody>
          <a:bodyPr/>
          <a:lstStyle>
            <a:lvl1pPr>
              <a:defRPr/>
            </a:lvl1pPr>
          </a:lstStyle>
          <a:p>
            <a:pPr>
              <a:defRPr/>
            </a:pPr>
            <a:fld id="{A3E1B3D7-13BA-42EF-96C9-5950646F28DE}" type="slidenum">
              <a:rPr lang="nl-BE"/>
              <a:pPr>
                <a:defRPr/>
              </a:pPr>
              <a:t>‹nr.›</a:t>
            </a:fld>
            <a:endParaRPr lang="nl-BE"/>
          </a:p>
        </p:txBody>
      </p:sp>
      <p:sp>
        <p:nvSpPr>
          <p:cNvPr id="8" name="Tijdelijke aanduiding voor datum 7"/>
          <p:cNvSpPr>
            <a:spLocks noGrp="1"/>
          </p:cNvSpPr>
          <p:nvPr>
            <p:ph type="dt" sz="half" idx="12"/>
          </p:nvPr>
        </p:nvSpPr>
        <p:spPr>
          <a:xfrm>
            <a:off x="457200" y="6248400"/>
            <a:ext cx="2133600" cy="457200"/>
          </a:xfrm>
        </p:spPr>
        <p:txBody>
          <a:bodyPr/>
          <a:lstStyle>
            <a:lvl1pPr>
              <a:defRPr/>
            </a:lvl1pPr>
          </a:lstStyle>
          <a:p>
            <a:pPr>
              <a:defRPr/>
            </a:pPr>
            <a:endParaRPr lang="nl-BE"/>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67494"/>
            <a:ext cx="8229600" cy="1399032"/>
          </a:xfrm>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a:xfrm>
            <a:off x="457200" y="1882808"/>
            <a:ext cx="8229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a:xfrm>
            <a:off x="4791456" y="6480048"/>
            <a:ext cx="2133600" cy="301752"/>
          </a:xfrm>
        </p:spPr>
        <p:txBody>
          <a:bodyPr/>
          <a:lstStyle/>
          <a:p>
            <a:fld id="{2DBB9E56-1E7C-4DD8-98C1-A7A4100F108E}" type="datetimeFigureOut">
              <a:rPr lang="nl-BE" smtClean="0"/>
              <a:pPr/>
              <a:t>20/10/2011</a:t>
            </a:fld>
            <a:endParaRPr lang="nl-BE"/>
          </a:p>
        </p:txBody>
      </p:sp>
      <p:sp>
        <p:nvSpPr>
          <p:cNvPr id="5" name="Tijdelijke aanduiding voor voettekst 4"/>
          <p:cNvSpPr>
            <a:spLocks noGrp="1"/>
          </p:cNvSpPr>
          <p:nvPr>
            <p:ph type="ftr" sz="quarter" idx="11"/>
          </p:nvPr>
        </p:nvSpPr>
        <p:spPr>
          <a:xfrm>
            <a:off x="457200" y="6480969"/>
            <a:ext cx="4260056" cy="300831"/>
          </a:xfrm>
        </p:spPr>
        <p:txBody>
          <a:bodyPr/>
          <a:lstStyle/>
          <a:p>
            <a:endParaRPr lang="nl-BE"/>
          </a:p>
        </p:txBody>
      </p:sp>
      <p:sp>
        <p:nvSpPr>
          <p:cNvPr id="6" name="Tijdelijke aanduiding voor dianummer 5"/>
          <p:cNvSpPr>
            <a:spLocks noGrp="1"/>
          </p:cNvSpPr>
          <p:nvPr>
            <p:ph type="sldNum" sz="quarter" idx="12"/>
          </p:nvPr>
        </p:nvSpPr>
        <p:spPr/>
        <p:txBody>
          <a:bodyPr/>
          <a:lstStyle/>
          <a:p>
            <a:fld id="{F2FD6597-BDA2-4C3E-8CFA-325878F3A45B}"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hthoekige driehoe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Gelijkbenige driehoe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Tijdelijke aanduiding voor datum 3"/>
          <p:cNvSpPr>
            <a:spLocks noGrp="1"/>
          </p:cNvSpPr>
          <p:nvPr>
            <p:ph type="dt" sz="half" idx="10"/>
          </p:nvPr>
        </p:nvSpPr>
        <p:spPr>
          <a:xfrm>
            <a:off x="6955632" y="6477000"/>
            <a:ext cx="2133600" cy="304800"/>
          </a:xfrm>
        </p:spPr>
        <p:txBody>
          <a:bodyPr/>
          <a:lstStyle/>
          <a:p>
            <a:fld id="{2DBB9E56-1E7C-4DD8-98C1-A7A4100F108E}" type="datetimeFigureOut">
              <a:rPr lang="nl-BE" smtClean="0"/>
              <a:pPr/>
              <a:t>20/10/2011</a:t>
            </a:fld>
            <a:endParaRPr lang="nl-BE"/>
          </a:p>
        </p:txBody>
      </p:sp>
      <p:sp>
        <p:nvSpPr>
          <p:cNvPr id="5" name="Tijdelijke aanduiding voor voettekst 4"/>
          <p:cNvSpPr>
            <a:spLocks noGrp="1"/>
          </p:cNvSpPr>
          <p:nvPr>
            <p:ph type="ftr" sz="quarter" idx="11"/>
          </p:nvPr>
        </p:nvSpPr>
        <p:spPr>
          <a:xfrm>
            <a:off x="2619376" y="6480969"/>
            <a:ext cx="4260056" cy="300831"/>
          </a:xfrm>
        </p:spPr>
        <p:txBody>
          <a:bodyPr/>
          <a:lstStyle/>
          <a:p>
            <a:endParaRPr lang="nl-BE"/>
          </a:p>
        </p:txBody>
      </p:sp>
      <p:sp>
        <p:nvSpPr>
          <p:cNvPr id="6" name="Tijdelijke aanduiding voor dianummer 5"/>
          <p:cNvSpPr>
            <a:spLocks noGrp="1"/>
          </p:cNvSpPr>
          <p:nvPr>
            <p:ph type="sldNum" sz="quarter" idx="12"/>
          </p:nvPr>
        </p:nvSpPr>
        <p:spPr>
          <a:xfrm>
            <a:off x="8451056" y="809624"/>
            <a:ext cx="502920" cy="300831"/>
          </a:xfrm>
        </p:spPr>
        <p:txBody>
          <a:bodyPr/>
          <a:lstStyle/>
          <a:p>
            <a:fld id="{F2FD6597-BDA2-4C3E-8CFA-325878F3A45B}" type="slidenum">
              <a:rPr lang="nl-BE" smtClean="0"/>
              <a:pPr/>
              <a:t>‹nr.›</a:t>
            </a:fld>
            <a:endParaRPr lang="nl-BE"/>
          </a:p>
        </p:txBody>
      </p:sp>
      <p:cxnSp>
        <p:nvCxnSpPr>
          <p:cNvPr id="11" name="Rechte verbindingslijn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Rechte verbindingslijn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marL="0" algn="l">
              <a:defRPr/>
            </a:lvl1p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4791456" y="6480969"/>
            <a:ext cx="2133600" cy="301752"/>
          </a:xfrm>
        </p:spPr>
        <p:txBody>
          <a:bodyPr/>
          <a:lstStyle/>
          <a:p>
            <a:fld id="{2DBB9E56-1E7C-4DD8-98C1-A7A4100F108E}" type="datetimeFigureOut">
              <a:rPr lang="nl-BE" smtClean="0"/>
              <a:pPr/>
              <a:t>20/10/2011</a:t>
            </a:fld>
            <a:endParaRPr lang="nl-BE"/>
          </a:p>
        </p:txBody>
      </p:sp>
      <p:sp>
        <p:nvSpPr>
          <p:cNvPr id="6" name="Tijdelijke aanduiding voor voettekst 5"/>
          <p:cNvSpPr>
            <a:spLocks noGrp="1"/>
          </p:cNvSpPr>
          <p:nvPr>
            <p:ph type="ftr" sz="quarter" idx="11"/>
          </p:nvPr>
        </p:nvSpPr>
        <p:spPr>
          <a:xfrm>
            <a:off x="457200" y="6480969"/>
            <a:ext cx="4260056" cy="301752"/>
          </a:xfrm>
        </p:spPr>
        <p:txBody>
          <a:bodyPr/>
          <a:lstStyle/>
          <a:p>
            <a:endParaRPr lang="nl-BE"/>
          </a:p>
        </p:txBody>
      </p:sp>
      <p:sp>
        <p:nvSpPr>
          <p:cNvPr id="7" name="Tijdelijke aanduiding voor dianummer 6"/>
          <p:cNvSpPr>
            <a:spLocks noGrp="1"/>
          </p:cNvSpPr>
          <p:nvPr>
            <p:ph type="sldNum" sz="quarter" idx="12"/>
          </p:nvPr>
        </p:nvSpPr>
        <p:spPr>
          <a:xfrm>
            <a:off x="7589520" y="6480969"/>
            <a:ext cx="502920" cy="301752"/>
          </a:xfrm>
        </p:spPr>
        <p:txBody>
          <a:bodyPr/>
          <a:lstStyle/>
          <a:p>
            <a:fld id="{F2FD6597-BDA2-4C3E-8CFA-325878F3A45B}"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a:xfrm>
            <a:off x="4791456" y="6480969"/>
            <a:ext cx="2130552" cy="301752"/>
          </a:xfrm>
        </p:spPr>
        <p:txBody>
          <a:bodyPr/>
          <a:lstStyle/>
          <a:p>
            <a:fld id="{2DBB9E56-1E7C-4DD8-98C1-A7A4100F108E}" type="datetimeFigureOut">
              <a:rPr lang="nl-BE" smtClean="0"/>
              <a:pPr/>
              <a:t>20/10/2011</a:t>
            </a:fld>
            <a:endParaRPr lang="nl-BE"/>
          </a:p>
        </p:txBody>
      </p:sp>
      <p:sp>
        <p:nvSpPr>
          <p:cNvPr id="8" name="Tijdelijke aanduiding voor voettekst 7"/>
          <p:cNvSpPr>
            <a:spLocks noGrp="1"/>
          </p:cNvSpPr>
          <p:nvPr>
            <p:ph type="ftr" sz="quarter" idx="11"/>
          </p:nvPr>
        </p:nvSpPr>
        <p:spPr>
          <a:xfrm>
            <a:off x="457200" y="6480969"/>
            <a:ext cx="4261104" cy="301752"/>
          </a:xfrm>
        </p:spPr>
        <p:txBody>
          <a:bodyPr/>
          <a:lstStyle/>
          <a:p>
            <a:endParaRPr lang="nl-BE"/>
          </a:p>
        </p:txBody>
      </p:sp>
      <p:sp>
        <p:nvSpPr>
          <p:cNvPr id="9" name="Tijdelijke aanduiding voor dianummer 8"/>
          <p:cNvSpPr>
            <a:spLocks noGrp="1"/>
          </p:cNvSpPr>
          <p:nvPr>
            <p:ph type="sldNum" sz="quarter" idx="12"/>
          </p:nvPr>
        </p:nvSpPr>
        <p:spPr>
          <a:xfrm>
            <a:off x="7589520" y="6483096"/>
            <a:ext cx="502920" cy="301752"/>
          </a:xfrm>
        </p:spPr>
        <p:txBody>
          <a:bodyPr/>
          <a:lstStyle>
            <a:lvl1pPr algn="ctr">
              <a:defRPr/>
            </a:lvl1pPr>
          </a:lstStyle>
          <a:p>
            <a:fld id="{F2FD6597-BDA2-4C3E-8CFA-325878F3A45B}"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2DBB9E56-1E7C-4DD8-98C1-A7A4100F108E}" type="datetimeFigureOut">
              <a:rPr lang="nl-BE" smtClean="0"/>
              <a:pPr/>
              <a:t>20/10/2011</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F2FD6597-BDA2-4C3E-8CFA-325878F3A45B}"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791456" y="6480969"/>
            <a:ext cx="2133600" cy="301752"/>
          </a:xfrm>
        </p:spPr>
        <p:txBody>
          <a:bodyPr/>
          <a:lstStyle/>
          <a:p>
            <a:fld id="{2DBB9E56-1E7C-4DD8-98C1-A7A4100F108E}" type="datetimeFigureOut">
              <a:rPr lang="nl-BE" smtClean="0"/>
              <a:pPr/>
              <a:t>20/10/2011</a:t>
            </a:fld>
            <a:endParaRPr lang="nl-BE"/>
          </a:p>
        </p:txBody>
      </p:sp>
      <p:sp>
        <p:nvSpPr>
          <p:cNvPr id="3" name="Tijdelijke aanduiding voor voettekst 2"/>
          <p:cNvSpPr>
            <a:spLocks noGrp="1"/>
          </p:cNvSpPr>
          <p:nvPr>
            <p:ph type="ftr" sz="quarter" idx="11"/>
          </p:nvPr>
        </p:nvSpPr>
        <p:spPr>
          <a:xfrm>
            <a:off x="457200" y="6481890"/>
            <a:ext cx="4260056" cy="300831"/>
          </a:xfrm>
        </p:spPr>
        <p:txBody>
          <a:bodyPr/>
          <a:lstStyle/>
          <a:p>
            <a:endParaRPr lang="nl-BE"/>
          </a:p>
        </p:txBody>
      </p:sp>
      <p:sp>
        <p:nvSpPr>
          <p:cNvPr id="4" name="Tijdelijke aanduiding voor dianummer 3"/>
          <p:cNvSpPr>
            <a:spLocks noGrp="1"/>
          </p:cNvSpPr>
          <p:nvPr>
            <p:ph type="sldNum" sz="quarter" idx="12"/>
          </p:nvPr>
        </p:nvSpPr>
        <p:spPr>
          <a:xfrm>
            <a:off x="7589520" y="6480969"/>
            <a:ext cx="502920" cy="301752"/>
          </a:xfrm>
        </p:spPr>
        <p:txBody>
          <a:bodyPr/>
          <a:lstStyle/>
          <a:p>
            <a:fld id="{F2FD6597-BDA2-4C3E-8CFA-325878F3A45B}"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278976" y="6556248"/>
            <a:ext cx="2133600" cy="301752"/>
          </a:xfrm>
        </p:spPr>
        <p:txBody>
          <a:bodyPr/>
          <a:lstStyle>
            <a:lvl1pPr>
              <a:defRPr sz="900"/>
            </a:lvl1pPr>
          </a:lstStyle>
          <a:p>
            <a:fld id="{2DBB9E56-1E7C-4DD8-98C1-A7A4100F108E}" type="datetimeFigureOut">
              <a:rPr lang="nl-BE" smtClean="0"/>
              <a:pPr/>
              <a:t>20/10/2011</a:t>
            </a:fld>
            <a:endParaRPr lang="nl-BE"/>
          </a:p>
        </p:txBody>
      </p:sp>
      <p:sp>
        <p:nvSpPr>
          <p:cNvPr id="6" name="Tijdelijke aanduiding voor voettekst 5"/>
          <p:cNvSpPr>
            <a:spLocks noGrp="1"/>
          </p:cNvSpPr>
          <p:nvPr>
            <p:ph type="ftr" sz="quarter" idx="11"/>
          </p:nvPr>
        </p:nvSpPr>
        <p:spPr>
          <a:xfrm>
            <a:off x="1135856" y="6556248"/>
            <a:ext cx="5143120" cy="301752"/>
          </a:xfrm>
        </p:spPr>
        <p:txBody>
          <a:bodyPr/>
          <a:lstStyle>
            <a:lvl1pPr>
              <a:defRPr sz="900"/>
            </a:lvl1pPr>
          </a:lstStyle>
          <a:p>
            <a:endParaRPr lang="nl-BE"/>
          </a:p>
        </p:txBody>
      </p:sp>
      <p:sp>
        <p:nvSpPr>
          <p:cNvPr id="7" name="Tijdelijke aanduiding voor dianummer 6"/>
          <p:cNvSpPr>
            <a:spLocks noGrp="1"/>
          </p:cNvSpPr>
          <p:nvPr>
            <p:ph type="sldNum" sz="quarter" idx="12"/>
          </p:nvPr>
        </p:nvSpPr>
        <p:spPr>
          <a:xfrm>
            <a:off x="8410576" y="6556248"/>
            <a:ext cx="502920" cy="301752"/>
          </a:xfrm>
        </p:spPr>
        <p:txBody>
          <a:bodyPr/>
          <a:lstStyle>
            <a:lvl1pPr>
              <a:defRPr sz="900"/>
            </a:lvl1pPr>
          </a:lstStyle>
          <a:p>
            <a:fld id="{F2FD6597-BDA2-4C3E-8CFA-325878F3A45B}"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a:xfrm>
            <a:off x="6108192" y="6556248"/>
            <a:ext cx="2103120" cy="301752"/>
          </a:xfrm>
        </p:spPr>
        <p:txBody>
          <a:bodyPr/>
          <a:lstStyle>
            <a:lvl1pPr>
              <a:defRPr sz="900"/>
            </a:lvl1pPr>
          </a:lstStyle>
          <a:p>
            <a:fld id="{2DBB9E56-1E7C-4DD8-98C1-A7A4100F108E}" type="datetimeFigureOut">
              <a:rPr lang="nl-BE" smtClean="0"/>
              <a:pPr/>
              <a:t>20/10/2011</a:t>
            </a:fld>
            <a:endParaRPr lang="nl-BE"/>
          </a:p>
        </p:txBody>
      </p:sp>
      <p:sp>
        <p:nvSpPr>
          <p:cNvPr id="6" name="Tijdelijke aanduiding voor voettekst 5"/>
          <p:cNvSpPr>
            <a:spLocks noGrp="1"/>
          </p:cNvSpPr>
          <p:nvPr>
            <p:ph type="ftr" sz="quarter" idx="11"/>
          </p:nvPr>
        </p:nvSpPr>
        <p:spPr>
          <a:xfrm>
            <a:off x="1170432" y="6557169"/>
            <a:ext cx="4948072" cy="301752"/>
          </a:xfrm>
        </p:spPr>
        <p:txBody>
          <a:bodyPr/>
          <a:lstStyle>
            <a:lvl1pPr>
              <a:defRPr sz="900"/>
            </a:lvl1pPr>
          </a:lstStyle>
          <a:p>
            <a:endParaRPr lang="nl-BE"/>
          </a:p>
        </p:txBody>
      </p:sp>
      <p:sp>
        <p:nvSpPr>
          <p:cNvPr id="7" name="Tijdelijke aanduiding voor dianummer 6"/>
          <p:cNvSpPr>
            <a:spLocks noGrp="1"/>
          </p:cNvSpPr>
          <p:nvPr>
            <p:ph type="sldNum" sz="quarter" idx="12"/>
          </p:nvPr>
        </p:nvSpPr>
        <p:spPr>
          <a:xfrm>
            <a:off x="8217192" y="6556248"/>
            <a:ext cx="365760" cy="301752"/>
          </a:xfrm>
        </p:spPr>
        <p:txBody>
          <a:bodyPr/>
          <a:lstStyle>
            <a:lvl1pPr algn="ctr">
              <a:defRPr sz="900"/>
            </a:lvl1pPr>
          </a:lstStyle>
          <a:p>
            <a:fld id="{F2FD6597-BDA2-4C3E-8CFA-325878F3A45B}"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Rechthoekige driehoe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Rechte verbindingslijn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jdelijke aanduiding voor titel 21"/>
          <p:cNvSpPr>
            <a:spLocks noGrp="1"/>
          </p:cNvSpPr>
          <p:nvPr>
            <p:ph type="title"/>
          </p:nvPr>
        </p:nvSpPr>
        <p:spPr>
          <a:xfrm>
            <a:off x="457200" y="267494"/>
            <a:ext cx="8229600" cy="1399032"/>
          </a:xfrm>
          <a:prstGeom prst="rect">
            <a:avLst/>
          </a:prstGeom>
        </p:spPr>
        <p:txBody>
          <a:bodyPr vert="horz" anchor="ctr">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DBB9E56-1E7C-4DD8-98C1-A7A4100F108E}" type="datetimeFigureOut">
              <a:rPr lang="nl-BE" smtClean="0"/>
              <a:pPr/>
              <a:t>20/10/2011</a:t>
            </a:fld>
            <a:endParaRPr lang="nl-BE"/>
          </a:p>
        </p:txBody>
      </p:sp>
      <p:sp>
        <p:nvSpPr>
          <p:cNvPr id="3" name="Tijdelijke aanduiding voor voettekst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nl-BE"/>
          </a:p>
        </p:txBody>
      </p:sp>
      <p:sp>
        <p:nvSpPr>
          <p:cNvPr id="23" name="Tijdelijke aanduiding voor dianumm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2FD6597-BDA2-4C3E-8CFA-325878F3A45B}" type="slidenum">
              <a:rPr lang="nl-BE" smtClean="0"/>
              <a:pPr/>
              <a:t>‹nr.›</a:t>
            </a:fld>
            <a:endParaRPr lang="nl-BE"/>
          </a:p>
        </p:txBody>
      </p:sp>
    </p:spTree>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Tumor_suppressor_gen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58.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upload.wikimedia.org/wikipedia/commons/5/5c/Tamoxifen.svg" TargetMode="External"/><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jnci.oxfordjournals.org/content/vol97/issue22/images/large/jncidji372f02_lw.jpeg"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http://www.reshafim.org.il/ad/egypt/timelines/topics/smith/case46.htm" TargetMode="External"/><Relationship Id="rId3" Type="http://schemas.openxmlformats.org/officeDocument/2006/relationships/hyperlink" Target="http://www.reshafim.org.il/ad/egypt/timelines/topics/smith/case41.htm" TargetMode="External"/><Relationship Id="rId7" Type="http://schemas.openxmlformats.org/officeDocument/2006/relationships/hyperlink" Target="http://www.reshafim.org.il/ad/egypt/timelines/topics/smith/case45.htm" TargetMode="External"/><Relationship Id="rId2" Type="http://schemas.openxmlformats.org/officeDocument/2006/relationships/hyperlink" Target="http://www.reshafim.org.il/ad/egypt/timelines/topics/smith/case40.htm" TargetMode="External"/><Relationship Id="rId1" Type="http://schemas.openxmlformats.org/officeDocument/2006/relationships/slideLayout" Target="../slideLayouts/slideLayout5.xml"/><Relationship Id="rId6" Type="http://schemas.openxmlformats.org/officeDocument/2006/relationships/hyperlink" Target="http://www.reshafim.org.il/ad/egypt/timelines/topics/smith/case44.htm" TargetMode="External"/><Relationship Id="rId5" Type="http://schemas.openxmlformats.org/officeDocument/2006/relationships/hyperlink" Target="http://www.reshafim.org.il/ad/egypt/timelines/topics/smith/case43.htm" TargetMode="External"/><Relationship Id="rId4" Type="http://schemas.openxmlformats.org/officeDocument/2006/relationships/hyperlink" Target="http://www.reshafim.org.il/ad/egypt/timelines/topics/smith/case42.htm" TargetMode="External"/><Relationship Id="rId9" Type="http://schemas.openxmlformats.org/officeDocument/2006/relationships/image" Target="../media/image83.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8.jpeg"/><Relationship Id="rId11" Type="http://schemas.openxmlformats.org/officeDocument/2006/relationships/image" Target="../media/image93.jpeg"/><Relationship Id="rId5" Type="http://schemas.openxmlformats.org/officeDocument/2006/relationships/image" Target="../media/image87.jpeg"/><Relationship Id="rId10" Type="http://schemas.openxmlformats.org/officeDocument/2006/relationships/image" Target="../media/image92.jpeg"/><Relationship Id="rId4" Type="http://schemas.openxmlformats.org/officeDocument/2006/relationships/image" Target="../media/image86.jpeg"/><Relationship Id="rId9" Type="http://schemas.openxmlformats.org/officeDocument/2006/relationships/image" Target="../media/image91.jpeg"/></Relationships>
</file>

<file path=ppt/slides/_rels/slide9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97.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pPr algn="ctr"/>
            <a:r>
              <a:rPr lang="nl-BE" b="1" dirty="0" smtClean="0"/>
              <a:t>Borstkanker anno 2011</a:t>
            </a:r>
            <a:endParaRPr lang="nl-BE" b="1" dirty="0"/>
          </a:p>
        </p:txBody>
      </p:sp>
      <p:sp>
        <p:nvSpPr>
          <p:cNvPr id="5" name="Tijdelijke aanduiding voor inhoud 4"/>
          <p:cNvSpPr>
            <a:spLocks noGrp="1"/>
          </p:cNvSpPr>
          <p:nvPr>
            <p:ph type="subTitle" idx="1"/>
          </p:nvPr>
        </p:nvSpPr>
        <p:spPr>
          <a:xfrm>
            <a:off x="323528" y="2924944"/>
            <a:ext cx="8351936" cy="2448272"/>
          </a:xfrm>
        </p:spPr>
        <p:txBody>
          <a:bodyPr>
            <a:normAutofit/>
          </a:bodyPr>
          <a:lstStyle/>
          <a:p>
            <a:pPr algn="ctr"/>
            <a:r>
              <a:rPr lang="nl-BE" b="1" dirty="0" err="1" smtClean="0">
                <a:solidFill>
                  <a:srgbClr val="00FF00"/>
                </a:solidFill>
              </a:rPr>
              <a:t>Dr</a:t>
            </a:r>
            <a:r>
              <a:rPr lang="nl-BE" b="1" dirty="0" smtClean="0">
                <a:solidFill>
                  <a:srgbClr val="00FF00"/>
                </a:solidFill>
              </a:rPr>
              <a:t> Philip </a:t>
            </a:r>
            <a:r>
              <a:rPr lang="nl-BE" b="1" dirty="0" err="1" smtClean="0">
                <a:solidFill>
                  <a:srgbClr val="00FF00"/>
                </a:solidFill>
              </a:rPr>
              <a:t>Vanparijs</a:t>
            </a:r>
            <a:endParaRPr lang="nl-BE" b="1" dirty="0" smtClean="0">
              <a:solidFill>
                <a:srgbClr val="00FF00"/>
              </a:solidFill>
            </a:endParaRPr>
          </a:p>
          <a:p>
            <a:pPr algn="ctr"/>
            <a:endParaRPr lang="nl-BE" b="1" dirty="0" smtClean="0">
              <a:solidFill>
                <a:srgbClr val="00FF00"/>
              </a:solidFill>
            </a:endParaRPr>
          </a:p>
          <a:p>
            <a:pPr algn="ctr"/>
            <a:r>
              <a:rPr lang="nl-BE" b="1" dirty="0" smtClean="0">
                <a:solidFill>
                  <a:srgbClr val="00FF00"/>
                </a:solidFill>
              </a:rPr>
              <a:t>Gynaecoloog - </a:t>
            </a:r>
            <a:r>
              <a:rPr lang="nl-BE" b="1" dirty="0" err="1" smtClean="0">
                <a:solidFill>
                  <a:srgbClr val="00FF00"/>
                </a:solidFill>
              </a:rPr>
              <a:t>borskankerchirurg</a:t>
            </a:r>
            <a:endParaRPr lang="nl-BE" b="1" dirty="0" smtClean="0">
              <a:solidFill>
                <a:srgbClr val="00FF00"/>
              </a:solidFill>
            </a:endParaRPr>
          </a:p>
          <a:p>
            <a:pPr algn="ctr"/>
            <a:r>
              <a:rPr lang="nl-BE" b="1" dirty="0" smtClean="0">
                <a:solidFill>
                  <a:srgbClr val="00FF00"/>
                </a:solidFill>
              </a:rPr>
              <a:t>Coördinator borstkliniek </a:t>
            </a:r>
            <a:r>
              <a:rPr lang="nl-BE" b="1" dirty="0" err="1" smtClean="0">
                <a:solidFill>
                  <a:srgbClr val="00FF00"/>
                </a:solidFill>
              </a:rPr>
              <a:t>Az</a:t>
            </a:r>
            <a:r>
              <a:rPr lang="nl-BE" b="1" dirty="0" smtClean="0">
                <a:solidFill>
                  <a:srgbClr val="00FF00"/>
                </a:solidFill>
              </a:rPr>
              <a:t> </a:t>
            </a:r>
            <a:r>
              <a:rPr lang="nl-BE" b="1" dirty="0" err="1" smtClean="0">
                <a:solidFill>
                  <a:srgbClr val="00FF00"/>
                </a:solidFill>
              </a:rPr>
              <a:t>Nikolaas</a:t>
            </a:r>
            <a:endParaRPr lang="nl-BE" b="1" dirty="0" smtClean="0">
              <a:solidFill>
                <a:srgbClr val="00FF00"/>
              </a:solidFill>
            </a:endParaRPr>
          </a:p>
          <a:p>
            <a:pPr algn="ctr"/>
            <a:r>
              <a:rPr lang="nl-BE" b="1" dirty="0" smtClean="0">
                <a:solidFill>
                  <a:srgbClr val="00FF00"/>
                </a:solidFill>
              </a:rPr>
              <a:t> Sint Niklaas</a:t>
            </a:r>
            <a:endParaRPr lang="nl-BE" b="1" dirty="0">
              <a:solidFill>
                <a:srgbClr val="00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67494"/>
            <a:ext cx="8676456" cy="1145282"/>
          </a:xfrm>
        </p:spPr>
        <p:txBody>
          <a:bodyPr>
            <a:normAutofit fontScale="90000"/>
          </a:bodyPr>
          <a:lstStyle/>
          <a:p>
            <a:r>
              <a:rPr lang="nl-BE" dirty="0" smtClean="0"/>
              <a:t>Stijging van levensverwachting geeft veel ouderdomsborstkanker</a:t>
            </a:r>
            <a:endParaRPr lang="nl-BE" dirty="0"/>
          </a:p>
        </p:txBody>
      </p:sp>
      <p:sp>
        <p:nvSpPr>
          <p:cNvPr id="3" name="Tijdelijke aanduiding voor inhoud 2"/>
          <p:cNvSpPr>
            <a:spLocks noGrp="1"/>
          </p:cNvSpPr>
          <p:nvPr>
            <p:ph idx="1"/>
          </p:nvPr>
        </p:nvSpPr>
        <p:spPr/>
        <p:txBody>
          <a:bodyPr/>
          <a:lstStyle/>
          <a:p>
            <a:endParaRPr lang="nl-BE" dirty="0"/>
          </a:p>
        </p:txBody>
      </p:sp>
      <p:pic>
        <p:nvPicPr>
          <p:cNvPr id="4" name="Picture 6" descr="http://www.2womenshealth.com/images/Breast17.gif"/>
          <p:cNvPicPr>
            <a:picLocks noChangeAspect="1" noChangeArrowheads="1"/>
          </p:cNvPicPr>
          <p:nvPr/>
        </p:nvPicPr>
        <p:blipFill>
          <a:blip r:embed="rId2" cstate="print"/>
          <a:srcRect/>
          <a:stretch>
            <a:fillRect/>
          </a:stretch>
        </p:blipFill>
        <p:spPr bwMode="auto">
          <a:xfrm>
            <a:off x="1187624" y="1484784"/>
            <a:ext cx="7048078" cy="5064782"/>
          </a:xfrm>
          <a:prstGeom prst="rect">
            <a:avLst/>
          </a:prstGeom>
          <a:noFill/>
        </p:spPr>
      </p:pic>
      <p:sp>
        <p:nvSpPr>
          <p:cNvPr id="7" name="PIJL-OMLAAG 6"/>
          <p:cNvSpPr/>
          <p:nvPr/>
        </p:nvSpPr>
        <p:spPr>
          <a:xfrm rot="7440000">
            <a:off x="7375334" y="5660474"/>
            <a:ext cx="504056" cy="473756"/>
          </a:xfrm>
          <a:prstGeom prst="downArrow">
            <a:avLst/>
          </a:prstGeom>
          <a:solidFill>
            <a:srgbClr val="00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0" y="3919538"/>
            <a:ext cx="9144000" cy="1187450"/>
          </a:xfrm>
          <a:prstGeom prst="rect">
            <a:avLst/>
          </a:prstGeom>
          <a:noFill/>
          <a:ln w="9525">
            <a:noFill/>
            <a:miter lim="800000"/>
            <a:headEnd/>
            <a:tailEnd/>
          </a:ln>
          <a:effectLst/>
        </p:spPr>
        <p:txBody>
          <a:bodyPr>
            <a:spAutoFit/>
          </a:bodyPr>
          <a:lstStyle/>
          <a:p>
            <a:r>
              <a:rPr lang="en-GB"/>
              <a:t/>
            </a:r>
            <a:br>
              <a:rPr lang="en-GB"/>
            </a:br>
            <a:r>
              <a:rPr lang="en-GB"/>
              <a:t/>
            </a:r>
            <a:br>
              <a:rPr lang="en-GB"/>
            </a:br>
            <a:endParaRPr lang="en-GB"/>
          </a:p>
        </p:txBody>
      </p:sp>
      <p:sp>
        <p:nvSpPr>
          <p:cNvPr id="38918" name="Rectangle 6"/>
          <p:cNvSpPr>
            <a:spLocks noChangeArrowheads="1"/>
          </p:cNvSpPr>
          <p:nvPr/>
        </p:nvSpPr>
        <p:spPr bwMode="auto">
          <a:xfrm>
            <a:off x="0" y="7059613"/>
            <a:ext cx="9144000" cy="260350"/>
          </a:xfrm>
          <a:prstGeom prst="rect">
            <a:avLst/>
          </a:prstGeom>
          <a:noFill/>
          <a:ln w="9525">
            <a:noFill/>
            <a:miter lim="800000"/>
            <a:headEnd/>
            <a:tailEnd/>
          </a:ln>
          <a:effectLst/>
        </p:spPr>
        <p:txBody>
          <a:bodyPr>
            <a:spAutoFit/>
          </a:bodyPr>
          <a:lstStyle/>
          <a:p>
            <a:r>
              <a:rPr lang="en-GB" sz="1100"/>
              <a:t>© 2006 Adjuvant! Inc.</a:t>
            </a:r>
            <a:endParaRPr lang="en-GB"/>
          </a:p>
        </p:txBody>
      </p:sp>
      <p:sp>
        <p:nvSpPr>
          <p:cNvPr id="38919" name="Rectangle 7"/>
          <p:cNvSpPr>
            <a:spLocks noChangeArrowheads="1"/>
          </p:cNvSpPr>
          <p:nvPr/>
        </p:nvSpPr>
        <p:spPr bwMode="auto">
          <a:xfrm>
            <a:off x="0" y="7319963"/>
            <a:ext cx="9144000" cy="822325"/>
          </a:xfrm>
          <a:prstGeom prst="rect">
            <a:avLst/>
          </a:prstGeom>
          <a:noFill/>
          <a:ln w="9525">
            <a:noFill/>
            <a:miter lim="800000"/>
            <a:headEnd/>
            <a:tailEnd/>
          </a:ln>
          <a:effectLst/>
        </p:spPr>
        <p:txBody>
          <a:bodyPr>
            <a:spAutoFit/>
          </a:bodyPr>
          <a:lstStyle/>
          <a:p>
            <a:r>
              <a:rPr lang="en-GB"/>
              <a:t/>
            </a:r>
            <a:br>
              <a:rPr lang="en-GB"/>
            </a:br>
            <a:endParaRPr lang="en-GB"/>
          </a:p>
        </p:txBody>
      </p:sp>
      <p:pic>
        <p:nvPicPr>
          <p:cNvPr id="38920" name="Picture 8"/>
          <p:cNvPicPr>
            <a:picLocks noChangeAspect="1" noChangeArrowheads="1"/>
          </p:cNvPicPr>
          <p:nvPr/>
        </p:nvPicPr>
        <p:blipFill>
          <a:blip r:embed="rId2" cstate="print">
            <a:lum bright="-30000" contrast="18000"/>
          </a:blip>
          <a:srcRect l="11719" t="18750" r="28125" b="2500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496944" cy="1261862"/>
          </a:xfrm>
        </p:spPr>
        <p:txBody>
          <a:bodyPr>
            <a:normAutofit fontScale="90000"/>
          </a:bodyPr>
          <a:lstStyle/>
          <a:p>
            <a:r>
              <a:rPr lang="nl-BE" b="1" dirty="0" smtClean="0"/>
              <a:t>Hieronder zie je hoeveel mannen en vrouwen overlijden aan borstkanker</a:t>
            </a:r>
            <a:r>
              <a:rPr lang="nl-BE" dirty="0" smtClean="0"/>
              <a:t/>
            </a:r>
            <a:br>
              <a:rPr lang="nl-BE" dirty="0" smtClean="0"/>
            </a:br>
            <a:endParaRPr lang="nl-BE" dirty="0"/>
          </a:p>
        </p:txBody>
      </p:sp>
      <p:sp>
        <p:nvSpPr>
          <p:cNvPr id="3" name="Tijdelijke aanduiding voor inhoud 2"/>
          <p:cNvSpPr>
            <a:spLocks noGrp="1"/>
          </p:cNvSpPr>
          <p:nvPr>
            <p:ph idx="1"/>
          </p:nvPr>
        </p:nvSpPr>
        <p:spPr/>
        <p:txBody>
          <a:bodyPr/>
          <a:lstStyle/>
          <a:p>
            <a:endParaRPr lang="nl-BE" dirty="0"/>
          </a:p>
        </p:txBody>
      </p:sp>
      <p:pic>
        <p:nvPicPr>
          <p:cNvPr id="144386" name="Picture 2" descr="http://headlines.nos.nl/documents/f78c4b626380c4e4b60ce2931b8419b6.bmp"/>
          <p:cNvPicPr>
            <a:picLocks noChangeAspect="1" noChangeArrowheads="1"/>
          </p:cNvPicPr>
          <p:nvPr/>
        </p:nvPicPr>
        <p:blipFill>
          <a:blip r:embed="rId2" cstate="print"/>
          <a:srcRect/>
          <a:stretch>
            <a:fillRect/>
          </a:stretch>
        </p:blipFill>
        <p:spPr bwMode="auto">
          <a:xfrm>
            <a:off x="467544" y="1700808"/>
            <a:ext cx="8184906" cy="4464496"/>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381000"/>
            <a:ext cx="8648700" cy="644525"/>
          </a:xfrm>
        </p:spPr>
        <p:txBody>
          <a:bodyPr>
            <a:normAutofit fontScale="90000"/>
          </a:bodyPr>
          <a:lstStyle/>
          <a:p>
            <a:r>
              <a:rPr lang="nl-BE" sz="4800" b="1" dirty="0" err="1"/>
              <a:t>Conclusions</a:t>
            </a:r>
            <a:r>
              <a:rPr lang="nl-BE" sz="4800" b="1" dirty="0"/>
              <a:t> </a:t>
            </a:r>
            <a:endParaRPr lang="en-GB" sz="4800" b="1" dirty="0"/>
          </a:p>
        </p:txBody>
      </p:sp>
      <p:sp>
        <p:nvSpPr>
          <p:cNvPr id="49155" name="Rectangle 3"/>
          <p:cNvSpPr>
            <a:spLocks noGrp="1" noChangeArrowheads="1"/>
          </p:cNvSpPr>
          <p:nvPr>
            <p:ph idx="1"/>
          </p:nvPr>
        </p:nvSpPr>
        <p:spPr>
          <a:xfrm>
            <a:off x="457200" y="1524000"/>
            <a:ext cx="8188325" cy="4800600"/>
          </a:xfrm>
        </p:spPr>
        <p:txBody>
          <a:bodyPr>
            <a:normAutofit lnSpcReduction="10000"/>
          </a:bodyPr>
          <a:lstStyle/>
          <a:p>
            <a:pPr>
              <a:lnSpc>
                <a:spcPct val="90000"/>
              </a:lnSpc>
              <a:buClr>
                <a:srgbClr val="FF99CC"/>
              </a:buClr>
            </a:pPr>
            <a:r>
              <a:rPr lang="nl-BE" sz="2800" dirty="0"/>
              <a:t>For </a:t>
            </a:r>
            <a:r>
              <a:rPr lang="nl-BE" sz="2800" dirty="0" err="1"/>
              <a:t>each</a:t>
            </a:r>
            <a:r>
              <a:rPr lang="nl-BE" sz="2800" dirty="0"/>
              <a:t> </a:t>
            </a:r>
            <a:r>
              <a:rPr lang="nl-BE" sz="2800" dirty="0" err="1"/>
              <a:t>adjuvant</a:t>
            </a:r>
            <a:r>
              <a:rPr lang="nl-BE" sz="2800" dirty="0"/>
              <a:t> </a:t>
            </a:r>
            <a:r>
              <a:rPr lang="nl-BE" sz="2800" dirty="0" err="1"/>
              <a:t>strategy</a:t>
            </a:r>
            <a:r>
              <a:rPr lang="nl-BE" sz="2800" dirty="0"/>
              <a:t> of </a:t>
            </a:r>
            <a:r>
              <a:rPr lang="nl-BE" sz="2800" dirty="0" err="1"/>
              <a:t>treatment</a:t>
            </a:r>
            <a:r>
              <a:rPr lang="nl-BE" sz="2800" dirty="0"/>
              <a:t>, </a:t>
            </a:r>
            <a:r>
              <a:rPr lang="nl-BE" sz="2800" dirty="0" err="1"/>
              <a:t>Aromatase</a:t>
            </a:r>
            <a:r>
              <a:rPr lang="nl-BE" sz="2800" dirty="0"/>
              <a:t> </a:t>
            </a:r>
            <a:r>
              <a:rPr lang="nl-BE" sz="2800" dirty="0" err="1"/>
              <a:t>inhibitors</a:t>
            </a:r>
            <a:r>
              <a:rPr lang="nl-BE" sz="2800" dirty="0"/>
              <a:t> are more </a:t>
            </a:r>
            <a:r>
              <a:rPr lang="nl-BE" sz="2800" dirty="0" err="1"/>
              <a:t>efficient</a:t>
            </a:r>
            <a:r>
              <a:rPr lang="nl-BE" sz="2800" dirty="0"/>
              <a:t> </a:t>
            </a:r>
            <a:r>
              <a:rPr lang="nl-BE" sz="2800" dirty="0" err="1"/>
              <a:t>than</a:t>
            </a:r>
            <a:r>
              <a:rPr lang="nl-BE" sz="2800" dirty="0"/>
              <a:t> </a:t>
            </a:r>
            <a:r>
              <a:rPr lang="nl-BE" sz="2800" dirty="0" err="1"/>
              <a:t>former</a:t>
            </a:r>
            <a:r>
              <a:rPr lang="nl-BE" sz="2800" dirty="0"/>
              <a:t> </a:t>
            </a:r>
            <a:r>
              <a:rPr lang="nl-BE" sz="2800" dirty="0" err="1"/>
              <a:t>standard</a:t>
            </a:r>
            <a:r>
              <a:rPr lang="nl-BE" sz="2800" dirty="0"/>
              <a:t> </a:t>
            </a:r>
            <a:r>
              <a:rPr lang="nl-BE" sz="2800" dirty="0" err="1"/>
              <a:t>treatments</a:t>
            </a:r>
            <a:endParaRPr lang="nl-BE" sz="2800" dirty="0"/>
          </a:p>
          <a:p>
            <a:pPr lvl="1">
              <a:lnSpc>
                <a:spcPct val="90000"/>
              </a:lnSpc>
            </a:pPr>
            <a:r>
              <a:rPr lang="en-GB" sz="2400" b="1" dirty="0">
                <a:solidFill>
                  <a:srgbClr val="FF0000"/>
                </a:solidFill>
              </a:rPr>
              <a:t>In upfront</a:t>
            </a:r>
            <a:r>
              <a:rPr lang="en-GB" sz="2400" dirty="0">
                <a:solidFill>
                  <a:srgbClr val="FF0000"/>
                </a:solidFill>
              </a:rPr>
              <a:t> </a:t>
            </a:r>
            <a:r>
              <a:rPr lang="en-GB" sz="2400" dirty="0"/>
              <a:t>5 y, </a:t>
            </a:r>
            <a:r>
              <a:rPr lang="en-GB" sz="2400" dirty="0" err="1"/>
              <a:t>Anastrozole</a:t>
            </a:r>
            <a:r>
              <a:rPr lang="en-GB" sz="2400" dirty="0"/>
              <a:t> or </a:t>
            </a:r>
            <a:r>
              <a:rPr lang="en-GB" sz="2400" dirty="0" err="1"/>
              <a:t>Letrozole</a:t>
            </a:r>
            <a:r>
              <a:rPr lang="en-GB" sz="2400" dirty="0"/>
              <a:t> are more efficient than 5 y </a:t>
            </a:r>
            <a:r>
              <a:rPr lang="en-GB" sz="2400" dirty="0" err="1"/>
              <a:t>Tamoxifen</a:t>
            </a:r>
            <a:endParaRPr lang="en-GB" sz="2400" dirty="0"/>
          </a:p>
          <a:p>
            <a:pPr lvl="1">
              <a:lnSpc>
                <a:spcPct val="90000"/>
              </a:lnSpc>
            </a:pPr>
            <a:r>
              <a:rPr lang="en-GB" sz="2400" b="1" dirty="0">
                <a:solidFill>
                  <a:srgbClr val="FF0000"/>
                </a:solidFill>
              </a:rPr>
              <a:t>After 2-3 y of </a:t>
            </a:r>
            <a:r>
              <a:rPr lang="en-GB" sz="2400" b="1" dirty="0" err="1">
                <a:solidFill>
                  <a:srgbClr val="FF0000"/>
                </a:solidFill>
              </a:rPr>
              <a:t>Tamoxifen</a:t>
            </a:r>
            <a:r>
              <a:rPr lang="en-GB" sz="2400" dirty="0"/>
              <a:t>, </a:t>
            </a:r>
            <a:r>
              <a:rPr lang="en-GB" sz="2400" dirty="0" err="1"/>
              <a:t>Anastrozole</a:t>
            </a:r>
            <a:r>
              <a:rPr lang="en-GB" sz="2400" dirty="0"/>
              <a:t> or </a:t>
            </a:r>
            <a:r>
              <a:rPr lang="en-GB" sz="2400" dirty="0" err="1"/>
              <a:t>Exemestane</a:t>
            </a:r>
            <a:r>
              <a:rPr lang="en-GB" sz="2400" dirty="0"/>
              <a:t> are more efficient than continuing on </a:t>
            </a:r>
            <a:r>
              <a:rPr lang="en-GB" sz="2400" dirty="0" err="1"/>
              <a:t>Tamoxifen</a:t>
            </a:r>
            <a:endParaRPr lang="en-GB" sz="2400" dirty="0"/>
          </a:p>
          <a:p>
            <a:pPr lvl="1">
              <a:lnSpc>
                <a:spcPct val="90000"/>
              </a:lnSpc>
            </a:pPr>
            <a:r>
              <a:rPr lang="en-GB" sz="2400" b="1" dirty="0">
                <a:solidFill>
                  <a:srgbClr val="FF0000"/>
                </a:solidFill>
              </a:rPr>
              <a:t>After 5 y of </a:t>
            </a:r>
            <a:r>
              <a:rPr lang="en-GB" sz="2400" b="1" dirty="0" err="1">
                <a:solidFill>
                  <a:srgbClr val="FF0000"/>
                </a:solidFill>
              </a:rPr>
              <a:t>Tamoxifen</a:t>
            </a:r>
            <a:r>
              <a:rPr lang="en-GB" sz="2400" dirty="0"/>
              <a:t>, </a:t>
            </a:r>
            <a:r>
              <a:rPr lang="en-GB" sz="2400" dirty="0" err="1"/>
              <a:t>Anastrozole</a:t>
            </a:r>
            <a:r>
              <a:rPr lang="en-GB" sz="2400" dirty="0"/>
              <a:t> or </a:t>
            </a:r>
            <a:r>
              <a:rPr lang="en-GB" sz="2400" dirty="0" err="1"/>
              <a:t>Letrozole</a:t>
            </a:r>
            <a:r>
              <a:rPr lang="en-GB" sz="2400" dirty="0"/>
              <a:t> are more efficient than </a:t>
            </a:r>
            <a:r>
              <a:rPr lang="nl-BE" sz="2400" dirty="0"/>
              <a:t>placebo/</a:t>
            </a:r>
            <a:r>
              <a:rPr lang="nl-BE" sz="2400" dirty="0" err="1"/>
              <a:t>no</a:t>
            </a:r>
            <a:r>
              <a:rPr lang="nl-BE" sz="2400" dirty="0"/>
              <a:t> </a:t>
            </a:r>
            <a:r>
              <a:rPr lang="nl-BE" sz="2400" dirty="0" err="1"/>
              <a:t>treatment</a:t>
            </a:r>
            <a:endParaRPr lang="nl-BE" sz="2400" dirty="0"/>
          </a:p>
          <a:p>
            <a:pPr lvl="1">
              <a:lnSpc>
                <a:spcPct val="90000"/>
              </a:lnSpc>
              <a:buFontTx/>
              <a:buNone/>
            </a:pPr>
            <a:endParaRPr lang="nl-BE" sz="2400" dirty="0"/>
          </a:p>
          <a:p>
            <a:pPr>
              <a:lnSpc>
                <a:spcPct val="90000"/>
              </a:lnSpc>
              <a:spcBef>
                <a:spcPct val="0"/>
              </a:spcBef>
              <a:buClr>
                <a:srgbClr val="FF99CC"/>
              </a:buClr>
            </a:pPr>
            <a:r>
              <a:rPr lang="nl-BE" sz="2800" dirty="0"/>
              <a:t>In all these trials, the </a:t>
            </a:r>
            <a:r>
              <a:rPr lang="nl-BE" sz="2800" dirty="0" err="1"/>
              <a:t>use</a:t>
            </a:r>
            <a:r>
              <a:rPr lang="nl-BE" sz="2800" dirty="0"/>
              <a:t> of </a:t>
            </a:r>
            <a:r>
              <a:rPr lang="nl-BE" sz="2800" dirty="0" err="1"/>
              <a:t>Aromatase</a:t>
            </a:r>
            <a:r>
              <a:rPr lang="nl-BE" sz="2800" dirty="0"/>
              <a:t> </a:t>
            </a:r>
            <a:r>
              <a:rPr lang="nl-BE" sz="2800" dirty="0" err="1"/>
              <a:t>Inhibitors</a:t>
            </a:r>
            <a:r>
              <a:rPr lang="nl-BE" sz="2800" dirty="0"/>
              <a:t> is </a:t>
            </a:r>
            <a:r>
              <a:rPr lang="nl-BE" sz="2800" dirty="0" err="1"/>
              <a:t>beneficial</a:t>
            </a:r>
            <a:r>
              <a:rPr lang="nl-BE" sz="2800" dirty="0"/>
              <a:t> </a:t>
            </a:r>
            <a:r>
              <a:rPr lang="nl-BE" sz="2800" dirty="0" err="1"/>
              <a:t>for</a:t>
            </a:r>
            <a:r>
              <a:rPr lang="nl-BE" sz="2800" dirty="0"/>
              <a:t> the </a:t>
            </a:r>
            <a:r>
              <a:rPr lang="nl-BE" sz="2800" dirty="0" err="1"/>
              <a:t>whole</a:t>
            </a:r>
            <a:r>
              <a:rPr lang="nl-BE" sz="2800" dirty="0"/>
              <a:t> </a:t>
            </a:r>
            <a:r>
              <a:rPr lang="nl-BE" sz="2800" dirty="0" err="1"/>
              <a:t>populations</a:t>
            </a:r>
            <a:endParaRPr lang="en-GB" sz="2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9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91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91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09600" y="457200"/>
            <a:ext cx="8153400" cy="457200"/>
          </a:xfrm>
          <a:prstGeom prst="rect">
            <a:avLst/>
          </a:prstGeom>
          <a:noFill/>
          <a:ln w="9525">
            <a:noFill/>
            <a:miter lim="800000"/>
            <a:headEnd/>
            <a:tailEnd/>
          </a:ln>
          <a:effectLst/>
        </p:spPr>
        <p:txBody>
          <a:bodyPr>
            <a:spAutoFit/>
          </a:bodyPr>
          <a:lstStyle/>
          <a:p>
            <a:pPr eaLnBrk="0" hangingPunct="0">
              <a:spcBef>
                <a:spcPct val="50000"/>
              </a:spcBef>
              <a:tabLst>
                <a:tab pos="568325" algn="l"/>
              </a:tabLst>
            </a:pPr>
            <a:endParaRPr lang="nl-NL" sz="2400">
              <a:solidFill>
                <a:schemeClr val="bg1"/>
              </a:solidFill>
            </a:endParaRPr>
          </a:p>
        </p:txBody>
      </p:sp>
      <p:pic>
        <p:nvPicPr>
          <p:cNvPr id="60419" name="Picture 3"/>
          <p:cNvPicPr>
            <a:picLocks noChangeAspect="1" noChangeArrowheads="1"/>
          </p:cNvPicPr>
          <p:nvPr/>
        </p:nvPicPr>
        <p:blipFill>
          <a:blip r:embed="rId3" cstate="print"/>
          <a:srcRect l="3410" r="2582"/>
          <a:stretch>
            <a:fillRect/>
          </a:stretch>
        </p:blipFill>
        <p:spPr bwMode="auto">
          <a:xfrm>
            <a:off x="395536" y="404664"/>
            <a:ext cx="8280400" cy="6237288"/>
          </a:xfrm>
          <a:prstGeom prst="rect">
            <a:avLst/>
          </a:prstGeom>
          <a:noFill/>
          <a:ln w="9525">
            <a:noFill/>
            <a:miter lim="800000"/>
            <a:headEnd/>
            <a:tailEnd/>
          </a:ln>
          <a:effectLst/>
        </p:spPr>
      </p:pic>
      <p:sp>
        <p:nvSpPr>
          <p:cNvPr id="60420" name="Rectangle 4"/>
          <p:cNvSpPr>
            <a:spLocks noChangeArrowheads="1"/>
          </p:cNvSpPr>
          <p:nvPr/>
        </p:nvSpPr>
        <p:spPr bwMode="auto">
          <a:xfrm>
            <a:off x="611188" y="1052513"/>
            <a:ext cx="7848600" cy="1877437"/>
          </a:xfrm>
          <a:prstGeom prst="rect">
            <a:avLst/>
          </a:prstGeom>
          <a:noFill/>
          <a:ln w="9525">
            <a:noFill/>
            <a:miter lim="800000"/>
            <a:headEnd/>
            <a:tailEnd/>
          </a:ln>
          <a:effectLst/>
        </p:spPr>
        <p:txBody>
          <a:bodyPr>
            <a:spAutoFit/>
          </a:bodyPr>
          <a:lstStyle/>
          <a:p>
            <a:pPr algn="ctr"/>
            <a:r>
              <a:rPr lang="nl-BE" sz="4000" b="1" dirty="0">
                <a:solidFill>
                  <a:srgbClr val="66FF33"/>
                </a:solidFill>
                <a:effectLst>
                  <a:outerShdw blurRad="38100" dist="38100" dir="2700000" algn="tl">
                    <a:srgbClr val="000000"/>
                  </a:outerShdw>
                </a:effectLst>
              </a:rPr>
              <a:t>Chirurgische technieken om borstkanker te behandelen: </a:t>
            </a:r>
            <a:r>
              <a:rPr lang="nl-BE" sz="3600" dirty="0">
                <a:solidFill>
                  <a:srgbClr val="66FF33"/>
                </a:solidFill>
                <a:effectLst>
                  <a:outerShdw blurRad="38100" dist="38100" dir="2700000" algn="tl">
                    <a:srgbClr val="000000"/>
                  </a:outerShdw>
                </a:effectLst>
              </a:rPr>
              <a:t/>
            </a:r>
            <a:br>
              <a:rPr lang="nl-BE" sz="3600" dirty="0">
                <a:solidFill>
                  <a:srgbClr val="66FF33"/>
                </a:solidFill>
                <a:effectLst>
                  <a:outerShdw blurRad="38100" dist="38100" dir="2700000" algn="tl">
                    <a:srgbClr val="000000"/>
                  </a:outerShdw>
                </a:effectLst>
              </a:rPr>
            </a:br>
            <a:endParaRPr lang="nl-BE" sz="3600" dirty="0">
              <a:solidFill>
                <a:srgbClr val="66FF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a:t>Breast Cancer Risk Factors</a:t>
            </a:r>
            <a:endParaRPr lang="en-US"/>
          </a:p>
        </p:txBody>
      </p:sp>
      <p:sp>
        <p:nvSpPr>
          <p:cNvPr id="12291" name="Rectangle 3"/>
          <p:cNvSpPr>
            <a:spLocks noGrp="1" noChangeArrowheads="1"/>
          </p:cNvSpPr>
          <p:nvPr>
            <p:ph idx="1"/>
          </p:nvPr>
        </p:nvSpPr>
        <p:spPr/>
        <p:txBody>
          <a:bodyPr/>
          <a:lstStyle/>
          <a:p>
            <a:pPr>
              <a:lnSpc>
                <a:spcPct val="90000"/>
              </a:lnSpc>
              <a:buFontTx/>
              <a:buNone/>
            </a:pPr>
            <a:r>
              <a:rPr lang="en-US" b="1" dirty="0">
                <a:solidFill>
                  <a:srgbClr val="66FF66"/>
                </a:solidFill>
              </a:rPr>
              <a:t>Age</a:t>
            </a:r>
            <a:endParaRPr lang="en-US" b="1" dirty="0"/>
          </a:p>
          <a:p>
            <a:pPr>
              <a:lnSpc>
                <a:spcPct val="90000"/>
              </a:lnSpc>
              <a:buFontTx/>
              <a:buNone/>
            </a:pPr>
            <a:r>
              <a:rPr lang="en-US" b="1" dirty="0"/>
              <a:t>			Age			Incidence</a:t>
            </a:r>
          </a:p>
          <a:p>
            <a:pPr>
              <a:lnSpc>
                <a:spcPct val="90000"/>
              </a:lnSpc>
              <a:buFontTx/>
              <a:buNone/>
            </a:pPr>
            <a:r>
              <a:rPr lang="en-US" sz="2800" b="1" dirty="0"/>
              <a:t>		by age 30			1 in 2,525</a:t>
            </a:r>
          </a:p>
          <a:p>
            <a:pPr>
              <a:lnSpc>
                <a:spcPct val="90000"/>
              </a:lnSpc>
              <a:buFontTx/>
              <a:buNone/>
            </a:pPr>
            <a:r>
              <a:rPr lang="en-US" sz="2800" b="1" dirty="0"/>
              <a:t>		by age 40			1 in 217</a:t>
            </a:r>
          </a:p>
          <a:p>
            <a:pPr>
              <a:lnSpc>
                <a:spcPct val="90000"/>
              </a:lnSpc>
              <a:buFontTx/>
              <a:buNone/>
            </a:pPr>
            <a:r>
              <a:rPr lang="en-US" sz="2800" b="1" dirty="0"/>
              <a:t>		</a:t>
            </a:r>
            <a:r>
              <a:rPr lang="en-US" sz="2800" b="1" dirty="0">
                <a:solidFill>
                  <a:srgbClr val="00FF00"/>
                </a:solidFill>
              </a:rPr>
              <a:t>by age 50 			1 in 50</a:t>
            </a:r>
          </a:p>
          <a:p>
            <a:pPr>
              <a:lnSpc>
                <a:spcPct val="90000"/>
              </a:lnSpc>
              <a:buFontTx/>
              <a:buNone/>
            </a:pPr>
            <a:r>
              <a:rPr lang="en-US" sz="2800" b="1" dirty="0"/>
              <a:t>		by age 60 			1 in 24</a:t>
            </a:r>
          </a:p>
          <a:p>
            <a:pPr>
              <a:lnSpc>
                <a:spcPct val="90000"/>
              </a:lnSpc>
              <a:buFontTx/>
              <a:buNone/>
            </a:pPr>
            <a:r>
              <a:rPr lang="en-US" sz="2800" b="1" dirty="0"/>
              <a:t>		by age 70 			1 in 14</a:t>
            </a:r>
          </a:p>
          <a:p>
            <a:pPr>
              <a:lnSpc>
                <a:spcPct val="90000"/>
              </a:lnSpc>
              <a:buFontTx/>
              <a:buNone/>
            </a:pPr>
            <a:r>
              <a:rPr lang="en-US" sz="2800" b="1" dirty="0"/>
              <a:t>		by age 80			1 in 10</a:t>
            </a:r>
            <a:endParaRPr lang="en-US" dirty="0"/>
          </a:p>
        </p:txBody>
      </p:sp>
      <p:sp>
        <p:nvSpPr>
          <p:cNvPr id="12292" name="Line 4"/>
          <p:cNvSpPr>
            <a:spLocks noChangeShapeType="1"/>
          </p:cNvSpPr>
          <p:nvPr/>
        </p:nvSpPr>
        <p:spPr bwMode="auto">
          <a:xfrm>
            <a:off x="0" y="1676400"/>
            <a:ext cx="9144000" cy="0"/>
          </a:xfrm>
          <a:prstGeom prst="line">
            <a:avLst/>
          </a:prstGeom>
          <a:noFill/>
          <a:ln w="38100">
            <a:solidFill>
              <a:schemeClr val="hlink"/>
            </a:solidFill>
            <a:round/>
            <a:headEnd/>
            <a:tailEnd/>
          </a:ln>
          <a:effectLst/>
        </p:spPr>
        <p:txBody>
          <a:bodyPr wrap="none" anchor="ctr"/>
          <a:lstStyle/>
          <a:p>
            <a:endParaRPr lang="nl-B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Familiaal risico</a:t>
            </a:r>
            <a:endParaRPr lang="nl-BE" dirty="0"/>
          </a:p>
        </p:txBody>
      </p:sp>
      <p:sp>
        <p:nvSpPr>
          <p:cNvPr id="3" name="Tijdelijke aanduiding voor inhoud 2"/>
          <p:cNvSpPr>
            <a:spLocks noGrp="1"/>
          </p:cNvSpPr>
          <p:nvPr>
            <p:ph idx="1"/>
          </p:nvPr>
        </p:nvSpPr>
        <p:spPr/>
        <p:txBody>
          <a:bodyPr/>
          <a:lstStyle/>
          <a:p>
            <a:endParaRPr lang="nl-B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0604"/>
          <p:cNvPicPr>
            <a:picLocks noChangeAspect="1" noChangeArrowheads="1"/>
          </p:cNvPicPr>
          <p:nvPr/>
        </p:nvPicPr>
        <p:blipFill>
          <a:blip r:embed="rId3" cstate="print"/>
          <a:srcRect/>
          <a:stretch>
            <a:fillRect/>
          </a:stretch>
        </p:blipFill>
        <p:spPr bwMode="auto">
          <a:xfrm>
            <a:off x="0" y="0"/>
            <a:ext cx="9756576" cy="701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8892480" cy="1143000"/>
          </a:xfrm>
        </p:spPr>
        <p:txBody>
          <a:bodyPr>
            <a:normAutofit fontScale="90000"/>
          </a:bodyPr>
          <a:lstStyle/>
          <a:p>
            <a:r>
              <a:rPr lang="en-US" b="1" dirty="0" smtClean="0"/>
              <a:t>Family: Breast </a:t>
            </a:r>
            <a:r>
              <a:rPr lang="en-US" b="1" dirty="0"/>
              <a:t>Cancer Risk Factors</a:t>
            </a:r>
            <a:endParaRPr lang="en-US" dirty="0"/>
          </a:p>
        </p:txBody>
      </p:sp>
      <p:sp>
        <p:nvSpPr>
          <p:cNvPr id="10243" name="Rectangle 3"/>
          <p:cNvSpPr>
            <a:spLocks noGrp="1" noChangeArrowheads="1"/>
          </p:cNvSpPr>
          <p:nvPr>
            <p:ph idx="1"/>
          </p:nvPr>
        </p:nvSpPr>
        <p:spPr>
          <a:xfrm>
            <a:off x="152400" y="1447800"/>
            <a:ext cx="8991600" cy="5181600"/>
          </a:xfrm>
        </p:spPr>
        <p:txBody>
          <a:bodyPr>
            <a:normAutofit/>
          </a:bodyPr>
          <a:lstStyle/>
          <a:p>
            <a:pPr>
              <a:lnSpc>
                <a:spcPct val="90000"/>
              </a:lnSpc>
              <a:buFontTx/>
              <a:buNone/>
            </a:pPr>
            <a:r>
              <a:rPr lang="en-US" sz="2800" b="1" dirty="0">
                <a:solidFill>
                  <a:srgbClr val="66FF66"/>
                </a:solidFill>
              </a:rPr>
              <a:t>Family History</a:t>
            </a:r>
            <a:endParaRPr lang="en-US" sz="2800" b="1" dirty="0"/>
          </a:p>
          <a:p>
            <a:pPr>
              <a:lnSpc>
                <a:spcPct val="90000"/>
              </a:lnSpc>
              <a:buFontTx/>
              <a:buNone/>
            </a:pPr>
            <a:r>
              <a:rPr lang="en-US" sz="2800" b="1" dirty="0"/>
              <a:t>		# Affected	Relationship       RR      Percentage</a:t>
            </a:r>
          </a:p>
          <a:p>
            <a:pPr>
              <a:lnSpc>
                <a:spcPct val="90000"/>
              </a:lnSpc>
              <a:buFontTx/>
              <a:buNone/>
            </a:pPr>
            <a:endParaRPr lang="en-US" sz="2800" b="1" dirty="0"/>
          </a:p>
          <a:p>
            <a:pPr>
              <a:lnSpc>
                <a:spcPct val="90000"/>
              </a:lnSpc>
              <a:buFontTx/>
              <a:buNone/>
            </a:pPr>
            <a:r>
              <a:rPr lang="en-US" sz="2800" b="1" dirty="0"/>
              <a:t>			1	  1st degree*       2.45        9-21%**			</a:t>
            </a:r>
          </a:p>
          <a:p>
            <a:pPr>
              <a:lnSpc>
                <a:spcPct val="90000"/>
              </a:lnSpc>
              <a:buFontTx/>
              <a:buNone/>
            </a:pPr>
            <a:endParaRPr lang="en-US" sz="2800" b="1" dirty="0"/>
          </a:p>
          <a:p>
            <a:pPr>
              <a:lnSpc>
                <a:spcPct val="90000"/>
              </a:lnSpc>
              <a:buFontTx/>
              <a:buNone/>
            </a:pPr>
            <a:r>
              <a:rPr lang="en-US" sz="2800" b="1" dirty="0"/>
              <a:t>			1            2nd degree     1.82        8-14%</a:t>
            </a:r>
          </a:p>
          <a:p>
            <a:pPr>
              <a:lnSpc>
                <a:spcPct val="90000"/>
              </a:lnSpc>
              <a:buFontTx/>
              <a:buNone/>
            </a:pPr>
            <a:r>
              <a:rPr lang="en-US" sz="2800" b="1" dirty="0"/>
              <a:t>			</a:t>
            </a:r>
          </a:p>
          <a:p>
            <a:pPr>
              <a:lnSpc>
                <a:spcPct val="90000"/>
              </a:lnSpc>
              <a:buFontTx/>
              <a:buNone/>
            </a:pPr>
            <a:r>
              <a:rPr lang="en-US" sz="1800" b="1" dirty="0"/>
              <a:t>	</a:t>
            </a:r>
          </a:p>
          <a:p>
            <a:pPr>
              <a:lnSpc>
                <a:spcPct val="90000"/>
              </a:lnSpc>
              <a:buFontTx/>
              <a:buNone/>
            </a:pPr>
            <a:r>
              <a:rPr lang="en-US" sz="1800" b="1" dirty="0"/>
              <a:t>    *1st degree   = sisters, mother, daughters</a:t>
            </a:r>
          </a:p>
          <a:p>
            <a:pPr>
              <a:lnSpc>
                <a:spcPct val="90000"/>
              </a:lnSpc>
              <a:buFontTx/>
              <a:buNone/>
            </a:pPr>
            <a:r>
              <a:rPr lang="en-US" sz="1800" b="1" dirty="0"/>
              <a:t>	2nd degree = cousins, grandparents</a:t>
            </a:r>
          </a:p>
          <a:p>
            <a:pPr>
              <a:lnSpc>
                <a:spcPct val="90000"/>
              </a:lnSpc>
              <a:buFontTx/>
              <a:buNone/>
            </a:pPr>
            <a:r>
              <a:rPr lang="en-US" sz="1800" b="1" dirty="0"/>
              <a:t>**Range affected by the age of diagnosis of affected family individual – younger = higher</a:t>
            </a:r>
          </a:p>
          <a:p>
            <a:pPr>
              <a:lnSpc>
                <a:spcPct val="90000"/>
              </a:lnSpc>
              <a:buFontTx/>
              <a:buNone/>
            </a:pPr>
            <a:endParaRPr lang="en-US" sz="2800" b="1" dirty="0"/>
          </a:p>
          <a:p>
            <a:pPr>
              <a:lnSpc>
                <a:spcPct val="90000"/>
              </a:lnSpc>
              <a:buFontTx/>
              <a:buNone/>
            </a:pPr>
            <a:endParaRPr lang="en-US" sz="3600" dirty="0"/>
          </a:p>
        </p:txBody>
      </p:sp>
      <p:sp>
        <p:nvSpPr>
          <p:cNvPr id="10244" name="Line 4"/>
          <p:cNvSpPr>
            <a:spLocks noChangeShapeType="1"/>
          </p:cNvSpPr>
          <p:nvPr/>
        </p:nvSpPr>
        <p:spPr bwMode="auto">
          <a:xfrm>
            <a:off x="0" y="1219200"/>
            <a:ext cx="9144000" cy="0"/>
          </a:xfrm>
          <a:prstGeom prst="line">
            <a:avLst/>
          </a:prstGeom>
          <a:noFill/>
          <a:ln w="38100">
            <a:solidFill>
              <a:schemeClr val="hlink"/>
            </a:solidFill>
            <a:round/>
            <a:headEnd/>
            <a:tailEnd/>
          </a:ln>
          <a:effectLst/>
        </p:spPr>
        <p:txBody>
          <a:bodyPr wrap="none" anchor="ctr"/>
          <a:lstStyle/>
          <a:p>
            <a:endParaRPr lang="nl-B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60648"/>
            <a:ext cx="9144000" cy="943216"/>
          </a:xfrm>
        </p:spPr>
        <p:txBody>
          <a:bodyPr>
            <a:noAutofit/>
          </a:bodyPr>
          <a:lstStyle/>
          <a:p>
            <a:r>
              <a:rPr lang="nl-BE" sz="3200" b="1" dirty="0" smtClean="0"/>
              <a:t> </a:t>
            </a:r>
            <a:r>
              <a:rPr lang="nl-BE" sz="4000" b="1" dirty="0" smtClean="0"/>
              <a:t>erfelijk </a:t>
            </a:r>
            <a:r>
              <a:rPr lang="nl-BE" sz="4000" b="1" dirty="0" err="1" smtClean="0"/>
              <a:t>borst-ovariumsyndroom</a:t>
            </a:r>
            <a:endParaRPr lang="nl-BE" sz="4000" b="1" dirty="0"/>
          </a:p>
        </p:txBody>
      </p:sp>
      <p:sp>
        <p:nvSpPr>
          <p:cNvPr id="3" name="Tijdelijke aanduiding voor inhoud 2"/>
          <p:cNvSpPr>
            <a:spLocks noGrp="1"/>
          </p:cNvSpPr>
          <p:nvPr>
            <p:ph idx="1"/>
          </p:nvPr>
        </p:nvSpPr>
        <p:spPr/>
        <p:txBody>
          <a:bodyPr/>
          <a:lstStyle/>
          <a:p>
            <a:r>
              <a:rPr lang="en-US" dirty="0" smtClean="0">
                <a:hlinkClick r:id="rId2" action="ppaction://hlinkfile" tooltip="Tumor suppressor gene"/>
              </a:rPr>
              <a:t>BRCA </a:t>
            </a:r>
            <a:r>
              <a:rPr lang="en-US" dirty="0" err="1" smtClean="0">
                <a:hlinkClick r:id="rId2" action="ppaction://hlinkfile" tooltip="Tumor suppressor gene"/>
              </a:rPr>
              <a:t>genen</a:t>
            </a:r>
            <a:r>
              <a:rPr lang="en-US" dirty="0" smtClean="0">
                <a:hlinkClick r:id="rId2" action="ppaction://hlinkfile" tooltip="Tumor suppressor gene"/>
              </a:rPr>
              <a:t>  = tumor suppressor genes</a:t>
            </a:r>
            <a:endParaRPr lang="en-US" dirty="0" smtClean="0"/>
          </a:p>
          <a:p>
            <a:r>
              <a:rPr lang="en-US" dirty="0" err="1" smtClean="0"/>
              <a:t>Mutaties</a:t>
            </a:r>
            <a:r>
              <a:rPr lang="en-US" dirty="0" smtClean="0"/>
              <a:t> </a:t>
            </a:r>
            <a:r>
              <a:rPr lang="en-US" dirty="0" err="1" smtClean="0"/>
              <a:t>geven</a:t>
            </a:r>
            <a:r>
              <a:rPr lang="en-US" dirty="0" smtClean="0"/>
              <a:t> </a:t>
            </a:r>
            <a:r>
              <a:rPr lang="en-US" dirty="0" err="1" smtClean="0"/>
              <a:t>slechte</a:t>
            </a:r>
            <a:r>
              <a:rPr lang="en-US" dirty="0" smtClean="0"/>
              <a:t> </a:t>
            </a:r>
            <a:r>
              <a:rPr lang="en-US" dirty="0" err="1" smtClean="0"/>
              <a:t>onderdrukking</a:t>
            </a:r>
            <a:r>
              <a:rPr lang="en-US" dirty="0" smtClean="0"/>
              <a:t> van </a:t>
            </a:r>
            <a:r>
              <a:rPr lang="en-US" dirty="0" err="1" smtClean="0"/>
              <a:t>tumorale</a:t>
            </a:r>
            <a:r>
              <a:rPr lang="en-US" dirty="0" smtClean="0"/>
              <a:t> </a:t>
            </a:r>
            <a:r>
              <a:rPr lang="en-US" dirty="0" err="1" smtClean="0"/>
              <a:t>groei</a:t>
            </a:r>
            <a:r>
              <a:rPr lang="en-US" dirty="0" smtClean="0"/>
              <a:t>.</a:t>
            </a:r>
          </a:p>
          <a:p>
            <a:r>
              <a:rPr lang="en-US" dirty="0" err="1" smtClean="0">
                <a:sym typeface="Wingdings" pitchFamily="2" charset="2"/>
              </a:rPr>
              <a:t>Autosomaal</a:t>
            </a:r>
            <a:r>
              <a:rPr lang="en-US" dirty="0" smtClean="0">
                <a:sym typeface="Wingdings" pitchFamily="2" charset="2"/>
              </a:rPr>
              <a:t> dominant </a:t>
            </a:r>
            <a:r>
              <a:rPr lang="en-US" dirty="0" err="1" smtClean="0">
                <a:sym typeface="Wingdings" pitchFamily="2" charset="2"/>
              </a:rPr>
              <a:t>overervingspatroon</a:t>
            </a:r>
            <a:r>
              <a:rPr lang="en-US" dirty="0" smtClean="0">
                <a:sym typeface="Wingdings" pitchFamily="2" charset="2"/>
              </a:rPr>
              <a:t>: ½ </a:t>
            </a:r>
            <a:r>
              <a:rPr lang="en-US" dirty="0" err="1" smtClean="0">
                <a:sym typeface="Wingdings" pitchFamily="2" charset="2"/>
              </a:rPr>
              <a:t>kans</a:t>
            </a:r>
            <a:r>
              <a:rPr lang="en-US" dirty="0" smtClean="0">
                <a:sym typeface="Wingdings" pitchFamily="2" charset="2"/>
              </a:rPr>
              <a:t> </a:t>
            </a:r>
            <a:r>
              <a:rPr lang="en-US" dirty="0" err="1" smtClean="0">
                <a:sym typeface="Wingdings" pitchFamily="2" charset="2"/>
              </a:rPr>
              <a:t>bij</a:t>
            </a:r>
            <a:r>
              <a:rPr lang="en-US" dirty="0" smtClean="0">
                <a:sym typeface="Wingdings" pitchFamily="2" charset="2"/>
              </a:rPr>
              <a:t> </a:t>
            </a:r>
            <a:r>
              <a:rPr lang="en-US" dirty="0" err="1" smtClean="0">
                <a:sym typeface="Wingdings" pitchFamily="2" charset="2"/>
              </a:rPr>
              <a:t>kinderen</a:t>
            </a:r>
            <a:r>
              <a:rPr lang="en-US" dirty="0" smtClean="0">
                <a:sym typeface="Wingdings" pitchFamily="2" charset="2"/>
              </a:rPr>
              <a:t>, </a:t>
            </a:r>
          </a:p>
          <a:p>
            <a:r>
              <a:rPr lang="en-US" dirty="0" err="1" smtClean="0">
                <a:sym typeface="Wingdings" pitchFamily="2" charset="2"/>
              </a:rPr>
              <a:t>zowel</a:t>
            </a:r>
            <a:r>
              <a:rPr lang="en-US" dirty="0" smtClean="0">
                <a:sym typeface="Wingdings" pitchFamily="2" charset="2"/>
              </a:rPr>
              <a:t> </a:t>
            </a:r>
            <a:r>
              <a:rPr lang="en-US" dirty="0" err="1" smtClean="0">
                <a:sym typeface="Wingdings" pitchFamily="2" charset="2"/>
              </a:rPr>
              <a:t>erfbaar</a:t>
            </a:r>
            <a:r>
              <a:rPr lang="en-US" dirty="0" smtClean="0">
                <a:sym typeface="Wingdings" pitchFamily="2" charset="2"/>
              </a:rPr>
              <a:t> via </a:t>
            </a:r>
            <a:r>
              <a:rPr lang="en-US" dirty="0" err="1" smtClean="0">
                <a:sym typeface="Wingdings" pitchFamily="2" charset="2"/>
              </a:rPr>
              <a:t>vader</a:t>
            </a:r>
            <a:r>
              <a:rPr lang="en-US" dirty="0" smtClean="0">
                <a:sym typeface="Wingdings" pitchFamily="2" charset="2"/>
              </a:rPr>
              <a:t> </a:t>
            </a:r>
            <a:r>
              <a:rPr lang="en-US" dirty="0" err="1" smtClean="0">
                <a:sym typeface="Wingdings" pitchFamily="2" charset="2"/>
              </a:rPr>
              <a:t>als</a:t>
            </a:r>
            <a:r>
              <a:rPr lang="en-US" dirty="0" smtClean="0">
                <a:sym typeface="Wingdings" pitchFamily="2" charset="2"/>
              </a:rPr>
              <a:t> </a:t>
            </a:r>
            <a:r>
              <a:rPr lang="en-US" dirty="0" err="1" smtClean="0">
                <a:sym typeface="Wingdings" pitchFamily="2" charset="2"/>
              </a:rPr>
              <a:t>moeder</a:t>
            </a:r>
            <a:r>
              <a:rPr lang="en-US" dirty="0" smtClean="0">
                <a:sym typeface="Wingdings" pitchFamily="2" charset="2"/>
              </a:rPr>
              <a:t> !!</a:t>
            </a:r>
          </a:p>
          <a:p>
            <a:r>
              <a:rPr lang="en-US" dirty="0" err="1" smtClean="0"/>
              <a:t>Erfelijk</a:t>
            </a:r>
            <a:r>
              <a:rPr lang="en-US" dirty="0" smtClean="0"/>
              <a:t>  </a:t>
            </a:r>
            <a:r>
              <a:rPr lang="en-US" dirty="0" smtClean="0">
                <a:sym typeface="Wingdings" pitchFamily="2" charset="2"/>
              </a:rPr>
              <a:t> </a:t>
            </a:r>
            <a:r>
              <a:rPr lang="en-US" dirty="0" err="1" smtClean="0">
                <a:sym typeface="Wingdings" pitchFamily="2" charset="2"/>
              </a:rPr>
              <a:t>familiaal</a:t>
            </a:r>
            <a:endParaRPr lang="en-US" dirty="0" smtClean="0">
              <a:sym typeface="Wingdings" pitchFamily="2" charset="2"/>
            </a:endParaRPr>
          </a:p>
          <a:p>
            <a:endParaRPr lang="nl-B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http://healthinfoispower.files.wordpress.com/2008/05/chart_brca1.gif"/>
          <p:cNvPicPr>
            <a:picLocks noChangeAspect="1" noChangeArrowheads="1"/>
          </p:cNvPicPr>
          <p:nvPr/>
        </p:nvPicPr>
        <p:blipFill>
          <a:blip r:embed="rId3" cstate="print"/>
          <a:srcRect/>
          <a:stretch>
            <a:fillRect/>
          </a:stretch>
        </p:blipFill>
        <p:spPr bwMode="auto">
          <a:xfrm>
            <a:off x="323528" y="620688"/>
            <a:ext cx="8534853" cy="54726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0607"/>
          <p:cNvPicPr>
            <a:picLocks noChangeAspect="1" noChangeArrowheads="1"/>
          </p:cNvPicPr>
          <p:nvPr/>
        </p:nvPicPr>
        <p:blipFill>
          <a:blip r:embed="rId3" cstate="print"/>
          <a:srcRect/>
          <a:stretch>
            <a:fillRect/>
          </a:stretch>
        </p:blipFill>
        <p:spPr bwMode="auto">
          <a:xfrm>
            <a:off x="-152400" y="0"/>
            <a:ext cx="9296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061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548680"/>
            <a:ext cx="4607520" cy="636488"/>
          </a:xfrm>
        </p:spPr>
        <p:txBody>
          <a:bodyPr>
            <a:normAutofit fontScale="90000"/>
          </a:bodyPr>
          <a:lstStyle/>
          <a:p>
            <a:pPr algn="ctr"/>
            <a:r>
              <a:rPr lang="nl-BE" b="1" dirty="0" smtClean="0"/>
              <a:t>beeldvorming</a:t>
            </a:r>
            <a:endParaRPr lang="nl-BE" b="1" dirty="0"/>
          </a:p>
        </p:txBody>
      </p:sp>
      <p:sp>
        <p:nvSpPr>
          <p:cNvPr id="3" name="Ondertitel 2"/>
          <p:cNvSpPr>
            <a:spLocks noGrp="1"/>
          </p:cNvSpPr>
          <p:nvPr>
            <p:ph type="subTitle" idx="1"/>
          </p:nvPr>
        </p:nvSpPr>
        <p:spPr/>
        <p:txBody>
          <a:bodyPr/>
          <a:lstStyle/>
          <a:p>
            <a:endParaRPr lang="nl-BE" dirty="0"/>
          </a:p>
        </p:txBody>
      </p:sp>
      <p:pic>
        <p:nvPicPr>
          <p:cNvPr id="4" name="Picture 2" descr="http://t2.gstatic.com/images?q=tbn:ANd9GcTvrVYbZGnldUx5-BPK4sBDEYhrdUaj13Vkswusiz7EaOJMeQ552A"/>
          <p:cNvPicPr>
            <a:picLocks noChangeAspect="1" noChangeArrowheads="1"/>
          </p:cNvPicPr>
          <p:nvPr/>
        </p:nvPicPr>
        <p:blipFill>
          <a:blip r:embed="rId2" cstate="print"/>
          <a:srcRect/>
          <a:stretch>
            <a:fillRect/>
          </a:stretch>
        </p:blipFill>
        <p:spPr bwMode="auto">
          <a:xfrm>
            <a:off x="179512" y="1300315"/>
            <a:ext cx="5904656" cy="5557685"/>
          </a:xfrm>
          <a:prstGeom prst="rect">
            <a:avLst/>
          </a:prstGeom>
          <a:noFill/>
        </p:spPr>
      </p:pic>
      <p:pic>
        <p:nvPicPr>
          <p:cNvPr id="5" name="Picture 2" descr="http://t2.gstatic.com/images?q=tbn:ANd9GcRsHpAPOfxOZOJ8n9CeOsFsO0xjPO6YfgeJLhn5TW2smgZ37y9fuQ"/>
          <p:cNvPicPr>
            <a:picLocks noChangeAspect="1" noChangeArrowheads="1"/>
          </p:cNvPicPr>
          <p:nvPr/>
        </p:nvPicPr>
        <p:blipFill>
          <a:blip r:embed="rId3" cstate="print"/>
          <a:srcRect/>
          <a:stretch>
            <a:fillRect/>
          </a:stretch>
        </p:blipFill>
        <p:spPr bwMode="auto">
          <a:xfrm>
            <a:off x="5364088" y="764704"/>
            <a:ext cx="3779912" cy="350578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399032"/>
          </a:xfrm>
        </p:spPr>
        <p:txBody>
          <a:bodyPr/>
          <a:lstStyle/>
          <a:p>
            <a:r>
              <a:rPr lang="nl-BE" dirty="0" smtClean="0"/>
              <a:t>EPIDEMIOLOGIE: Kankerincidentie 2008</a:t>
            </a:r>
            <a:endParaRPr lang="nl-BE" dirty="0"/>
          </a:p>
        </p:txBody>
      </p:sp>
      <p:pic>
        <p:nvPicPr>
          <p:cNvPr id="4" name="Tijdelijke aanduiding voor inhoud 3" descr="http://www.tegenkanker.be/sites/vlk/files/uploadedimages/Kankerincidentie2008-meestvoorkomendetumoren_0.jpg"/>
          <p:cNvPicPr>
            <a:picLocks noGrp="1"/>
          </p:cNvPicPr>
          <p:nvPr>
            <p:ph idx="1"/>
          </p:nvPr>
        </p:nvPicPr>
        <p:blipFill>
          <a:blip r:embed="rId2" cstate="print"/>
          <a:stretch>
            <a:fillRect/>
          </a:stretch>
        </p:blipFill>
        <p:spPr bwMode="auto">
          <a:xfrm>
            <a:off x="251520" y="1412776"/>
            <a:ext cx="8712968"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beeldvorming</a:t>
            </a:r>
            <a:endParaRPr lang="nl-BE" dirty="0"/>
          </a:p>
        </p:txBody>
      </p:sp>
      <p:sp>
        <p:nvSpPr>
          <p:cNvPr id="3" name="Tijdelijke aanduiding voor inhoud 2"/>
          <p:cNvSpPr>
            <a:spLocks noGrp="1"/>
          </p:cNvSpPr>
          <p:nvPr>
            <p:ph idx="1"/>
          </p:nvPr>
        </p:nvSpPr>
        <p:spPr>
          <a:xfrm>
            <a:off x="457200" y="3573016"/>
            <a:ext cx="8229600" cy="2599500"/>
          </a:xfrm>
        </p:spPr>
        <p:txBody>
          <a:bodyPr/>
          <a:lstStyle/>
          <a:p>
            <a:r>
              <a:rPr lang="nl-BE" dirty="0" smtClean="0"/>
              <a:t>RX </a:t>
            </a:r>
            <a:r>
              <a:rPr lang="nl-BE" dirty="0" err="1" smtClean="0"/>
              <a:t>mammoscreen</a:t>
            </a:r>
            <a:r>
              <a:rPr lang="nl-BE" dirty="0" smtClean="0"/>
              <a:t>: sensitiviteit 75 %</a:t>
            </a:r>
          </a:p>
          <a:p>
            <a:r>
              <a:rPr lang="nl-BE" dirty="0" smtClean="0"/>
              <a:t>RX + echo: sensitiviteit 90 %</a:t>
            </a:r>
          </a:p>
          <a:p>
            <a:r>
              <a:rPr lang="nl-BE" dirty="0" smtClean="0"/>
              <a:t>NMR: sensitiviteit van &gt; 95 % maar weinig specifiek</a:t>
            </a:r>
            <a:endParaRPr lang="nl-BE" dirty="0"/>
          </a:p>
        </p:txBody>
      </p:sp>
      <p:pic>
        <p:nvPicPr>
          <p:cNvPr id="61442" name="Picture 2" descr="VLK-affiche van de campagne over borstkankerscreening"/>
          <p:cNvPicPr>
            <a:picLocks noChangeAspect="1" noChangeArrowheads="1"/>
          </p:cNvPicPr>
          <p:nvPr/>
        </p:nvPicPr>
        <p:blipFill>
          <a:blip r:embed="rId2" cstate="print"/>
          <a:srcRect/>
          <a:stretch>
            <a:fillRect/>
          </a:stretch>
        </p:blipFill>
        <p:spPr bwMode="auto">
          <a:xfrm>
            <a:off x="0" y="260648"/>
            <a:ext cx="4919990" cy="29969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2400" b="1" dirty="0" smtClean="0"/>
              <a:t>Swedish Two-County Trial: Impact of Mammographic Screening on Breast Cancer Mortality during 3 Decades</a:t>
            </a:r>
            <a:br>
              <a:rPr lang="en-US" sz="2400" b="1" dirty="0" smtClean="0"/>
            </a:br>
            <a:endParaRPr lang="nl-BE" sz="2400" dirty="0"/>
          </a:p>
        </p:txBody>
      </p:sp>
      <p:sp>
        <p:nvSpPr>
          <p:cNvPr id="3" name="Tijdelijke aanduiding voor inhoud 2"/>
          <p:cNvSpPr>
            <a:spLocks noGrp="1"/>
          </p:cNvSpPr>
          <p:nvPr>
            <p:ph idx="1"/>
          </p:nvPr>
        </p:nvSpPr>
        <p:spPr/>
        <p:txBody>
          <a:bodyPr>
            <a:normAutofit fontScale="47500" lnSpcReduction="20000"/>
          </a:bodyPr>
          <a:lstStyle/>
          <a:p>
            <a:r>
              <a:rPr lang="en-US" sz="4000" b="1" dirty="0" smtClean="0">
                <a:solidFill>
                  <a:srgbClr val="00FF00"/>
                </a:solidFill>
              </a:rPr>
              <a:t>A total of 133 065 women aged 40–74 years</a:t>
            </a:r>
            <a:r>
              <a:rPr lang="en-US" sz="4000" dirty="0" smtClean="0"/>
              <a:t> residing in two Swedish counties were randomized into a group invited to mammographic screening and a control group receiving usual care. </a:t>
            </a:r>
          </a:p>
          <a:p>
            <a:r>
              <a:rPr lang="en-US" sz="4000" b="1" dirty="0" smtClean="0"/>
              <a:t>Results</a:t>
            </a:r>
            <a:r>
              <a:rPr lang="en-US" sz="4000" dirty="0" smtClean="0">
                <a:solidFill>
                  <a:srgbClr val="00FF00"/>
                </a:solidFill>
              </a:rPr>
              <a:t>: </a:t>
            </a:r>
            <a:r>
              <a:rPr lang="en-US" sz="4000" b="1" dirty="0" smtClean="0">
                <a:solidFill>
                  <a:srgbClr val="00FF00"/>
                </a:solidFill>
              </a:rPr>
              <a:t>There was a highly significant reduction in breast cancer mortality in women invited to screening according to both local end point committee data (relative risk [RR] = 0.69</a:t>
            </a:r>
            <a:r>
              <a:rPr lang="en-US" sz="4000" dirty="0" smtClean="0"/>
              <a:t>; 95% confidence interval: 0.56, 0.84; </a:t>
            </a:r>
            <a:r>
              <a:rPr lang="en-US" sz="4000" i="1" dirty="0" smtClean="0"/>
              <a:t>P</a:t>
            </a:r>
            <a:r>
              <a:rPr lang="en-US" sz="4000" dirty="0" smtClean="0"/>
              <a:t> &lt; .0001) and consensus data (RR = 0.73; 95% confidence interval: 0.59, 0.89; </a:t>
            </a:r>
            <a:r>
              <a:rPr lang="en-US" sz="4000" i="1" dirty="0" smtClean="0"/>
              <a:t>P</a:t>
            </a:r>
            <a:r>
              <a:rPr lang="en-US" sz="4000" dirty="0" smtClean="0"/>
              <a:t> = .002). At 29 years of follow-up</a:t>
            </a:r>
            <a:r>
              <a:rPr lang="en-US" sz="4000" b="1" dirty="0" smtClean="0"/>
              <a:t>, </a:t>
            </a:r>
          </a:p>
          <a:p>
            <a:r>
              <a:rPr lang="en-US" sz="4000" b="1" dirty="0" smtClean="0"/>
              <a:t>t</a:t>
            </a:r>
            <a:r>
              <a:rPr lang="en-US" sz="4000" b="1" dirty="0" smtClean="0">
                <a:solidFill>
                  <a:srgbClr val="00FF00"/>
                </a:solidFill>
              </a:rPr>
              <a:t>he number of women needed to undergo screening for 7 years to prevent one breast cancer death was 414 according to local data and 519 according to consensus data</a:t>
            </a:r>
            <a:r>
              <a:rPr lang="en-US" sz="4000" dirty="0" smtClean="0"/>
              <a:t>. Most prevented breast cancer deaths would have occurred (in the absence of screening) after the first 10 years of follow-up. </a:t>
            </a:r>
          </a:p>
          <a:p>
            <a:r>
              <a:rPr lang="en-US" sz="4000" b="1" dirty="0" smtClean="0"/>
              <a:t>Conclusion</a:t>
            </a:r>
            <a:r>
              <a:rPr lang="en-US" sz="4000" b="1" dirty="0" smtClean="0">
                <a:solidFill>
                  <a:srgbClr val="00FF00"/>
                </a:solidFill>
              </a:rPr>
              <a:t>:</a:t>
            </a:r>
            <a:r>
              <a:rPr lang="en-US" sz="4000" dirty="0" smtClean="0">
                <a:solidFill>
                  <a:srgbClr val="00FF00"/>
                </a:solidFill>
              </a:rPr>
              <a:t> Invitation to mammographic screening results in a highly significant decrease in breast cancer–specific mortality</a:t>
            </a:r>
            <a:r>
              <a:rPr lang="en-US" sz="4000" dirty="0" smtClean="0"/>
              <a:t>. </a:t>
            </a:r>
          </a:p>
          <a:p>
            <a:endParaRPr lang="nl-B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t>RX mammografie: sensitiviteit 75 % </a:t>
            </a:r>
            <a:r>
              <a:rPr lang="nl-BE" b="1" dirty="0" smtClean="0">
                <a:solidFill>
                  <a:srgbClr val="00FF00"/>
                </a:solidFill>
              </a:rPr>
              <a:t>(25% wordt gemist !)</a:t>
            </a:r>
            <a:endParaRPr lang="nl-BE" b="1" dirty="0">
              <a:solidFill>
                <a:srgbClr val="00FF00"/>
              </a:solidFill>
            </a:endParaRPr>
          </a:p>
        </p:txBody>
      </p:sp>
      <p:sp>
        <p:nvSpPr>
          <p:cNvPr id="6" name="Tijdelijke aanduiding voor inhoud 5"/>
          <p:cNvSpPr>
            <a:spLocks noGrp="1"/>
          </p:cNvSpPr>
          <p:nvPr>
            <p:ph sz="half" idx="1"/>
          </p:nvPr>
        </p:nvSpPr>
        <p:spPr/>
        <p:txBody>
          <a:bodyPr/>
          <a:lstStyle/>
          <a:p>
            <a:endParaRPr lang="nl-BE" dirty="0"/>
          </a:p>
        </p:txBody>
      </p:sp>
      <p:sp>
        <p:nvSpPr>
          <p:cNvPr id="7" name="Tijdelijke aanduiding voor inhoud 6"/>
          <p:cNvSpPr>
            <a:spLocks noGrp="1"/>
          </p:cNvSpPr>
          <p:nvPr>
            <p:ph sz="half" idx="2"/>
          </p:nvPr>
        </p:nvSpPr>
        <p:spPr/>
        <p:txBody>
          <a:bodyPr/>
          <a:lstStyle/>
          <a:p>
            <a:r>
              <a:rPr lang="nl-BE" dirty="0" smtClean="0"/>
              <a:t>Direct voordeel: Niet palpabel letsel ziet</a:t>
            </a:r>
          </a:p>
          <a:p>
            <a:r>
              <a:rPr lang="nl-BE" dirty="0" smtClean="0"/>
              <a:t>Meestal zeer duidelijk zichtbaar</a:t>
            </a:r>
          </a:p>
          <a:p>
            <a:r>
              <a:rPr lang="nl-BE" dirty="0" smtClean="0"/>
              <a:t>=&gt; makkelijk</a:t>
            </a:r>
            <a:endParaRPr lang="nl-BE" dirty="0"/>
          </a:p>
        </p:txBody>
      </p:sp>
      <p:pic>
        <p:nvPicPr>
          <p:cNvPr id="59396" name="Picture 4" descr="http://t3.gstatic.com/images?q=tbn:ANd9GcSZOmf5RpKnPC4s-lGI-oV-cU1vS8Sj4Cem3OkyQD-hBlWwUduG"/>
          <p:cNvPicPr>
            <a:picLocks noChangeAspect="1" noChangeArrowheads="1"/>
          </p:cNvPicPr>
          <p:nvPr/>
        </p:nvPicPr>
        <p:blipFill>
          <a:blip r:embed="rId2" cstate="print"/>
          <a:srcRect/>
          <a:stretch>
            <a:fillRect/>
          </a:stretch>
        </p:blipFill>
        <p:spPr bwMode="auto">
          <a:xfrm>
            <a:off x="611559" y="1988840"/>
            <a:ext cx="3798531" cy="4104456"/>
          </a:xfrm>
          <a:prstGeom prst="rect">
            <a:avLst/>
          </a:prstGeom>
          <a:noFill/>
        </p:spPr>
      </p:pic>
      <p:pic>
        <p:nvPicPr>
          <p:cNvPr id="87042" name="Picture 2" descr="http://t3.gstatic.com/images?q=tbn:ANd9GcR7zZ1Y0wSvM38skkIGX7KMAADwetnPoX64byU_jhaS6RTLpsM_"/>
          <p:cNvPicPr>
            <a:picLocks noChangeAspect="1" noChangeArrowheads="1"/>
          </p:cNvPicPr>
          <p:nvPr/>
        </p:nvPicPr>
        <p:blipFill>
          <a:blip r:embed="rId3" cstate="print"/>
          <a:srcRect/>
          <a:stretch>
            <a:fillRect/>
          </a:stretch>
        </p:blipFill>
        <p:spPr bwMode="auto">
          <a:xfrm>
            <a:off x="5004048" y="4077072"/>
            <a:ext cx="3456384" cy="25202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611560" y="2348880"/>
            <a:ext cx="7929562" cy="3071812"/>
          </a:xfrm>
          <a:prstGeom prst="rect">
            <a:avLst/>
          </a:prstGeom>
          <a:noFill/>
          <a:ln w="38100">
            <a:noFill/>
            <a:miter lim="800000"/>
            <a:headEnd/>
            <a:tailEnd/>
          </a:ln>
        </p:spPr>
      </p:pic>
      <p:sp>
        <p:nvSpPr>
          <p:cNvPr id="23555" name="4 - TextBox"/>
          <p:cNvSpPr txBox="1">
            <a:spLocks noChangeArrowheads="1"/>
          </p:cNvSpPr>
          <p:nvPr/>
        </p:nvSpPr>
        <p:spPr bwMode="auto">
          <a:xfrm>
            <a:off x="251520" y="214312"/>
            <a:ext cx="8606730" cy="954107"/>
          </a:xfrm>
          <a:prstGeom prst="rect">
            <a:avLst/>
          </a:prstGeom>
          <a:noFill/>
          <a:ln w="9525">
            <a:noFill/>
            <a:miter lim="800000"/>
            <a:headEnd/>
            <a:tailEnd/>
          </a:ln>
        </p:spPr>
        <p:txBody>
          <a:bodyPr wrap="square">
            <a:spAutoFit/>
          </a:bodyPr>
          <a:lstStyle/>
          <a:p>
            <a:pPr algn="ctr"/>
            <a:r>
              <a:rPr lang="nl-BE" sz="2800" b="1" dirty="0" smtClean="0">
                <a:solidFill>
                  <a:schemeClr val="accent1"/>
                </a:solidFill>
              </a:rPr>
              <a:t>Hoe jonger de </a:t>
            </a:r>
            <a:r>
              <a:rPr lang="nl-BE" sz="2800" b="1" dirty="0" err="1" smtClean="0">
                <a:solidFill>
                  <a:schemeClr val="accent1"/>
                </a:solidFill>
              </a:rPr>
              <a:t>patiente</a:t>
            </a:r>
            <a:r>
              <a:rPr lang="nl-BE" sz="2800" b="1" dirty="0" smtClean="0">
                <a:solidFill>
                  <a:schemeClr val="accent1"/>
                </a:solidFill>
              </a:rPr>
              <a:t> hoe </a:t>
            </a:r>
            <a:r>
              <a:rPr lang="nl-BE" sz="2800" b="1" dirty="0" err="1" smtClean="0">
                <a:solidFill>
                  <a:schemeClr val="accent1"/>
                </a:solidFill>
              </a:rPr>
              <a:t>denser</a:t>
            </a:r>
            <a:r>
              <a:rPr lang="nl-BE" sz="2800" b="1" dirty="0" smtClean="0">
                <a:solidFill>
                  <a:schemeClr val="accent1"/>
                </a:solidFill>
              </a:rPr>
              <a:t> de borsten en moeilijker de opsporing</a:t>
            </a:r>
            <a:endParaRPr lang="el-GR" sz="2800" dirty="0">
              <a:solidFill>
                <a:schemeClr val="accent1"/>
              </a:solidFill>
            </a:endParaRPr>
          </a:p>
        </p:txBody>
      </p:sp>
      <p:sp>
        <p:nvSpPr>
          <p:cNvPr id="23556" name="7 - TextBox"/>
          <p:cNvSpPr txBox="1">
            <a:spLocks noChangeArrowheads="1"/>
          </p:cNvSpPr>
          <p:nvPr/>
        </p:nvSpPr>
        <p:spPr bwMode="auto">
          <a:xfrm>
            <a:off x="714375" y="2143125"/>
            <a:ext cx="357188" cy="523875"/>
          </a:xfrm>
          <a:prstGeom prst="rect">
            <a:avLst/>
          </a:prstGeom>
          <a:noFill/>
          <a:ln w="9525">
            <a:noFill/>
            <a:miter lim="800000"/>
            <a:headEnd/>
            <a:tailEnd/>
          </a:ln>
        </p:spPr>
        <p:txBody>
          <a:bodyPr>
            <a:spAutoFit/>
          </a:bodyPr>
          <a:lstStyle/>
          <a:p>
            <a:r>
              <a:rPr lang="en-US"/>
              <a:t>I</a:t>
            </a:r>
            <a:endParaRPr lang="el-GR"/>
          </a:p>
        </p:txBody>
      </p:sp>
      <p:sp>
        <p:nvSpPr>
          <p:cNvPr id="23557" name="8 - TextBox"/>
          <p:cNvSpPr txBox="1">
            <a:spLocks noChangeArrowheads="1"/>
          </p:cNvSpPr>
          <p:nvPr/>
        </p:nvSpPr>
        <p:spPr bwMode="auto">
          <a:xfrm>
            <a:off x="2571750" y="2143125"/>
            <a:ext cx="642938" cy="523875"/>
          </a:xfrm>
          <a:prstGeom prst="rect">
            <a:avLst/>
          </a:prstGeom>
          <a:noFill/>
          <a:ln w="9525">
            <a:noFill/>
            <a:miter lim="800000"/>
            <a:headEnd/>
            <a:tailEnd/>
          </a:ln>
        </p:spPr>
        <p:txBody>
          <a:bodyPr>
            <a:spAutoFit/>
          </a:bodyPr>
          <a:lstStyle/>
          <a:p>
            <a:r>
              <a:rPr lang="en-US"/>
              <a:t>II</a:t>
            </a:r>
            <a:endParaRPr lang="el-GR"/>
          </a:p>
        </p:txBody>
      </p:sp>
      <p:sp>
        <p:nvSpPr>
          <p:cNvPr id="23558" name="9 - TextBox"/>
          <p:cNvSpPr txBox="1">
            <a:spLocks noChangeArrowheads="1"/>
          </p:cNvSpPr>
          <p:nvPr/>
        </p:nvSpPr>
        <p:spPr bwMode="auto">
          <a:xfrm>
            <a:off x="4786313" y="2143125"/>
            <a:ext cx="714375" cy="523875"/>
          </a:xfrm>
          <a:prstGeom prst="rect">
            <a:avLst/>
          </a:prstGeom>
          <a:noFill/>
          <a:ln w="9525">
            <a:noFill/>
            <a:miter lim="800000"/>
            <a:headEnd/>
            <a:tailEnd/>
          </a:ln>
        </p:spPr>
        <p:txBody>
          <a:bodyPr>
            <a:spAutoFit/>
          </a:bodyPr>
          <a:lstStyle/>
          <a:p>
            <a:r>
              <a:rPr lang="en-US"/>
              <a:t>III</a:t>
            </a:r>
            <a:endParaRPr lang="el-GR"/>
          </a:p>
        </p:txBody>
      </p:sp>
      <p:sp>
        <p:nvSpPr>
          <p:cNvPr id="23559" name="10 - TextBox"/>
          <p:cNvSpPr txBox="1">
            <a:spLocks noChangeArrowheads="1"/>
          </p:cNvSpPr>
          <p:nvPr/>
        </p:nvSpPr>
        <p:spPr bwMode="auto">
          <a:xfrm>
            <a:off x="6786563" y="2143125"/>
            <a:ext cx="714375" cy="523875"/>
          </a:xfrm>
          <a:prstGeom prst="rect">
            <a:avLst/>
          </a:prstGeom>
          <a:noFill/>
          <a:ln w="9525">
            <a:noFill/>
            <a:miter lim="800000"/>
            <a:headEnd/>
            <a:tailEnd/>
          </a:ln>
        </p:spPr>
        <p:txBody>
          <a:bodyPr>
            <a:spAutoFit/>
          </a:bodyPr>
          <a:lstStyle/>
          <a:p>
            <a:r>
              <a:rPr lang="en-US"/>
              <a:t>IV</a:t>
            </a:r>
            <a:endParaRPr lang="el-GR"/>
          </a:p>
        </p:txBody>
      </p:sp>
      <p:sp>
        <p:nvSpPr>
          <p:cNvPr id="23560" name="11 - TextBox"/>
          <p:cNvSpPr txBox="1">
            <a:spLocks noChangeArrowheads="1"/>
          </p:cNvSpPr>
          <p:nvPr/>
        </p:nvSpPr>
        <p:spPr bwMode="auto">
          <a:xfrm>
            <a:off x="642938" y="1571625"/>
            <a:ext cx="1785937" cy="400050"/>
          </a:xfrm>
          <a:prstGeom prst="rect">
            <a:avLst/>
          </a:prstGeom>
          <a:noFill/>
          <a:ln w="9525">
            <a:noFill/>
            <a:miter lim="800000"/>
            <a:headEnd/>
            <a:tailEnd/>
          </a:ln>
        </p:spPr>
        <p:txBody>
          <a:bodyPr>
            <a:spAutoFit/>
          </a:bodyPr>
          <a:lstStyle/>
          <a:p>
            <a:r>
              <a:rPr lang="el-GR" sz="2000" dirty="0"/>
              <a:t>&lt;</a:t>
            </a:r>
            <a:r>
              <a:rPr lang="en-US" sz="2000" dirty="0"/>
              <a:t> 25% dense</a:t>
            </a:r>
            <a:endParaRPr lang="el-GR" sz="2000" dirty="0"/>
          </a:p>
        </p:txBody>
      </p:sp>
      <p:sp>
        <p:nvSpPr>
          <p:cNvPr id="23561" name="13 - TextBox"/>
          <p:cNvSpPr txBox="1">
            <a:spLocks noChangeArrowheads="1"/>
          </p:cNvSpPr>
          <p:nvPr/>
        </p:nvSpPr>
        <p:spPr bwMode="auto">
          <a:xfrm>
            <a:off x="6715125" y="1571625"/>
            <a:ext cx="1785938" cy="400050"/>
          </a:xfrm>
          <a:prstGeom prst="rect">
            <a:avLst/>
          </a:prstGeom>
          <a:noFill/>
          <a:ln w="9525">
            <a:noFill/>
            <a:miter lim="800000"/>
            <a:headEnd/>
            <a:tailEnd/>
          </a:ln>
        </p:spPr>
        <p:txBody>
          <a:bodyPr>
            <a:spAutoFit/>
          </a:bodyPr>
          <a:lstStyle/>
          <a:p>
            <a:r>
              <a:rPr lang="en-US" sz="2000"/>
              <a:t>&gt; 75% dense</a:t>
            </a:r>
            <a:endParaRPr lang="el-GR" sz="2000"/>
          </a:p>
        </p:txBody>
      </p:sp>
      <p:sp>
        <p:nvSpPr>
          <p:cNvPr id="23562" name="14 - TextBox"/>
          <p:cNvSpPr txBox="1">
            <a:spLocks noChangeArrowheads="1"/>
          </p:cNvSpPr>
          <p:nvPr/>
        </p:nvSpPr>
        <p:spPr bwMode="auto">
          <a:xfrm>
            <a:off x="4714875" y="1571625"/>
            <a:ext cx="1785938" cy="400050"/>
          </a:xfrm>
          <a:prstGeom prst="rect">
            <a:avLst/>
          </a:prstGeom>
          <a:noFill/>
          <a:ln w="9525">
            <a:noFill/>
            <a:miter lim="800000"/>
            <a:headEnd/>
            <a:tailEnd/>
          </a:ln>
        </p:spPr>
        <p:txBody>
          <a:bodyPr>
            <a:spAutoFit/>
          </a:bodyPr>
          <a:lstStyle/>
          <a:p>
            <a:r>
              <a:rPr lang="en-US" sz="2000"/>
              <a:t>51-75% dense</a:t>
            </a:r>
            <a:endParaRPr lang="el-GR" sz="2000"/>
          </a:p>
        </p:txBody>
      </p:sp>
      <p:sp>
        <p:nvSpPr>
          <p:cNvPr id="23563" name="15 - TextBox"/>
          <p:cNvSpPr txBox="1">
            <a:spLocks noChangeArrowheads="1"/>
          </p:cNvSpPr>
          <p:nvPr/>
        </p:nvSpPr>
        <p:spPr bwMode="auto">
          <a:xfrm>
            <a:off x="2643188" y="1571625"/>
            <a:ext cx="1785937" cy="400050"/>
          </a:xfrm>
          <a:prstGeom prst="rect">
            <a:avLst/>
          </a:prstGeom>
          <a:noFill/>
          <a:ln w="9525">
            <a:noFill/>
            <a:miter lim="800000"/>
            <a:headEnd/>
            <a:tailEnd/>
          </a:ln>
        </p:spPr>
        <p:txBody>
          <a:bodyPr>
            <a:spAutoFit/>
          </a:bodyPr>
          <a:lstStyle/>
          <a:p>
            <a:r>
              <a:rPr lang="en-US" sz="2000"/>
              <a:t>25-50% dense</a:t>
            </a:r>
            <a:endParaRPr lang="el-GR" sz="2000"/>
          </a:p>
        </p:txBody>
      </p:sp>
      <p:sp>
        <p:nvSpPr>
          <p:cNvPr id="23564" name="TextBox 16"/>
          <p:cNvSpPr txBox="1">
            <a:spLocks noChangeArrowheads="1"/>
          </p:cNvSpPr>
          <p:nvPr/>
        </p:nvSpPr>
        <p:spPr bwMode="auto">
          <a:xfrm>
            <a:off x="467544" y="5445224"/>
            <a:ext cx="8429625" cy="523875"/>
          </a:xfrm>
          <a:prstGeom prst="rect">
            <a:avLst/>
          </a:prstGeom>
          <a:noFill/>
          <a:ln w="9525">
            <a:noFill/>
            <a:miter lim="800000"/>
            <a:headEnd/>
            <a:tailEnd/>
          </a:ln>
        </p:spPr>
        <p:txBody>
          <a:bodyPr>
            <a:spAutoFit/>
          </a:bodyPr>
          <a:lstStyle/>
          <a:p>
            <a:r>
              <a:rPr lang="en-US" dirty="0"/>
              <a:t>RR        1.0               2.03                 2.95                4.03                </a:t>
            </a:r>
            <a:endParaRPr lang="el-GR" dirty="0"/>
          </a:p>
        </p:txBody>
      </p:sp>
      <p:sp>
        <p:nvSpPr>
          <p:cNvPr id="23565" name="5 - TextBox"/>
          <p:cNvSpPr txBox="1">
            <a:spLocks noChangeArrowheads="1"/>
          </p:cNvSpPr>
          <p:nvPr/>
        </p:nvSpPr>
        <p:spPr bwMode="auto">
          <a:xfrm>
            <a:off x="857250" y="6215063"/>
            <a:ext cx="7643813" cy="400050"/>
          </a:xfrm>
          <a:prstGeom prst="rect">
            <a:avLst/>
          </a:prstGeom>
          <a:noFill/>
          <a:ln w="9525">
            <a:noFill/>
            <a:miter lim="800000"/>
            <a:headEnd/>
            <a:tailEnd/>
          </a:ln>
        </p:spPr>
        <p:txBody>
          <a:bodyPr>
            <a:spAutoFit/>
          </a:bodyPr>
          <a:lstStyle/>
          <a:p>
            <a:pPr algn="ctr"/>
            <a:r>
              <a:rPr lang="en-US" sz="2000"/>
              <a:t>Cummings SR, J Natl Cancer Institute 2009;101:384-389</a:t>
            </a:r>
            <a:endParaRPr lang="el-GR" sz="200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t>Grote discussie  </a:t>
            </a:r>
            <a:r>
              <a:rPr lang="nl-BE" b="1" dirty="0" err="1" smtClean="0"/>
              <a:t>lft</a:t>
            </a:r>
            <a:r>
              <a:rPr lang="nl-BE" b="1" dirty="0" smtClean="0"/>
              <a:t> 40-49 jaar</a:t>
            </a:r>
            <a:endParaRPr lang="nl-BE" b="1" dirty="0"/>
          </a:p>
        </p:txBody>
      </p:sp>
      <p:sp>
        <p:nvSpPr>
          <p:cNvPr id="3" name="Tijdelijke aanduiding voor inhoud 2"/>
          <p:cNvSpPr>
            <a:spLocks noGrp="1"/>
          </p:cNvSpPr>
          <p:nvPr>
            <p:ph idx="1"/>
          </p:nvPr>
        </p:nvSpPr>
        <p:spPr/>
        <p:txBody>
          <a:bodyPr>
            <a:normAutofit lnSpcReduction="10000"/>
          </a:bodyPr>
          <a:lstStyle/>
          <a:p>
            <a:r>
              <a:rPr lang="nl-BE" dirty="0" smtClean="0"/>
              <a:t>Vlaamse overheid is tegen</a:t>
            </a:r>
          </a:p>
          <a:p>
            <a:endParaRPr lang="nl-BE" dirty="0" smtClean="0"/>
          </a:p>
          <a:p>
            <a:r>
              <a:rPr lang="nl-BE" dirty="0" smtClean="0"/>
              <a:t>UK </a:t>
            </a:r>
            <a:r>
              <a:rPr lang="nl-BE" dirty="0" err="1" smtClean="0"/>
              <a:t>early</a:t>
            </a:r>
            <a:r>
              <a:rPr lang="nl-BE" dirty="0" smtClean="0"/>
              <a:t> </a:t>
            </a:r>
            <a:r>
              <a:rPr lang="nl-BE" dirty="0" err="1" smtClean="0"/>
              <a:t>detection</a:t>
            </a:r>
            <a:r>
              <a:rPr lang="nl-BE" dirty="0" smtClean="0"/>
              <a:t> trial: </a:t>
            </a:r>
            <a:r>
              <a:rPr lang="nl-BE" dirty="0" err="1" smtClean="0"/>
              <a:t>lft</a:t>
            </a:r>
            <a:r>
              <a:rPr lang="nl-BE" dirty="0" smtClean="0"/>
              <a:t> 45-64j mortaliteitsreductie 21 % op elke leeftijd</a:t>
            </a:r>
          </a:p>
          <a:p>
            <a:r>
              <a:rPr lang="nl-BE" dirty="0" smtClean="0"/>
              <a:t>Zweden: reductie mortaliteit 29% bij </a:t>
            </a:r>
            <a:r>
              <a:rPr lang="nl-BE" dirty="0" err="1" smtClean="0"/>
              <a:t>screening</a:t>
            </a:r>
            <a:r>
              <a:rPr lang="nl-BE" dirty="0" smtClean="0"/>
              <a:t> 40-49j</a:t>
            </a:r>
          </a:p>
          <a:p>
            <a:endParaRPr lang="nl-BE" dirty="0" smtClean="0"/>
          </a:p>
          <a:p>
            <a:r>
              <a:rPr lang="nl-BE" dirty="0" smtClean="0">
                <a:sym typeface="Wingdings" pitchFamily="2" charset="2"/>
              </a:rPr>
              <a:t> zeker </a:t>
            </a:r>
            <a:r>
              <a:rPr lang="nl-BE" dirty="0" err="1" smtClean="0">
                <a:sym typeface="Wingdings" pitchFamily="2" charset="2"/>
              </a:rPr>
              <a:t>mid</a:t>
            </a:r>
            <a:r>
              <a:rPr lang="nl-BE" dirty="0" smtClean="0">
                <a:sym typeface="Wingdings" pitchFamily="2" charset="2"/>
              </a:rPr>
              <a:t> 40 screenen !!, het gaat hier om jonge vrouwen !!</a:t>
            </a:r>
            <a:endParaRPr lang="nl-B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BE" b="1" dirty="0" smtClean="0"/>
              <a:t>Digitale  mammografie: </a:t>
            </a:r>
            <a:endParaRPr lang="nl-BE" b="1" dirty="0"/>
          </a:p>
        </p:txBody>
      </p:sp>
      <p:sp>
        <p:nvSpPr>
          <p:cNvPr id="7" name="Tijdelijke aanduiding voor inhoud 6"/>
          <p:cNvSpPr>
            <a:spLocks noGrp="1"/>
          </p:cNvSpPr>
          <p:nvPr>
            <p:ph sz="half" idx="1"/>
          </p:nvPr>
        </p:nvSpPr>
        <p:spPr/>
        <p:txBody>
          <a:bodyPr/>
          <a:lstStyle/>
          <a:p>
            <a:endParaRPr lang="nl-BE"/>
          </a:p>
        </p:txBody>
      </p:sp>
      <p:sp>
        <p:nvSpPr>
          <p:cNvPr id="8" name="Tijdelijke aanduiding voor inhoud 7"/>
          <p:cNvSpPr>
            <a:spLocks noGrp="1"/>
          </p:cNvSpPr>
          <p:nvPr>
            <p:ph sz="half" idx="2"/>
          </p:nvPr>
        </p:nvSpPr>
        <p:spPr>
          <a:xfrm>
            <a:off x="5292080" y="1645920"/>
            <a:ext cx="3394720" cy="4526280"/>
          </a:xfrm>
        </p:spPr>
        <p:txBody>
          <a:bodyPr/>
          <a:lstStyle/>
          <a:p>
            <a:r>
              <a:rPr lang="nl-BE" dirty="0" smtClean="0"/>
              <a:t>Duidelijker beeld</a:t>
            </a:r>
          </a:p>
          <a:p>
            <a:r>
              <a:rPr lang="nl-BE" dirty="0" smtClean="0"/>
              <a:t>Geen verlies aan foto’s = digitale opslag</a:t>
            </a:r>
          </a:p>
          <a:p>
            <a:r>
              <a:rPr lang="nl-BE" dirty="0" smtClean="0"/>
              <a:t>Stralingsdosis: 0,7 </a:t>
            </a:r>
            <a:r>
              <a:rPr lang="nl-BE" dirty="0" err="1" smtClean="0"/>
              <a:t>mSV</a:t>
            </a:r>
            <a:r>
              <a:rPr lang="nl-BE" dirty="0" smtClean="0"/>
              <a:t>.</a:t>
            </a:r>
            <a:endParaRPr lang="nl-BE" dirty="0"/>
          </a:p>
        </p:txBody>
      </p:sp>
      <p:pic>
        <p:nvPicPr>
          <p:cNvPr id="224258" name="Picture 2" descr="http://t2.gstatic.com/images?q=tbn:ANd9GcT0EexK2hQAwHLgdRopnw2x1Y5gMdb0Qf89b5RTsfABQcMsZzZ8WA"/>
          <p:cNvPicPr>
            <a:picLocks noChangeAspect="1" noChangeArrowheads="1"/>
          </p:cNvPicPr>
          <p:nvPr/>
        </p:nvPicPr>
        <p:blipFill>
          <a:blip r:embed="rId2" cstate="print"/>
          <a:srcRect/>
          <a:stretch>
            <a:fillRect/>
          </a:stretch>
        </p:blipFill>
        <p:spPr bwMode="auto">
          <a:xfrm>
            <a:off x="251520" y="1700809"/>
            <a:ext cx="4968552" cy="5157191"/>
          </a:xfrm>
          <a:prstGeom prst="rect">
            <a:avLst/>
          </a:prstGeom>
          <a:noFill/>
        </p:spPr>
      </p:pic>
      <p:pic>
        <p:nvPicPr>
          <p:cNvPr id="230402" name="Picture 2" descr="Carestream RIS workflow"/>
          <p:cNvPicPr>
            <a:picLocks noChangeAspect="1" noChangeArrowheads="1"/>
          </p:cNvPicPr>
          <p:nvPr/>
        </p:nvPicPr>
        <p:blipFill>
          <a:blip r:embed="rId3" cstate="print"/>
          <a:srcRect/>
          <a:stretch>
            <a:fillRect/>
          </a:stretch>
        </p:blipFill>
        <p:spPr bwMode="auto">
          <a:xfrm>
            <a:off x="5508104" y="4579362"/>
            <a:ext cx="3203848" cy="227863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04664"/>
            <a:ext cx="8686800" cy="991872"/>
          </a:xfrm>
        </p:spPr>
        <p:txBody>
          <a:bodyPr>
            <a:normAutofit/>
          </a:bodyPr>
          <a:lstStyle/>
          <a:p>
            <a:r>
              <a:rPr lang="nl-BE" sz="2800" b="1" dirty="0" smtClean="0"/>
              <a:t>Borstcarcinomen :10-15 % enkel te zien op echo met normale RX </a:t>
            </a:r>
            <a:r>
              <a:rPr lang="nl-BE" sz="2800" b="1" dirty="0" err="1" smtClean="0"/>
              <a:t>mammo</a:t>
            </a:r>
            <a:endParaRPr lang="nl-BE" sz="2800" b="1" dirty="0"/>
          </a:p>
        </p:txBody>
      </p:sp>
      <p:sp>
        <p:nvSpPr>
          <p:cNvPr id="3" name="Tijdelijke aanduiding voor inhoud 2"/>
          <p:cNvSpPr>
            <a:spLocks noGrp="1"/>
          </p:cNvSpPr>
          <p:nvPr>
            <p:ph idx="1"/>
          </p:nvPr>
        </p:nvSpPr>
        <p:spPr/>
        <p:txBody>
          <a:bodyPr/>
          <a:lstStyle/>
          <a:p>
            <a:endParaRPr lang="nl-BE" dirty="0"/>
          </a:p>
        </p:txBody>
      </p:sp>
      <p:pic>
        <p:nvPicPr>
          <p:cNvPr id="223234" name="Picture 2" descr="http://akiavintage.com/wp-content/uploads/2011/06/What-does-breast-cancer-look-like-on-an-ultrasound-pic2.jpg"/>
          <p:cNvPicPr>
            <a:picLocks noChangeAspect="1" noChangeArrowheads="1"/>
          </p:cNvPicPr>
          <p:nvPr/>
        </p:nvPicPr>
        <p:blipFill>
          <a:blip r:embed="rId2" cstate="print"/>
          <a:srcRect/>
          <a:stretch>
            <a:fillRect/>
          </a:stretch>
        </p:blipFill>
        <p:spPr bwMode="auto">
          <a:xfrm>
            <a:off x="611560" y="1484785"/>
            <a:ext cx="8064896" cy="4464496"/>
          </a:xfrm>
          <a:prstGeom prst="rect">
            <a:avLst/>
          </a:prstGeom>
          <a:noFill/>
        </p:spPr>
      </p:pic>
      <p:sp>
        <p:nvSpPr>
          <p:cNvPr id="5" name="Rechthoek 4"/>
          <p:cNvSpPr/>
          <p:nvPr/>
        </p:nvSpPr>
        <p:spPr>
          <a:xfrm>
            <a:off x="0" y="5517232"/>
            <a:ext cx="540060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Echografie heeft geen bewezen effect op de mortaliteit !</a:t>
            </a:r>
            <a:endParaRPr lang="nl-BE" dirty="0"/>
          </a:p>
        </p:txBody>
      </p:sp>
      <p:sp>
        <p:nvSpPr>
          <p:cNvPr id="6" name="Rechthoek 5"/>
          <p:cNvSpPr/>
          <p:nvPr/>
        </p:nvSpPr>
        <p:spPr>
          <a:xfrm>
            <a:off x="4427984" y="5877272"/>
            <a:ext cx="4716016"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Huidige verbeterde kwaliteit van echo met specifieke echospecialisten is nooit onderzocht</a:t>
            </a:r>
            <a:endParaRPr lang="nl-B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2080" y="548680"/>
            <a:ext cx="3851920" cy="936104"/>
          </a:xfrm>
        </p:spPr>
        <p:txBody>
          <a:bodyPr>
            <a:normAutofit/>
          </a:bodyPr>
          <a:lstStyle/>
          <a:p>
            <a:r>
              <a:rPr lang="nl-BE" b="1" dirty="0" smtClean="0"/>
              <a:t>NMR borsten</a:t>
            </a:r>
            <a:endParaRPr lang="nl-BE" b="1" dirty="0"/>
          </a:p>
        </p:txBody>
      </p:sp>
      <p:sp>
        <p:nvSpPr>
          <p:cNvPr id="4" name="Tijdelijke aanduiding voor inhoud 3"/>
          <p:cNvSpPr>
            <a:spLocks noGrp="1"/>
          </p:cNvSpPr>
          <p:nvPr>
            <p:ph sz="half" idx="1"/>
          </p:nvPr>
        </p:nvSpPr>
        <p:spPr/>
        <p:txBody>
          <a:bodyPr/>
          <a:lstStyle/>
          <a:p>
            <a:endParaRPr lang="nl-BE"/>
          </a:p>
        </p:txBody>
      </p:sp>
      <p:sp>
        <p:nvSpPr>
          <p:cNvPr id="5" name="Tijdelijke aanduiding voor inhoud 4"/>
          <p:cNvSpPr>
            <a:spLocks noGrp="1"/>
          </p:cNvSpPr>
          <p:nvPr>
            <p:ph sz="half" idx="2"/>
          </p:nvPr>
        </p:nvSpPr>
        <p:spPr>
          <a:xfrm>
            <a:off x="5508104" y="1645920"/>
            <a:ext cx="3178696" cy="4526280"/>
          </a:xfrm>
        </p:spPr>
        <p:txBody>
          <a:bodyPr/>
          <a:lstStyle/>
          <a:p>
            <a:r>
              <a:rPr lang="nl-BE" dirty="0" smtClean="0"/>
              <a:t>Zeer gevoelig</a:t>
            </a:r>
          </a:p>
          <a:p>
            <a:r>
              <a:rPr lang="nl-BE" dirty="0" smtClean="0"/>
              <a:t>Zeer weinig specifiek</a:t>
            </a:r>
          </a:p>
          <a:p>
            <a:r>
              <a:rPr lang="nl-BE" dirty="0" smtClean="0"/>
              <a:t>Moeilijke gevallen</a:t>
            </a:r>
          </a:p>
          <a:p>
            <a:r>
              <a:rPr lang="nl-BE" dirty="0" err="1" smtClean="0"/>
              <a:t>BRCA-mutaties</a:t>
            </a:r>
            <a:endParaRPr lang="nl-BE" dirty="0" smtClean="0"/>
          </a:p>
          <a:p>
            <a:r>
              <a:rPr lang="nl-BE" dirty="0" smtClean="0"/>
              <a:t>Borstprothesen</a:t>
            </a:r>
          </a:p>
          <a:p>
            <a:endParaRPr lang="nl-BE" dirty="0"/>
          </a:p>
        </p:txBody>
      </p:sp>
      <p:pic>
        <p:nvPicPr>
          <p:cNvPr id="232450" name="Picture 2" descr="http://0.tqn.com/w/experts/Breast-Cancer-1001/2009/02/Right-Breast-MRI.jpg"/>
          <p:cNvPicPr>
            <a:picLocks noChangeAspect="1" noChangeArrowheads="1"/>
          </p:cNvPicPr>
          <p:nvPr/>
        </p:nvPicPr>
        <p:blipFill>
          <a:blip r:embed="rId2" cstate="print"/>
          <a:srcRect/>
          <a:stretch>
            <a:fillRect/>
          </a:stretch>
        </p:blipFill>
        <p:spPr bwMode="auto">
          <a:xfrm>
            <a:off x="323528" y="548680"/>
            <a:ext cx="4968552" cy="58007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86018" name="Picture 2" descr="http://www.mdanderson.org/education-and-research/education-and-training/schools-and-programs/graduate-medical-education/residency-and-fellowship-programs/breast-images.jpg"/>
          <p:cNvPicPr>
            <a:picLocks noChangeAspect="1" noChangeArrowheads="1"/>
          </p:cNvPicPr>
          <p:nvPr/>
        </p:nvPicPr>
        <p:blipFill>
          <a:blip r:embed="rId2" cstate="print"/>
          <a:srcRect/>
          <a:stretch>
            <a:fillRect/>
          </a:stretch>
        </p:blipFill>
        <p:spPr bwMode="auto">
          <a:xfrm>
            <a:off x="462162" y="476672"/>
            <a:ext cx="7998270" cy="585902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908720"/>
            <a:ext cx="7239000" cy="1362075"/>
          </a:xfrm>
        </p:spPr>
        <p:txBody>
          <a:bodyPr>
            <a:normAutofit fontScale="90000"/>
          </a:bodyPr>
          <a:lstStyle/>
          <a:p>
            <a:r>
              <a:rPr lang="nl-BE" dirty="0" smtClean="0"/>
              <a:t>DIAGNOSTIEK</a:t>
            </a:r>
            <a:br>
              <a:rPr lang="nl-BE" dirty="0" smtClean="0"/>
            </a:br>
            <a:r>
              <a:rPr lang="nl-BE" dirty="0" smtClean="0"/>
              <a:t>Vroeger werd er eerst een open </a:t>
            </a:r>
            <a:r>
              <a:rPr lang="nl-BE" dirty="0" err="1" smtClean="0"/>
              <a:t>biopsie</a:t>
            </a:r>
            <a:r>
              <a:rPr lang="nl-BE" dirty="0" smtClean="0"/>
              <a:t> gedaan om dan in een tweede tijd </a:t>
            </a:r>
            <a:r>
              <a:rPr lang="nl-BE" dirty="0" err="1" smtClean="0"/>
              <a:t>bilan</a:t>
            </a:r>
            <a:r>
              <a:rPr lang="nl-BE" dirty="0" smtClean="0"/>
              <a:t> te doen en een heringreep</a:t>
            </a:r>
            <a:endParaRPr lang="nl-BE" dirty="0"/>
          </a:p>
        </p:txBody>
      </p:sp>
      <p:sp>
        <p:nvSpPr>
          <p:cNvPr id="4" name="Tijdelijke aanduiding voor tekst 3"/>
          <p:cNvSpPr>
            <a:spLocks noGrp="1"/>
          </p:cNvSpPr>
          <p:nvPr>
            <p:ph type="body" idx="1"/>
          </p:nvPr>
        </p:nvSpPr>
        <p:spPr>
          <a:xfrm>
            <a:off x="683568" y="3645024"/>
            <a:ext cx="7772400" cy="1509712"/>
          </a:xfrm>
        </p:spPr>
        <p:txBody>
          <a:bodyPr>
            <a:normAutofit/>
          </a:bodyPr>
          <a:lstStyle/>
          <a:p>
            <a:r>
              <a:rPr lang="nl-BE" sz="4400" dirty="0" smtClean="0"/>
              <a:t>GEEN GOEDE AANPAK</a:t>
            </a:r>
            <a:endParaRPr lang="nl-BE"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Borstkanker: probleem ontwikkelde landen !</a:t>
            </a:r>
            <a:endParaRPr lang="nl-BE" dirty="0"/>
          </a:p>
        </p:txBody>
      </p:sp>
      <p:sp>
        <p:nvSpPr>
          <p:cNvPr id="3" name="Tijdelijke aanduiding voor inhoud 2"/>
          <p:cNvSpPr>
            <a:spLocks noGrp="1"/>
          </p:cNvSpPr>
          <p:nvPr>
            <p:ph idx="1"/>
          </p:nvPr>
        </p:nvSpPr>
        <p:spPr/>
        <p:txBody>
          <a:bodyPr/>
          <a:lstStyle/>
          <a:p>
            <a:endParaRPr lang="nl-BE"/>
          </a:p>
        </p:txBody>
      </p:sp>
      <p:pic>
        <p:nvPicPr>
          <p:cNvPr id="205826" name="Picture 2" descr="http://www.news-medical.net/image.axd?picture=2009%2F12%2FUntitled-6.jpg"/>
          <p:cNvPicPr>
            <a:picLocks noChangeAspect="1" noChangeArrowheads="1"/>
          </p:cNvPicPr>
          <p:nvPr/>
        </p:nvPicPr>
        <p:blipFill>
          <a:blip r:embed="rId2" cstate="print"/>
          <a:srcRect/>
          <a:stretch>
            <a:fillRect/>
          </a:stretch>
        </p:blipFill>
        <p:spPr bwMode="auto">
          <a:xfrm>
            <a:off x="1187624" y="1988840"/>
            <a:ext cx="6631302" cy="441692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4906888" cy="1498178"/>
          </a:xfrm>
        </p:spPr>
        <p:txBody>
          <a:bodyPr>
            <a:normAutofit fontScale="90000"/>
          </a:bodyPr>
          <a:lstStyle/>
          <a:p>
            <a:r>
              <a:rPr lang="nl-BE" b="1" dirty="0" err="1" smtClean="0">
                <a:solidFill>
                  <a:srgbClr val="FFFF00"/>
                </a:solidFill>
              </a:rPr>
              <a:t>Triple</a:t>
            </a:r>
            <a:r>
              <a:rPr lang="nl-BE" b="1" dirty="0" smtClean="0">
                <a:solidFill>
                  <a:srgbClr val="FFFF00"/>
                </a:solidFill>
              </a:rPr>
              <a:t> diagnostiek</a:t>
            </a:r>
            <a:r>
              <a:rPr lang="nl-BE" b="1" dirty="0" smtClean="0"/>
              <a:t>: </a:t>
            </a:r>
            <a:r>
              <a:rPr lang="nl-BE" b="1" dirty="0" err="1" smtClean="0"/>
              <a:t>mammo</a:t>
            </a:r>
            <a:r>
              <a:rPr lang="nl-BE" b="1" dirty="0" smtClean="0"/>
              <a:t>+ echo + </a:t>
            </a:r>
            <a:r>
              <a:rPr lang="nl-BE" b="1" dirty="0" err="1" smtClean="0"/>
              <a:t>trucutbiopsie</a:t>
            </a:r>
            <a:endParaRPr lang="nl-BE" b="1" dirty="0"/>
          </a:p>
        </p:txBody>
      </p:sp>
      <p:sp>
        <p:nvSpPr>
          <p:cNvPr id="3" name="Tijdelijke aanduiding voor inhoud 2"/>
          <p:cNvSpPr>
            <a:spLocks noGrp="1"/>
          </p:cNvSpPr>
          <p:nvPr>
            <p:ph idx="1"/>
          </p:nvPr>
        </p:nvSpPr>
        <p:spPr/>
        <p:txBody>
          <a:bodyPr/>
          <a:lstStyle/>
          <a:p>
            <a:endParaRPr lang="nl-BE" dirty="0"/>
          </a:p>
        </p:txBody>
      </p:sp>
      <p:pic>
        <p:nvPicPr>
          <p:cNvPr id="57346" name="Picture 2" descr="http://t0.gstatic.com/images?q=tbn:ANd9GcQMiHqZS3VyoZARG12bamqeXKf8FAMrX6VehxjmT6fHkNyiNZ8P"/>
          <p:cNvPicPr>
            <a:picLocks noChangeAspect="1" noChangeArrowheads="1"/>
          </p:cNvPicPr>
          <p:nvPr/>
        </p:nvPicPr>
        <p:blipFill>
          <a:blip r:embed="rId2" cstate="print"/>
          <a:srcRect/>
          <a:stretch>
            <a:fillRect/>
          </a:stretch>
        </p:blipFill>
        <p:spPr bwMode="auto">
          <a:xfrm>
            <a:off x="4716016" y="2204864"/>
            <a:ext cx="4121606" cy="3600400"/>
          </a:xfrm>
          <a:prstGeom prst="rect">
            <a:avLst/>
          </a:prstGeom>
          <a:noFill/>
        </p:spPr>
      </p:pic>
      <p:pic>
        <p:nvPicPr>
          <p:cNvPr id="57348" name="Picture 4" descr="http://t3.gstatic.com/images?q=tbn:ANd9GcQQ1ROE2eJbmOGDMtdvAugxMLxMrN979aSwEPkJR40V5OARLtTcvQ"/>
          <p:cNvPicPr>
            <a:picLocks noChangeAspect="1" noChangeArrowheads="1"/>
          </p:cNvPicPr>
          <p:nvPr/>
        </p:nvPicPr>
        <p:blipFill>
          <a:blip r:embed="rId3" cstate="print"/>
          <a:srcRect/>
          <a:stretch>
            <a:fillRect/>
          </a:stretch>
        </p:blipFill>
        <p:spPr bwMode="auto">
          <a:xfrm>
            <a:off x="395536" y="2276872"/>
            <a:ext cx="4177424" cy="3672408"/>
          </a:xfrm>
          <a:prstGeom prst="rect">
            <a:avLst/>
          </a:prstGeom>
          <a:noFill/>
        </p:spPr>
      </p:pic>
      <p:pic>
        <p:nvPicPr>
          <p:cNvPr id="57350" name="Picture 6" descr="http://www.meandermc.nl/files/7/6/8/1/1/biopsie.jpg"/>
          <p:cNvPicPr>
            <a:picLocks noChangeAspect="1" noChangeArrowheads="1"/>
          </p:cNvPicPr>
          <p:nvPr/>
        </p:nvPicPr>
        <p:blipFill>
          <a:blip r:embed="rId4" cstate="print"/>
          <a:srcRect/>
          <a:stretch>
            <a:fillRect/>
          </a:stretch>
        </p:blipFill>
        <p:spPr bwMode="auto">
          <a:xfrm>
            <a:off x="5580112" y="188640"/>
            <a:ext cx="3333750" cy="224790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Moeilijkere diagnose</a:t>
            </a:r>
            <a:endParaRPr lang="nl-BE" dirty="0"/>
          </a:p>
        </p:txBody>
      </p:sp>
      <p:sp>
        <p:nvSpPr>
          <p:cNvPr id="3" name="Tijdelijke aanduiding voor inhoud 2"/>
          <p:cNvSpPr>
            <a:spLocks noGrp="1"/>
          </p:cNvSpPr>
          <p:nvPr>
            <p:ph idx="1"/>
          </p:nvPr>
        </p:nvSpPr>
        <p:spPr/>
        <p:txBody>
          <a:bodyPr>
            <a:normAutofit/>
          </a:bodyPr>
          <a:lstStyle/>
          <a:p>
            <a:r>
              <a:rPr lang="nl-BE" dirty="0" smtClean="0">
                <a:sym typeface="Wingdings" pitchFamily="2" charset="2"/>
              </a:rPr>
              <a:t>NMR geleide </a:t>
            </a:r>
            <a:r>
              <a:rPr lang="nl-BE" dirty="0" err="1" smtClean="0">
                <a:sym typeface="Wingdings" pitchFamily="2" charset="2"/>
              </a:rPr>
              <a:t>biopsie</a:t>
            </a:r>
            <a:r>
              <a:rPr lang="nl-BE" dirty="0" smtClean="0">
                <a:sym typeface="Wingdings" pitchFamily="2" charset="2"/>
              </a:rPr>
              <a:t> zo het letsel niet zichtbaar is op </a:t>
            </a:r>
            <a:r>
              <a:rPr lang="nl-BE" dirty="0" err="1" smtClean="0">
                <a:sym typeface="Wingdings" pitchFamily="2" charset="2"/>
              </a:rPr>
              <a:t>mammo</a:t>
            </a:r>
            <a:r>
              <a:rPr lang="nl-BE" dirty="0" smtClean="0">
                <a:sym typeface="Wingdings" pitchFamily="2" charset="2"/>
              </a:rPr>
              <a:t>/echo</a:t>
            </a:r>
          </a:p>
          <a:p>
            <a:r>
              <a:rPr lang="nl-BE" dirty="0" err="1" smtClean="0">
                <a:solidFill>
                  <a:srgbClr val="FFFF00"/>
                </a:solidFill>
              </a:rPr>
              <a:t>Biopsie</a:t>
            </a:r>
            <a:r>
              <a:rPr lang="nl-BE" dirty="0" smtClean="0">
                <a:solidFill>
                  <a:srgbClr val="FFFF00"/>
                </a:solidFill>
              </a:rPr>
              <a:t>= goedaardig maar toch verdacht </a:t>
            </a:r>
            <a:r>
              <a:rPr lang="nl-BE" dirty="0" smtClean="0">
                <a:solidFill>
                  <a:srgbClr val="FFFF00"/>
                </a:solidFill>
                <a:sym typeface="Wingdings" pitchFamily="2" charset="2"/>
              </a:rPr>
              <a:t> klassieke </a:t>
            </a:r>
            <a:r>
              <a:rPr lang="nl-BE" dirty="0" err="1" smtClean="0">
                <a:solidFill>
                  <a:srgbClr val="FFFF00"/>
                </a:solidFill>
                <a:sym typeface="Wingdings" pitchFamily="2" charset="2"/>
              </a:rPr>
              <a:t>excisie</a:t>
            </a:r>
            <a:endParaRPr lang="nl-BE" dirty="0" smtClean="0">
              <a:solidFill>
                <a:srgbClr val="FFFF00"/>
              </a:solidFill>
              <a:sym typeface="Wingdings" pitchFamily="2" charset="2"/>
            </a:endParaRPr>
          </a:p>
          <a:p>
            <a:endParaRPr lang="nl-BE" dirty="0" smtClean="0"/>
          </a:p>
          <a:p>
            <a:endParaRPr lang="nl-B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7494"/>
            <a:ext cx="8229600" cy="1001266"/>
          </a:xfrm>
        </p:spPr>
        <p:txBody>
          <a:bodyPr/>
          <a:lstStyle/>
          <a:p>
            <a:r>
              <a:rPr lang="nl-BE" b="1" dirty="0" smtClean="0"/>
              <a:t>NMR geleide </a:t>
            </a:r>
            <a:r>
              <a:rPr lang="nl-BE" b="1" dirty="0" err="1" smtClean="0"/>
              <a:t>biopsie</a:t>
            </a:r>
            <a:endParaRPr lang="nl-BE" b="1" dirty="0"/>
          </a:p>
        </p:txBody>
      </p:sp>
      <p:pic>
        <p:nvPicPr>
          <p:cNvPr id="4" name="Picture 2" descr="http://t2.gstatic.com/images?q=tbn:ANd9GcScfLW6FgefyruOgytZuuZUgkWHb8pb2YOMm6wg4ppo97OLaVX-"/>
          <p:cNvPicPr>
            <a:picLocks noGrp="1" noChangeAspect="1" noChangeArrowheads="1"/>
          </p:cNvPicPr>
          <p:nvPr>
            <p:ph idx="1"/>
          </p:nvPr>
        </p:nvPicPr>
        <p:blipFill>
          <a:blip r:embed="rId2" cstate="print"/>
          <a:srcRect/>
          <a:stretch>
            <a:fillRect/>
          </a:stretch>
        </p:blipFill>
        <p:spPr bwMode="auto">
          <a:xfrm>
            <a:off x="611560" y="1196752"/>
            <a:ext cx="8142187" cy="530120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Patholoog:</a:t>
            </a:r>
            <a:endParaRPr lang="nl-BE" b="1" dirty="0"/>
          </a:p>
        </p:txBody>
      </p:sp>
      <p:sp>
        <p:nvSpPr>
          <p:cNvPr id="3" name="Tijdelijke aanduiding voor inhoud 2"/>
          <p:cNvSpPr>
            <a:spLocks noGrp="1"/>
          </p:cNvSpPr>
          <p:nvPr>
            <p:ph idx="1"/>
          </p:nvPr>
        </p:nvSpPr>
        <p:spPr/>
        <p:txBody>
          <a:bodyPr/>
          <a:lstStyle/>
          <a:p>
            <a:endParaRPr lang="nl-BE" dirty="0"/>
          </a:p>
        </p:txBody>
      </p:sp>
      <p:pic>
        <p:nvPicPr>
          <p:cNvPr id="54274" name="Picture 2" descr="http://t0.gstatic.com/images?q=tbn:ANd9GcQnRqyfHpy-JzRgd77cCRzuHvUHBifDFA1p0rPfEGNtm9NvfktJBg"/>
          <p:cNvPicPr>
            <a:picLocks noChangeAspect="1" noChangeArrowheads="1"/>
          </p:cNvPicPr>
          <p:nvPr/>
        </p:nvPicPr>
        <p:blipFill>
          <a:blip r:embed="rId2" cstate="print"/>
          <a:srcRect/>
          <a:stretch>
            <a:fillRect/>
          </a:stretch>
        </p:blipFill>
        <p:spPr bwMode="auto">
          <a:xfrm>
            <a:off x="899592" y="2492896"/>
            <a:ext cx="4061429" cy="3051027"/>
          </a:xfrm>
          <a:prstGeom prst="rect">
            <a:avLst/>
          </a:prstGeom>
          <a:noFill/>
        </p:spPr>
      </p:pic>
      <p:pic>
        <p:nvPicPr>
          <p:cNvPr id="54276" name="Picture 4" descr="http://t2.gstatic.com/images?q=tbn:ANd9GcSrtNZ8JyWBYPn1gZQZg9BEcR4soXYXVfRcfsOKNRcgHhKv4xpv2peeYp0x"/>
          <p:cNvPicPr>
            <a:picLocks noChangeAspect="1" noChangeArrowheads="1"/>
          </p:cNvPicPr>
          <p:nvPr/>
        </p:nvPicPr>
        <p:blipFill>
          <a:blip r:embed="rId3" cstate="print"/>
          <a:srcRect/>
          <a:stretch>
            <a:fillRect/>
          </a:stretch>
        </p:blipFill>
        <p:spPr bwMode="auto">
          <a:xfrm>
            <a:off x="5580112" y="2708920"/>
            <a:ext cx="2823420" cy="211301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err="1" smtClean="0"/>
              <a:t>Trucutbiopsie</a:t>
            </a:r>
            <a:r>
              <a:rPr lang="nl-BE" b="1" dirty="0" smtClean="0"/>
              <a:t> : bevestiging van diagnose, type, hormoongevoeligheid, </a:t>
            </a:r>
            <a:r>
              <a:rPr lang="nl-BE" b="1" dirty="0" err="1" smtClean="0"/>
              <a:t>enz</a:t>
            </a:r>
            <a:endParaRPr lang="nl-BE" b="1" dirty="0"/>
          </a:p>
        </p:txBody>
      </p:sp>
      <p:sp>
        <p:nvSpPr>
          <p:cNvPr id="3" name="Tijdelijke aanduiding voor inhoud 2"/>
          <p:cNvSpPr>
            <a:spLocks noGrp="1"/>
          </p:cNvSpPr>
          <p:nvPr>
            <p:ph idx="1"/>
          </p:nvPr>
        </p:nvSpPr>
        <p:spPr>
          <a:xfrm>
            <a:off x="457200" y="2060848"/>
            <a:ext cx="8229600" cy="4393960"/>
          </a:xfrm>
        </p:spPr>
        <p:txBody>
          <a:bodyPr/>
          <a:lstStyle/>
          <a:p>
            <a:r>
              <a:rPr lang="nl-BE" dirty="0" smtClean="0"/>
              <a:t>Type tumor: </a:t>
            </a:r>
            <a:r>
              <a:rPr lang="nl-BE" dirty="0" err="1" smtClean="0"/>
              <a:t>ductaal</a:t>
            </a:r>
            <a:r>
              <a:rPr lang="nl-BE" dirty="0" smtClean="0"/>
              <a:t>, </a:t>
            </a:r>
            <a:r>
              <a:rPr lang="nl-BE" dirty="0" err="1" smtClean="0"/>
              <a:t>lobulair</a:t>
            </a:r>
            <a:r>
              <a:rPr lang="nl-BE" dirty="0" smtClean="0"/>
              <a:t>, basaal type..</a:t>
            </a:r>
          </a:p>
          <a:p>
            <a:r>
              <a:rPr lang="nl-BE" dirty="0" smtClean="0"/>
              <a:t>Hormoongevoeligheid</a:t>
            </a:r>
          </a:p>
          <a:p>
            <a:r>
              <a:rPr lang="nl-BE" dirty="0" smtClean="0"/>
              <a:t>C-erbB-2 gevoeligheid</a:t>
            </a:r>
          </a:p>
          <a:p>
            <a:r>
              <a:rPr lang="nl-BE" dirty="0" err="1" smtClean="0"/>
              <a:t>Mitotische</a:t>
            </a:r>
            <a:r>
              <a:rPr lang="nl-BE" dirty="0" smtClean="0"/>
              <a:t> index</a:t>
            </a:r>
          </a:p>
          <a:p>
            <a:r>
              <a:rPr lang="nl-BE" dirty="0" smtClean="0"/>
              <a:t>Ki 67 proliferatie index</a:t>
            </a:r>
            <a:endParaRPr lang="nl-B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Diagnose = borstcarcinoom</a:t>
            </a:r>
            <a:endParaRPr lang="nl-BE" b="1" dirty="0"/>
          </a:p>
        </p:txBody>
      </p:sp>
      <p:sp>
        <p:nvSpPr>
          <p:cNvPr id="3" name="Tijdelijke aanduiding voor inhoud 2"/>
          <p:cNvSpPr>
            <a:spLocks noGrp="1"/>
          </p:cNvSpPr>
          <p:nvPr>
            <p:ph idx="1"/>
          </p:nvPr>
        </p:nvSpPr>
        <p:spPr/>
        <p:txBody>
          <a:bodyPr/>
          <a:lstStyle/>
          <a:p>
            <a:r>
              <a:rPr lang="nl-BE" dirty="0" smtClean="0"/>
              <a:t>Metastasen uitsluiten  </a:t>
            </a:r>
            <a:r>
              <a:rPr lang="nl-BE" dirty="0" smtClean="0">
                <a:solidFill>
                  <a:srgbClr val="FFFF00"/>
                </a:solidFill>
              </a:rPr>
              <a:t>( 5 % primair gemetastaseerd)</a:t>
            </a:r>
          </a:p>
          <a:p>
            <a:pPr lvl="1"/>
            <a:r>
              <a:rPr lang="nl-BE" dirty="0" smtClean="0"/>
              <a:t>RX thorax</a:t>
            </a:r>
          </a:p>
          <a:p>
            <a:pPr lvl="1"/>
            <a:r>
              <a:rPr lang="nl-BE" dirty="0" smtClean="0"/>
              <a:t>Botscan</a:t>
            </a:r>
          </a:p>
          <a:p>
            <a:pPr lvl="1"/>
            <a:r>
              <a:rPr lang="nl-BE" dirty="0" smtClean="0"/>
              <a:t>Echo lever</a:t>
            </a:r>
          </a:p>
          <a:p>
            <a:pPr lvl="1"/>
            <a:r>
              <a:rPr lang="nl-BE" dirty="0" smtClean="0"/>
              <a:t>Ca 15.3 in bloed</a:t>
            </a:r>
          </a:p>
          <a:p>
            <a:pPr lvl="1"/>
            <a:r>
              <a:rPr lang="nl-BE" dirty="0" smtClean="0"/>
              <a:t>Grote letsels: CT thorax en lever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2.gstatic.com/images?q=tbn:ANd9GcTSaDS_P9cFSUGPqaPBsmaM_v_qGgXDgeRhYCgNZIlMABBzgPIr"/>
          <p:cNvPicPr>
            <a:picLocks noChangeAspect="1" noChangeArrowheads="1"/>
          </p:cNvPicPr>
          <p:nvPr/>
        </p:nvPicPr>
        <p:blipFill>
          <a:blip r:embed="rId2" cstate="print"/>
          <a:srcRect/>
          <a:stretch>
            <a:fillRect/>
          </a:stretch>
        </p:blipFill>
        <p:spPr bwMode="auto">
          <a:xfrm>
            <a:off x="539552" y="1457400"/>
            <a:ext cx="8324683" cy="5400600"/>
          </a:xfrm>
          <a:prstGeom prst="rect">
            <a:avLst/>
          </a:prstGeom>
          <a:noFill/>
        </p:spPr>
      </p:pic>
      <p:sp>
        <p:nvSpPr>
          <p:cNvPr id="3" name="Titel 2"/>
          <p:cNvSpPr>
            <a:spLocks noGrp="1"/>
          </p:cNvSpPr>
          <p:nvPr>
            <p:ph type="title"/>
          </p:nvPr>
        </p:nvSpPr>
        <p:spPr>
          <a:xfrm>
            <a:off x="539552" y="764704"/>
            <a:ext cx="8229600" cy="901822"/>
          </a:xfrm>
        </p:spPr>
        <p:txBody>
          <a:bodyPr>
            <a:normAutofit fontScale="90000"/>
          </a:bodyPr>
          <a:lstStyle/>
          <a:p>
            <a:r>
              <a:rPr lang="nl-BE" sz="4400" b="1" dirty="0" smtClean="0">
                <a:solidFill>
                  <a:schemeClr val="accent1"/>
                </a:solidFill>
                <a:effectLst>
                  <a:outerShdw blurRad="38100" dist="38100" dir="2700000" algn="tl">
                    <a:srgbClr val="000000"/>
                  </a:outerShdw>
                </a:effectLst>
              </a:rPr>
              <a:t>Chirurgische technieken om borstkanker te behandelen: </a:t>
            </a:r>
            <a:r>
              <a:rPr lang="nl-BE" sz="4000" dirty="0" smtClean="0">
                <a:solidFill>
                  <a:srgbClr val="66FF33"/>
                </a:solidFill>
                <a:effectLst>
                  <a:outerShdw blurRad="38100" dist="38100" dir="2700000" algn="tl">
                    <a:srgbClr val="000000"/>
                  </a:outerShdw>
                </a:effectLst>
              </a:rPr>
              <a:t/>
            </a:r>
            <a:br>
              <a:rPr lang="nl-BE" sz="4000" dirty="0" smtClean="0">
                <a:solidFill>
                  <a:srgbClr val="66FF33"/>
                </a:solidFill>
                <a:effectLst>
                  <a:outerShdw blurRad="38100" dist="38100" dir="2700000" algn="tl">
                    <a:srgbClr val="000000"/>
                  </a:outerShdw>
                </a:effectLst>
              </a:rPr>
            </a:br>
            <a:r>
              <a:rPr lang="nl-BE" sz="4000" dirty="0" smtClean="0">
                <a:solidFill>
                  <a:srgbClr val="66FF33"/>
                </a:solidFill>
                <a:effectLst>
                  <a:outerShdw blurRad="38100" dist="38100" dir="2700000" algn="tl">
                    <a:srgbClr val="000000"/>
                  </a:outerShdw>
                </a:effectLst>
              </a:rPr>
              <a:t/>
            </a:r>
            <a:br>
              <a:rPr lang="nl-BE" sz="4000" dirty="0" smtClean="0">
                <a:solidFill>
                  <a:srgbClr val="66FF33"/>
                </a:solidFill>
                <a:effectLst>
                  <a:outerShdw blurRad="38100" dist="38100" dir="2700000" algn="tl">
                    <a:srgbClr val="000000"/>
                  </a:outerShdw>
                </a:effectLst>
              </a:rPr>
            </a:br>
            <a:endParaRPr lang="nl-BE" dirty="0"/>
          </a:p>
        </p:txBody>
      </p:sp>
      <p:sp>
        <p:nvSpPr>
          <p:cNvPr id="4" name="Tijdelijke aanduiding voor inhoud 3"/>
          <p:cNvSpPr>
            <a:spLocks noGrp="1"/>
          </p:cNvSpPr>
          <p:nvPr>
            <p:ph idx="1"/>
          </p:nvPr>
        </p:nvSpPr>
        <p:spPr/>
        <p:txBody>
          <a:bodyPr/>
          <a:lstStyle/>
          <a:p>
            <a:endParaRPr lang="nl-B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nl-BE" sz="3800"/>
              <a:t>Simpele mastectomie + okseluitruiming</a:t>
            </a:r>
          </a:p>
        </p:txBody>
      </p:sp>
      <p:sp>
        <p:nvSpPr>
          <p:cNvPr id="3075" name="Rectangle 3"/>
          <p:cNvSpPr>
            <a:spLocks noGrp="1" noChangeArrowheads="1"/>
          </p:cNvSpPr>
          <p:nvPr>
            <p:ph idx="1"/>
          </p:nvPr>
        </p:nvSpPr>
        <p:spPr/>
        <p:txBody>
          <a:bodyPr/>
          <a:lstStyle/>
          <a:p>
            <a:r>
              <a:rPr lang="nl-BE" dirty="0"/>
              <a:t>Gouden standaard van vroeger (voor de RT)</a:t>
            </a:r>
          </a:p>
          <a:p>
            <a:r>
              <a:rPr lang="nl-BE" dirty="0"/>
              <a:t>Criteria:</a:t>
            </a:r>
          </a:p>
          <a:p>
            <a:pPr lvl="2"/>
            <a:r>
              <a:rPr lang="nl-BE" dirty="0"/>
              <a:t>Grote tumoren</a:t>
            </a:r>
          </a:p>
          <a:p>
            <a:pPr lvl="2"/>
            <a:r>
              <a:rPr lang="nl-BE" dirty="0"/>
              <a:t>Meerdere tumoren ver van elkaar in 1 borst</a:t>
            </a:r>
          </a:p>
          <a:p>
            <a:pPr lvl="2"/>
            <a:r>
              <a:rPr lang="nl-BE" dirty="0"/>
              <a:t>Persoonlijke voorkeur</a:t>
            </a:r>
          </a:p>
          <a:p>
            <a:pPr lvl="2"/>
            <a:r>
              <a:rPr lang="nl-BE" dirty="0"/>
              <a:t>Om radiotherapie te </a:t>
            </a:r>
            <a:r>
              <a:rPr lang="nl-BE" dirty="0" smtClean="0"/>
              <a:t>vermijden (?)</a:t>
            </a:r>
            <a:endParaRPr lang="nl-BE" dirty="0"/>
          </a:p>
          <a:p>
            <a:pPr lvl="2"/>
            <a:r>
              <a:rPr lang="nl-BE" dirty="0"/>
              <a:t>leeftijd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nl-BE"/>
              <a:t>mastectomie</a:t>
            </a:r>
          </a:p>
        </p:txBody>
      </p:sp>
      <p:sp>
        <p:nvSpPr>
          <p:cNvPr id="4099" name="Rectangle 3"/>
          <p:cNvSpPr>
            <a:spLocks noGrp="1" noChangeArrowheads="1"/>
          </p:cNvSpPr>
          <p:nvPr>
            <p:ph idx="1"/>
          </p:nvPr>
        </p:nvSpPr>
        <p:spPr/>
        <p:txBody>
          <a:bodyPr/>
          <a:lstStyle/>
          <a:p>
            <a:pPr>
              <a:lnSpc>
                <a:spcPct val="90000"/>
              </a:lnSpc>
            </a:pPr>
            <a:r>
              <a:rPr lang="nl-BE"/>
              <a:t>Verwijderen van gans de borst</a:t>
            </a:r>
          </a:p>
          <a:p>
            <a:pPr lvl="1">
              <a:lnSpc>
                <a:spcPct val="90000"/>
              </a:lnSpc>
            </a:pPr>
            <a:r>
              <a:rPr lang="nl-BE"/>
              <a:t>Meestal samen met volledige uitruiming van de okselklieren</a:t>
            </a:r>
          </a:p>
          <a:p>
            <a:pPr lvl="1">
              <a:lnSpc>
                <a:spcPct val="90000"/>
              </a:lnSpc>
            </a:pPr>
            <a:r>
              <a:rPr lang="nl-BE"/>
              <a:t>Geen uitruiming van oksel bij DCIS (voorloper van borstCA)</a:t>
            </a:r>
          </a:p>
          <a:p>
            <a:pPr lvl="1">
              <a:lnSpc>
                <a:spcPct val="90000"/>
              </a:lnSpc>
            </a:pPr>
            <a:r>
              <a:rPr lang="nl-BE"/>
              <a:t>sentinelklier bij groot DCIS-letsel</a:t>
            </a:r>
          </a:p>
          <a:p>
            <a:pPr lvl="1">
              <a:lnSpc>
                <a:spcPct val="90000"/>
              </a:lnSpc>
            </a:pPr>
            <a:r>
              <a:rPr lang="nl-BE"/>
              <a:t>Recidief na borstsparende ingreep.</a:t>
            </a:r>
          </a:p>
          <a:p>
            <a:pPr lvl="1">
              <a:lnSpc>
                <a:spcPct val="90000"/>
              </a:lnSpc>
            </a:pPr>
            <a:r>
              <a:rPr lang="nl-BE"/>
              <a:t>Borstspier wordt nog zelden verwijderd, tenzij doorgroei van de tumor</a:t>
            </a:r>
          </a:p>
          <a:p>
            <a:pPr lvl="1">
              <a:lnSpc>
                <a:spcPct val="90000"/>
              </a:lnSpc>
            </a:pPr>
            <a:r>
              <a:rPr lang="nl-BE"/>
              <a:t>RT zo letsel &gt; 2cm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endParaRPr lang="nl-BE"/>
          </a:p>
        </p:txBody>
      </p:sp>
      <p:pic>
        <p:nvPicPr>
          <p:cNvPr id="34820" name="Picture 4" descr="copyright www.chirurgenoperatie.nl     Gebruik voor presentaties slechts na schriftelijke toestemming en met bronvermelding."/>
          <p:cNvPicPr>
            <a:picLocks noGrp="1" noChangeAspect="1" noChangeArrowheads="1"/>
          </p:cNvPicPr>
          <p:nvPr>
            <p:ph idx="1"/>
          </p:nvPr>
        </p:nvPicPr>
        <p:blipFill>
          <a:blip r:embed="rId2" cstate="print"/>
          <a:stretch>
            <a:fillRect/>
          </a:stretch>
        </p:blipFill>
        <p:spPr>
          <a:xfrm>
            <a:off x="8998" y="476672"/>
            <a:ext cx="9125528" cy="6192688"/>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Incidentie borstkanker blijft stijgen</a:t>
            </a:r>
            <a:endParaRPr lang="nl-BE" dirty="0"/>
          </a:p>
        </p:txBody>
      </p:sp>
      <p:sp>
        <p:nvSpPr>
          <p:cNvPr id="3" name="Tijdelijke aanduiding voor inhoud 2"/>
          <p:cNvSpPr>
            <a:spLocks noGrp="1"/>
          </p:cNvSpPr>
          <p:nvPr>
            <p:ph idx="1"/>
          </p:nvPr>
        </p:nvSpPr>
        <p:spPr>
          <a:ln>
            <a:solidFill>
              <a:srgbClr val="00B050"/>
            </a:solidFill>
          </a:ln>
        </p:spPr>
        <p:txBody>
          <a:bodyPr>
            <a:normAutofit lnSpcReduction="10000"/>
          </a:bodyPr>
          <a:lstStyle/>
          <a:p>
            <a:r>
              <a:rPr lang="nl-BE" dirty="0" smtClean="0"/>
              <a:t>Britse onderzoekers in het BMC </a:t>
            </a:r>
            <a:r>
              <a:rPr lang="nl-BE" dirty="0" err="1" smtClean="0"/>
              <a:t>Cancer</a:t>
            </a:r>
            <a:r>
              <a:rPr lang="nl-BE" dirty="0" smtClean="0"/>
              <a:t> </a:t>
            </a:r>
            <a:r>
              <a:rPr lang="nl-BE" dirty="0" err="1" smtClean="0"/>
              <a:t>journal</a:t>
            </a:r>
            <a:r>
              <a:rPr lang="nl-BE" dirty="0" smtClean="0"/>
              <a:t>. </a:t>
            </a:r>
          </a:p>
          <a:p>
            <a:r>
              <a:rPr lang="nl-BE" dirty="0" smtClean="0"/>
              <a:t>Momenteel wordt het gemiddelde risico op borstkanker in Vlaanderen geraamd op 9 tot 10% is</a:t>
            </a:r>
          </a:p>
          <a:p>
            <a:r>
              <a:rPr lang="nl-BE" dirty="0" smtClean="0"/>
              <a:t>Dat zou volgens de Britse onderzoekers kunnen </a:t>
            </a:r>
            <a:r>
              <a:rPr lang="nl-BE" b="1" dirty="0" smtClean="0">
                <a:solidFill>
                  <a:srgbClr val="FFFF00"/>
                </a:solidFill>
              </a:rPr>
              <a:t>toenemen tot 1 op 7 in 2024, tenzij er drastische </a:t>
            </a:r>
            <a:r>
              <a:rPr lang="nl-BE" b="1" dirty="0" err="1" smtClean="0">
                <a:solidFill>
                  <a:srgbClr val="FFFF00"/>
                </a:solidFill>
              </a:rPr>
              <a:t>levensstijl-aanpassingen</a:t>
            </a:r>
            <a:r>
              <a:rPr lang="nl-BE" b="1" dirty="0" smtClean="0">
                <a:solidFill>
                  <a:srgbClr val="FFFF00"/>
                </a:solidFill>
              </a:rPr>
              <a:t> gebeuren</a:t>
            </a:r>
            <a:r>
              <a:rPr lang="nl-BE" dirty="0" smtClean="0">
                <a:solidFill>
                  <a:srgbClr val="FFFF00"/>
                </a:solidFill>
              </a:rPr>
              <a:t>. </a:t>
            </a:r>
            <a:r>
              <a:rPr lang="nl-BE" dirty="0" smtClean="0"/>
              <a:t/>
            </a:r>
            <a:br>
              <a:rPr lang="nl-BE" dirty="0" smtClean="0"/>
            </a:br>
            <a:endParaRPr lang="nl-BE" dirty="0" smtClean="0"/>
          </a:p>
          <a:p>
            <a:endParaRPr lang="nl-B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b="1" dirty="0" err="1"/>
              <a:t>okselevidement</a:t>
            </a:r>
            <a:endParaRPr lang="nl-BE" b="1" dirty="0"/>
          </a:p>
        </p:txBody>
      </p:sp>
      <p:sp>
        <p:nvSpPr>
          <p:cNvPr id="5123" name="Rectangle 3"/>
          <p:cNvSpPr>
            <a:spLocks noGrp="1" noChangeArrowheads="1"/>
          </p:cNvSpPr>
          <p:nvPr>
            <p:ph idx="1"/>
          </p:nvPr>
        </p:nvSpPr>
        <p:spPr/>
        <p:txBody>
          <a:bodyPr/>
          <a:lstStyle/>
          <a:p>
            <a:pPr>
              <a:lnSpc>
                <a:spcPct val="90000"/>
              </a:lnSpc>
            </a:pPr>
            <a:r>
              <a:rPr lang="nl-BE" dirty="0"/>
              <a:t>Uitruimen van alle okselklieren aan de tumorzijde</a:t>
            </a:r>
          </a:p>
          <a:p>
            <a:pPr>
              <a:lnSpc>
                <a:spcPct val="90000"/>
              </a:lnSpc>
            </a:pPr>
            <a:r>
              <a:rPr lang="nl-BE" dirty="0">
                <a:solidFill>
                  <a:srgbClr val="FFFF00"/>
                </a:solidFill>
              </a:rPr>
              <a:t>reden: aangetaste klieren detecteren om de behandeling beter te kunnen bepalen (</a:t>
            </a:r>
            <a:r>
              <a:rPr lang="nl-BE" dirty="0" err="1">
                <a:solidFill>
                  <a:srgbClr val="FFFF00"/>
                </a:solidFill>
              </a:rPr>
              <a:t>chemo</a:t>
            </a:r>
            <a:r>
              <a:rPr lang="nl-BE" dirty="0">
                <a:solidFill>
                  <a:srgbClr val="FFFF00"/>
                </a:solidFill>
              </a:rPr>
              <a:t>?)</a:t>
            </a:r>
          </a:p>
          <a:p>
            <a:pPr>
              <a:lnSpc>
                <a:spcPct val="90000"/>
              </a:lnSpc>
            </a:pPr>
            <a:r>
              <a:rPr lang="nl-BE" dirty="0"/>
              <a:t>Aantal: tussen 10-30 klieren</a:t>
            </a:r>
          </a:p>
          <a:p>
            <a:pPr>
              <a:lnSpc>
                <a:spcPct val="90000"/>
              </a:lnSpc>
            </a:pPr>
            <a:r>
              <a:rPr lang="nl-BE" dirty="0"/>
              <a:t>Risico op zwelling van de arm</a:t>
            </a:r>
          </a:p>
          <a:p>
            <a:pPr>
              <a:lnSpc>
                <a:spcPct val="90000"/>
              </a:lnSpc>
            </a:pPr>
            <a:r>
              <a:rPr lang="nl-BE" dirty="0" err="1"/>
              <a:t>Kiné</a:t>
            </a:r>
            <a:r>
              <a:rPr lang="nl-BE" dirty="0"/>
              <a:t> na operatie: mobilisatie tegen stramheid en lymfedrainage.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Grp="1" noChangeArrowheads="1"/>
          </p:cNvSpPr>
          <p:nvPr>
            <p:ph type="title"/>
          </p:nvPr>
        </p:nvSpPr>
        <p:spPr>
          <a:xfrm>
            <a:off x="457200" y="277813"/>
            <a:ext cx="8686800" cy="776287"/>
          </a:xfrm>
        </p:spPr>
        <p:txBody>
          <a:bodyPr>
            <a:normAutofit fontScale="90000"/>
          </a:bodyPr>
          <a:lstStyle/>
          <a:p>
            <a:r>
              <a:rPr lang="nl-BE" b="1" dirty="0" err="1"/>
              <a:t>Tumorectomie</a:t>
            </a:r>
            <a:r>
              <a:rPr lang="nl-BE" b="1" dirty="0"/>
              <a:t> + </a:t>
            </a:r>
            <a:r>
              <a:rPr lang="nl-BE" b="1" dirty="0" err="1"/>
              <a:t>okselevidement</a:t>
            </a:r>
            <a:endParaRPr lang="nl-BE" b="1" dirty="0"/>
          </a:p>
        </p:txBody>
      </p:sp>
      <p:pic>
        <p:nvPicPr>
          <p:cNvPr id="17414" name="Picture 6" descr="copyright www.chirurgenoperatie.nl     Gebruik voor presentaties slechts na schriftelijke toestemming en met bronvermelding."/>
          <p:cNvPicPr>
            <a:picLocks noGrp="1" noChangeAspect="1" noChangeArrowheads="1"/>
          </p:cNvPicPr>
          <p:nvPr>
            <p:ph idx="1"/>
          </p:nvPr>
        </p:nvPicPr>
        <p:blipFill>
          <a:blip r:embed="rId2" cstate="print"/>
          <a:stretch>
            <a:fillRect/>
          </a:stretch>
        </p:blipFill>
        <p:spPr>
          <a:xfrm>
            <a:off x="755576" y="1306458"/>
            <a:ext cx="7560840" cy="5670630"/>
          </a:xfrm>
          <a:noFill/>
          <a:ln/>
        </p:spPr>
      </p:pic>
      <p:sp>
        <p:nvSpPr>
          <p:cNvPr id="17417" name="Text Box 9"/>
          <p:cNvSpPr txBox="1">
            <a:spLocks noChangeArrowheads="1"/>
          </p:cNvSpPr>
          <p:nvPr/>
        </p:nvSpPr>
        <p:spPr bwMode="auto">
          <a:xfrm>
            <a:off x="611560" y="1700808"/>
            <a:ext cx="1873250" cy="366712"/>
          </a:xfrm>
          <a:prstGeom prst="rect">
            <a:avLst/>
          </a:prstGeom>
          <a:noFill/>
          <a:ln w="9525">
            <a:noFill/>
            <a:miter lim="800000"/>
            <a:headEnd/>
            <a:tailEnd/>
          </a:ln>
          <a:effectLst/>
        </p:spPr>
        <p:txBody>
          <a:bodyPr>
            <a:spAutoFit/>
          </a:bodyPr>
          <a:lstStyle/>
          <a:p>
            <a:pPr>
              <a:spcBef>
                <a:spcPct val="50000"/>
              </a:spcBef>
            </a:pPr>
            <a:r>
              <a:rPr lang="nl-BE" dirty="0" err="1">
                <a:latin typeface="Arial" pitchFamily="34" charset="0"/>
              </a:rPr>
              <a:t>okseluitruiming</a:t>
            </a:r>
            <a:endParaRPr lang="nl-BE" dirty="0">
              <a:latin typeface="Arial" pitchFamily="34" charset="0"/>
            </a:endParaRPr>
          </a:p>
        </p:txBody>
      </p:sp>
      <p:sp>
        <p:nvSpPr>
          <p:cNvPr id="17420" name="Text Box 12"/>
          <p:cNvSpPr txBox="1">
            <a:spLocks noChangeArrowheads="1"/>
          </p:cNvSpPr>
          <p:nvPr/>
        </p:nvSpPr>
        <p:spPr bwMode="auto">
          <a:xfrm>
            <a:off x="6660232" y="5373216"/>
            <a:ext cx="1944687" cy="396875"/>
          </a:xfrm>
          <a:prstGeom prst="rect">
            <a:avLst/>
          </a:prstGeom>
          <a:noFill/>
          <a:ln w="9525">
            <a:noFill/>
            <a:miter lim="800000"/>
            <a:headEnd/>
            <a:tailEnd/>
          </a:ln>
          <a:effectLst/>
        </p:spPr>
        <p:txBody>
          <a:bodyPr>
            <a:spAutoFit/>
          </a:bodyPr>
          <a:lstStyle/>
          <a:p>
            <a:pPr>
              <a:spcBef>
                <a:spcPct val="50000"/>
              </a:spcBef>
            </a:pPr>
            <a:r>
              <a:rPr lang="nl-BE" sz="2000" dirty="0" err="1">
                <a:latin typeface="Arial" pitchFamily="34" charset="0"/>
              </a:rPr>
              <a:t>tumorectomie</a:t>
            </a:r>
            <a:endParaRPr lang="nl-BE" sz="2000" dirty="0">
              <a:latin typeface="Arial" pitchFamily="34" charset="0"/>
            </a:endParaRPr>
          </a:p>
        </p:txBody>
      </p:sp>
      <p:sp>
        <p:nvSpPr>
          <p:cNvPr id="17421" name="Line 13"/>
          <p:cNvSpPr>
            <a:spLocks noChangeShapeType="1"/>
          </p:cNvSpPr>
          <p:nvPr/>
        </p:nvSpPr>
        <p:spPr bwMode="auto">
          <a:xfrm flipH="1" flipV="1">
            <a:off x="6156325" y="3789363"/>
            <a:ext cx="360363" cy="503237"/>
          </a:xfrm>
          <a:prstGeom prst="line">
            <a:avLst/>
          </a:prstGeom>
          <a:noFill/>
          <a:ln w="9525">
            <a:solidFill>
              <a:schemeClr val="tx1"/>
            </a:solidFill>
            <a:round/>
            <a:headEnd/>
            <a:tailEnd type="triangle" w="med" len="med"/>
          </a:ln>
          <a:effectLst/>
        </p:spPr>
        <p:txBody>
          <a:bodyPr/>
          <a:lstStyle/>
          <a:p>
            <a:endParaRPr lang="nl-BE"/>
          </a:p>
        </p:txBody>
      </p:sp>
      <p:sp>
        <p:nvSpPr>
          <p:cNvPr id="17422" name="Line 14"/>
          <p:cNvSpPr>
            <a:spLocks noChangeShapeType="1"/>
          </p:cNvSpPr>
          <p:nvPr/>
        </p:nvSpPr>
        <p:spPr bwMode="auto">
          <a:xfrm>
            <a:off x="3707904" y="2708920"/>
            <a:ext cx="431800" cy="431800"/>
          </a:xfrm>
          <a:prstGeom prst="line">
            <a:avLst/>
          </a:prstGeom>
          <a:noFill/>
          <a:ln w="9525">
            <a:solidFill>
              <a:schemeClr val="tx1"/>
            </a:solidFill>
            <a:round/>
            <a:headEnd/>
            <a:tailEnd type="triangle" w="med" len="med"/>
          </a:ln>
          <a:effectLst/>
        </p:spPr>
        <p:txBody>
          <a:bodyPr/>
          <a:lstStyle/>
          <a:p>
            <a:endParaRPr lang="nl-BE"/>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nl-BE" sz="3800"/>
              <a:t>Borstsparende ingreep met volledige okseluitruiming</a:t>
            </a:r>
          </a:p>
        </p:txBody>
      </p:sp>
      <p:sp>
        <p:nvSpPr>
          <p:cNvPr id="23555" name="Rectangle 3"/>
          <p:cNvSpPr>
            <a:spLocks noGrp="1" noChangeArrowheads="1"/>
          </p:cNvSpPr>
          <p:nvPr>
            <p:ph idx="1"/>
          </p:nvPr>
        </p:nvSpPr>
        <p:spPr/>
        <p:txBody>
          <a:bodyPr/>
          <a:lstStyle/>
          <a:p>
            <a:pPr>
              <a:lnSpc>
                <a:spcPct val="80000"/>
              </a:lnSpc>
            </a:pPr>
            <a:r>
              <a:rPr lang="nl-BE" sz="2800" dirty="0"/>
              <a:t>Kleinere tumoren </a:t>
            </a:r>
            <a:r>
              <a:rPr lang="nl-BE" sz="2800" dirty="0" err="1"/>
              <a:t>ivm</a:t>
            </a:r>
            <a:r>
              <a:rPr lang="nl-BE" sz="2800" dirty="0"/>
              <a:t> mastectomietumoren</a:t>
            </a:r>
          </a:p>
          <a:p>
            <a:pPr>
              <a:lnSpc>
                <a:spcPct val="80000"/>
              </a:lnSpc>
            </a:pPr>
            <a:r>
              <a:rPr lang="nl-BE" sz="2800" dirty="0"/>
              <a:t>Grotere tumor (&gt;3cm) in een grote borst kan borstsparend indien gewenst.</a:t>
            </a:r>
          </a:p>
          <a:p>
            <a:pPr>
              <a:lnSpc>
                <a:spcPct val="80000"/>
              </a:lnSpc>
            </a:pPr>
            <a:r>
              <a:rPr lang="nl-BE" sz="2800" dirty="0"/>
              <a:t>Marge van </a:t>
            </a:r>
            <a:r>
              <a:rPr lang="nl-BE" sz="2800" dirty="0" err="1"/>
              <a:t>snijranden</a:t>
            </a:r>
            <a:r>
              <a:rPr lang="nl-BE" sz="2800" dirty="0"/>
              <a:t> liefst &gt; 1cm</a:t>
            </a:r>
          </a:p>
          <a:p>
            <a:pPr>
              <a:lnSpc>
                <a:spcPct val="80000"/>
              </a:lnSpc>
              <a:buFont typeface="Wingdings" pitchFamily="2" charset="2"/>
              <a:buNone/>
            </a:pPr>
            <a:r>
              <a:rPr lang="nl-BE" sz="2800" dirty="0"/>
              <a:t>		</a:t>
            </a:r>
            <a:r>
              <a:rPr lang="nl-BE" sz="2000" dirty="0"/>
              <a:t>nipt </a:t>
            </a:r>
            <a:r>
              <a:rPr lang="nl-BE" sz="2000" dirty="0" err="1"/>
              <a:t>snijrand</a:t>
            </a:r>
            <a:r>
              <a:rPr lang="nl-BE" sz="2000" dirty="0"/>
              <a:t>: </a:t>
            </a:r>
            <a:r>
              <a:rPr lang="nl-BE" sz="2000" dirty="0" err="1"/>
              <a:t>recoupe</a:t>
            </a:r>
            <a:r>
              <a:rPr lang="nl-BE" sz="2000" dirty="0"/>
              <a:t>= extra stukje verwijderen in tweede tijd</a:t>
            </a:r>
          </a:p>
          <a:p>
            <a:pPr>
              <a:lnSpc>
                <a:spcPct val="80000"/>
              </a:lnSpc>
            </a:pPr>
            <a:r>
              <a:rPr lang="nl-BE" sz="2800" dirty="0"/>
              <a:t>Steeds nabestralen van de borst + boost  (lokaal herval 25% </a:t>
            </a:r>
            <a:r>
              <a:rPr lang="nl-BE" sz="2800" dirty="0">
                <a:sym typeface="Wingdings" pitchFamily="2" charset="2"/>
              </a:rPr>
              <a:t> &lt;10%</a:t>
            </a:r>
            <a:r>
              <a:rPr lang="nl-BE" sz="2800" dirty="0"/>
              <a:t> )  </a:t>
            </a:r>
          </a:p>
          <a:p>
            <a:pPr>
              <a:lnSpc>
                <a:spcPct val="80000"/>
              </a:lnSpc>
            </a:pPr>
            <a:r>
              <a:rPr lang="nl-BE" sz="2800" dirty="0"/>
              <a:t>Sommige gevallen eerst chemotherapie om het letsel te doen krimpen en nadien alsnog borstsparend te opereren. (</a:t>
            </a:r>
            <a:r>
              <a:rPr lang="nl-BE" sz="2800" dirty="0" smtClean="0"/>
              <a:t>verhoogd </a:t>
            </a:r>
            <a:r>
              <a:rPr lang="nl-BE" sz="2800" dirty="0"/>
              <a:t>risico op lokaal herval ?)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Rectangle 11"/>
          <p:cNvSpPr>
            <a:spLocks noGrp="1" noChangeArrowheads="1"/>
          </p:cNvSpPr>
          <p:nvPr>
            <p:ph type="title"/>
          </p:nvPr>
        </p:nvSpPr>
        <p:spPr/>
        <p:txBody>
          <a:bodyPr>
            <a:normAutofit fontScale="90000"/>
          </a:bodyPr>
          <a:lstStyle/>
          <a:p>
            <a:r>
              <a:rPr lang="nl-BE" sz="3800" b="1" dirty="0" err="1"/>
              <a:t>Tumorectomie</a:t>
            </a:r>
            <a:r>
              <a:rPr lang="nl-BE" sz="3800" b="1" dirty="0"/>
              <a:t> na harpoen of </a:t>
            </a:r>
            <a:r>
              <a:rPr lang="nl-BE" sz="3800" b="1" dirty="0" err="1"/>
              <a:t>echomarkage</a:t>
            </a:r>
            <a:r>
              <a:rPr lang="nl-BE" sz="3800" b="1" dirty="0"/>
              <a:t>:</a:t>
            </a:r>
            <a:br>
              <a:rPr lang="nl-BE" sz="3800" b="1" dirty="0"/>
            </a:br>
            <a:r>
              <a:rPr lang="nl-BE" sz="3000" b="1" dirty="0"/>
              <a:t>niet voelbaar </a:t>
            </a:r>
            <a:r>
              <a:rPr lang="nl-BE" sz="3000" b="1" dirty="0" smtClean="0"/>
              <a:t>letsel </a:t>
            </a:r>
            <a:r>
              <a:rPr lang="nl-BE" sz="3000" b="1" dirty="0" err="1" smtClean="0"/>
              <a:t>microcalcificaties</a:t>
            </a:r>
            <a:endParaRPr lang="nl-BE" sz="3000" b="1" dirty="0"/>
          </a:p>
        </p:txBody>
      </p:sp>
      <p:pic>
        <p:nvPicPr>
          <p:cNvPr id="19466" name="Picture 10" descr="copyright www.chirurgenoperatie.nl     Gebruik voor presentaties slechts na schriftelijke toestemming en met bronvermelding."/>
          <p:cNvPicPr>
            <a:picLocks noGrp="1" noChangeAspect="1" noChangeArrowheads="1"/>
          </p:cNvPicPr>
          <p:nvPr>
            <p:ph sz="half" idx="1"/>
          </p:nvPr>
        </p:nvPicPr>
        <p:blipFill>
          <a:blip r:embed="rId2" cstate="print"/>
          <a:stretch>
            <a:fillRect/>
          </a:stretch>
        </p:blipFill>
        <p:spPr>
          <a:xfrm>
            <a:off x="1033428" y="1988840"/>
            <a:ext cx="3070678" cy="4248472"/>
          </a:xfrm>
          <a:noFill/>
          <a:ln/>
        </p:spPr>
      </p:pic>
      <p:pic>
        <p:nvPicPr>
          <p:cNvPr id="19463" name="Picture 7" descr="copyright www.chirurgenoperatie.nl     Gebruik voor presentaties slechts na schriftelijke toestemming en met bronvermelding."/>
          <p:cNvPicPr>
            <a:picLocks noGrp="1" noChangeAspect="1" noChangeArrowheads="1"/>
          </p:cNvPicPr>
          <p:nvPr>
            <p:ph sz="half" idx="2"/>
          </p:nvPr>
        </p:nvPicPr>
        <p:blipFill>
          <a:blip r:embed="rId3" cstate="print"/>
          <a:stretch>
            <a:fillRect/>
          </a:stretch>
        </p:blipFill>
        <p:spPr>
          <a:xfrm>
            <a:off x="5004048" y="2924944"/>
            <a:ext cx="3466561" cy="3024336"/>
          </a:xfrm>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copyright www.chirurgenoperatie.nl     Gebruik voor presentaties slechts na schriftelijke toestemming en met bronvermelding."/>
          <p:cNvPicPr>
            <a:picLocks noGrp="1" noChangeAspect="1" noChangeArrowheads="1"/>
          </p:cNvPicPr>
          <p:nvPr>
            <p:ph idx="4294967295"/>
          </p:nvPr>
        </p:nvPicPr>
        <p:blipFill>
          <a:blip r:embed="rId2" cstate="print"/>
          <a:srcRect/>
          <a:stretch>
            <a:fillRect/>
          </a:stretch>
        </p:blipFill>
        <p:spPr>
          <a:xfrm>
            <a:off x="0" y="333375"/>
            <a:ext cx="4968875" cy="6192838"/>
          </a:xfrm>
          <a:noFill/>
          <a:ln/>
        </p:spPr>
      </p:pic>
      <p:sp>
        <p:nvSpPr>
          <p:cNvPr id="20487" name="Text Box 7"/>
          <p:cNvSpPr txBox="1">
            <a:spLocks noChangeArrowheads="1"/>
          </p:cNvSpPr>
          <p:nvPr/>
        </p:nvSpPr>
        <p:spPr bwMode="auto">
          <a:xfrm>
            <a:off x="6084888" y="1844675"/>
            <a:ext cx="2447925" cy="366713"/>
          </a:xfrm>
          <a:prstGeom prst="rect">
            <a:avLst/>
          </a:prstGeom>
          <a:noFill/>
          <a:ln w="9525">
            <a:noFill/>
            <a:miter lim="800000"/>
            <a:headEnd/>
            <a:tailEnd/>
          </a:ln>
          <a:effectLst/>
        </p:spPr>
        <p:txBody>
          <a:bodyPr>
            <a:spAutoFit/>
          </a:bodyPr>
          <a:lstStyle/>
          <a:p>
            <a:pPr>
              <a:spcBef>
                <a:spcPct val="50000"/>
              </a:spcBef>
            </a:pPr>
            <a:endParaRPr lang="nl-BE">
              <a:latin typeface="Arial" pitchFamily="34" charset="0"/>
            </a:endParaRPr>
          </a:p>
        </p:txBody>
      </p:sp>
      <p:sp>
        <p:nvSpPr>
          <p:cNvPr id="20488" name="Text Box 8"/>
          <p:cNvSpPr txBox="1">
            <a:spLocks noChangeArrowheads="1"/>
          </p:cNvSpPr>
          <p:nvPr/>
        </p:nvSpPr>
        <p:spPr bwMode="auto">
          <a:xfrm>
            <a:off x="6424613" y="2224088"/>
            <a:ext cx="1963737" cy="366712"/>
          </a:xfrm>
          <a:prstGeom prst="rect">
            <a:avLst/>
          </a:prstGeom>
          <a:noFill/>
          <a:ln w="9525">
            <a:noFill/>
            <a:miter lim="800000"/>
            <a:headEnd/>
            <a:tailEnd/>
          </a:ln>
          <a:effectLst/>
        </p:spPr>
        <p:txBody>
          <a:bodyPr>
            <a:spAutoFit/>
          </a:bodyPr>
          <a:lstStyle/>
          <a:p>
            <a:endParaRPr lang="nl-BE">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Rectangle 10"/>
          <p:cNvSpPr txBox="1">
            <a:spLocks noGrp="1" noChangeArrowheads="1"/>
          </p:cNvSpPr>
          <p:nvPr>
            <p:ph type="title"/>
          </p:nvPr>
        </p:nvSpPr>
        <p:spPr>
          <a:ln/>
        </p:spPr>
        <p:txBody>
          <a:bodyPr anchorCtr="0"/>
          <a:lstStyle/>
          <a:p>
            <a:pPr algn="l">
              <a:buFontTx/>
              <a:buChar char="•"/>
            </a:pPr>
            <a:endParaRPr lang="nl-BE" sz="1500"/>
          </a:p>
        </p:txBody>
      </p:sp>
      <p:pic>
        <p:nvPicPr>
          <p:cNvPr id="30724" name="Picture 4" descr="copyright www.chirurgenoperatie.nl     Gebruik voor presentaties slechts na schriftelijke toestemming en met bronvermelding."/>
          <p:cNvPicPr>
            <a:picLocks noGrp="1" noChangeAspect="1" noChangeArrowheads="1"/>
          </p:cNvPicPr>
          <p:nvPr>
            <p:ph sz="half" idx="1"/>
          </p:nvPr>
        </p:nvPicPr>
        <p:blipFill>
          <a:blip r:embed="rId2" cstate="print"/>
          <a:stretch>
            <a:fillRect/>
          </a:stretch>
        </p:blipFill>
        <p:spPr>
          <a:xfrm>
            <a:off x="1333500" y="3040539"/>
            <a:ext cx="2286000" cy="1889760"/>
          </a:xfrm>
          <a:noFill/>
          <a:ln/>
        </p:spPr>
      </p:pic>
      <p:pic>
        <p:nvPicPr>
          <p:cNvPr id="30727" name="Picture 7" descr="copyright www.chirurgenoperatie.nl     Gebruik voor presentaties slechts na schriftelijke toestemming en met bronvermelding."/>
          <p:cNvPicPr>
            <a:picLocks noGrp="1" noChangeAspect="1" noChangeArrowheads="1"/>
          </p:cNvPicPr>
          <p:nvPr>
            <p:ph sz="half" idx="2"/>
          </p:nvPr>
        </p:nvPicPr>
        <p:blipFill>
          <a:blip r:embed="rId3" cstate="print"/>
          <a:stretch>
            <a:fillRect/>
          </a:stretch>
        </p:blipFill>
        <p:spPr>
          <a:xfrm>
            <a:off x="5524500" y="2663349"/>
            <a:ext cx="2286000" cy="2644140"/>
          </a:xfrm>
          <a:noFill/>
          <a:ln/>
        </p:spPr>
      </p:pic>
      <p:sp>
        <p:nvSpPr>
          <p:cNvPr id="30731" name="Text Box 11"/>
          <p:cNvSpPr txBox="1">
            <a:spLocks noChangeArrowheads="1"/>
          </p:cNvSpPr>
          <p:nvPr/>
        </p:nvSpPr>
        <p:spPr bwMode="auto">
          <a:xfrm>
            <a:off x="250825" y="5661025"/>
            <a:ext cx="4465638" cy="1187450"/>
          </a:xfrm>
          <a:prstGeom prst="rect">
            <a:avLst/>
          </a:prstGeom>
          <a:noFill/>
          <a:ln w="9525">
            <a:noFill/>
            <a:miter lim="800000"/>
            <a:headEnd/>
            <a:tailEnd/>
          </a:ln>
          <a:effectLst/>
        </p:spPr>
        <p:txBody>
          <a:bodyPr>
            <a:spAutoFit/>
          </a:bodyPr>
          <a:lstStyle/>
          <a:p>
            <a:r>
              <a:rPr lang="nl-BE" sz="2400">
                <a:solidFill>
                  <a:schemeClr val="tx2"/>
                </a:solidFill>
                <a:latin typeface="Arial" pitchFamily="34" charset="0"/>
              </a:rPr>
              <a:t>* Zo geen verkalkingen dient een peroperatieve evaluatie door de patholoog te gebeuren</a:t>
            </a:r>
          </a:p>
        </p:txBody>
      </p:sp>
      <p:sp>
        <p:nvSpPr>
          <p:cNvPr id="30732" name="Text Box 12"/>
          <p:cNvSpPr txBox="1">
            <a:spLocks noChangeArrowheads="1"/>
          </p:cNvSpPr>
          <p:nvPr/>
        </p:nvSpPr>
        <p:spPr bwMode="auto">
          <a:xfrm>
            <a:off x="5435600" y="476250"/>
            <a:ext cx="3024188" cy="1739900"/>
          </a:xfrm>
          <a:prstGeom prst="rect">
            <a:avLst/>
          </a:prstGeom>
          <a:noFill/>
          <a:ln w="9525">
            <a:noFill/>
            <a:miter lim="800000"/>
            <a:headEnd/>
            <a:tailEnd/>
          </a:ln>
          <a:effectLst/>
        </p:spPr>
        <p:txBody>
          <a:bodyPr>
            <a:spAutoFit/>
          </a:bodyPr>
          <a:lstStyle/>
          <a:p>
            <a:pPr>
              <a:spcBef>
                <a:spcPct val="50000"/>
              </a:spcBef>
            </a:pPr>
            <a:r>
              <a:rPr lang="nl-BE">
                <a:solidFill>
                  <a:schemeClr val="tx2"/>
                </a:solidFill>
                <a:latin typeface="Arial" pitchFamily="34" charset="0"/>
              </a:rPr>
              <a:t>Na verwijdering kan controle RX gebeuren om te zien of de verkalkingen goed verwijderd zijn indien het om een letsel met verkalkingen gaat (DCIS)</a:t>
            </a:r>
          </a:p>
        </p:txBody>
      </p:sp>
      <p:sp>
        <p:nvSpPr>
          <p:cNvPr id="30733" name="Line 13"/>
          <p:cNvSpPr>
            <a:spLocks noChangeShapeType="1"/>
          </p:cNvSpPr>
          <p:nvPr/>
        </p:nvSpPr>
        <p:spPr bwMode="auto">
          <a:xfrm flipV="1">
            <a:off x="2268538" y="4221163"/>
            <a:ext cx="215900" cy="1223962"/>
          </a:xfrm>
          <a:prstGeom prst="line">
            <a:avLst/>
          </a:prstGeom>
          <a:noFill/>
          <a:ln w="9525">
            <a:solidFill>
              <a:schemeClr val="tx1"/>
            </a:solidFill>
            <a:round/>
            <a:headEnd/>
            <a:tailEnd type="triangle" w="med" len="med"/>
          </a:ln>
          <a:effectLst/>
        </p:spPr>
        <p:txBody>
          <a:bodyPr/>
          <a:lstStyle/>
          <a:p>
            <a:endParaRPr lang="nl-BE"/>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t>Kleine tumoren: oksel vaak niet aangetast</a:t>
            </a:r>
            <a:endParaRPr lang="nl-BE" b="1" dirty="0"/>
          </a:p>
        </p:txBody>
      </p:sp>
      <p:sp>
        <p:nvSpPr>
          <p:cNvPr id="3" name="Tijdelijke aanduiding voor inhoud 2"/>
          <p:cNvSpPr>
            <a:spLocks noGrp="1"/>
          </p:cNvSpPr>
          <p:nvPr>
            <p:ph idx="1"/>
          </p:nvPr>
        </p:nvSpPr>
        <p:spPr/>
        <p:txBody>
          <a:bodyPr/>
          <a:lstStyle/>
          <a:p>
            <a:endParaRPr lang="nl-BE"/>
          </a:p>
        </p:txBody>
      </p:sp>
      <p:pic>
        <p:nvPicPr>
          <p:cNvPr id="235522" name="Picture 2" descr="http://imaging.cmpmedica.com/cancernetwork/journals/oncology/images/o9901at4.gif"/>
          <p:cNvPicPr>
            <a:picLocks noChangeAspect="1" noChangeArrowheads="1"/>
          </p:cNvPicPr>
          <p:nvPr/>
        </p:nvPicPr>
        <p:blipFill>
          <a:blip r:embed="rId2" cstate="print"/>
          <a:srcRect/>
          <a:stretch>
            <a:fillRect/>
          </a:stretch>
        </p:blipFill>
        <p:spPr bwMode="auto">
          <a:xfrm>
            <a:off x="539552" y="2060848"/>
            <a:ext cx="8208912" cy="4116337"/>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435975" cy="633412"/>
          </a:xfrm>
        </p:spPr>
        <p:txBody>
          <a:bodyPr>
            <a:noAutofit/>
          </a:bodyPr>
          <a:lstStyle/>
          <a:p>
            <a:r>
              <a:rPr lang="nl-BE" sz="3600" b="1" dirty="0" err="1"/>
              <a:t>Sentinelklier</a:t>
            </a:r>
            <a:r>
              <a:rPr lang="nl-BE" sz="3600" b="1" dirty="0"/>
              <a:t>=schildwachtklier</a:t>
            </a:r>
          </a:p>
        </p:txBody>
      </p:sp>
      <p:sp>
        <p:nvSpPr>
          <p:cNvPr id="43011" name="Rectangle 3"/>
          <p:cNvSpPr>
            <a:spLocks noGrp="1" noChangeArrowheads="1"/>
          </p:cNvSpPr>
          <p:nvPr>
            <p:ph idx="1"/>
          </p:nvPr>
        </p:nvSpPr>
        <p:spPr/>
        <p:txBody>
          <a:bodyPr>
            <a:normAutofit fontScale="92500"/>
          </a:bodyPr>
          <a:lstStyle/>
          <a:p>
            <a:r>
              <a:rPr lang="nl-BE" dirty="0"/>
              <a:t>Vroeger: steeds alle klieren verwijderen, vaak bleken er geen aangetast te zijn</a:t>
            </a:r>
          </a:p>
          <a:p>
            <a:r>
              <a:rPr lang="nl-BE" i="1" dirty="0" err="1">
                <a:solidFill>
                  <a:schemeClr val="accent1"/>
                </a:solidFill>
              </a:rPr>
              <a:t>Sentinelklier</a:t>
            </a:r>
            <a:r>
              <a:rPr lang="nl-BE" i="1" dirty="0">
                <a:solidFill>
                  <a:schemeClr val="accent1"/>
                </a:solidFill>
              </a:rPr>
              <a:t>:</a:t>
            </a:r>
          </a:p>
          <a:p>
            <a:pPr lvl="1"/>
            <a:r>
              <a:rPr lang="nl-BE" dirty="0"/>
              <a:t>Als deze klier niet aangetast is zal de rest zeker niet aangetast zijn</a:t>
            </a:r>
          </a:p>
          <a:p>
            <a:pPr lvl="1"/>
            <a:r>
              <a:rPr lang="nl-BE" dirty="0"/>
              <a:t>Opsporing met 99Tc* en/of patentblauw</a:t>
            </a:r>
          </a:p>
          <a:p>
            <a:pPr lvl="1"/>
            <a:r>
              <a:rPr lang="nl-BE" dirty="0" smtClean="0"/>
              <a:t>Dep </a:t>
            </a:r>
            <a:r>
              <a:rPr lang="nl-BE" dirty="0" err="1" smtClean="0"/>
              <a:t>peroperatief</a:t>
            </a:r>
            <a:r>
              <a:rPr lang="nl-BE" dirty="0" smtClean="0"/>
              <a:t>= weinig sensitief</a:t>
            </a:r>
          </a:p>
          <a:p>
            <a:pPr lvl="1"/>
            <a:r>
              <a:rPr lang="nl-BE" dirty="0" smtClean="0">
                <a:solidFill>
                  <a:srgbClr val="00FF00"/>
                </a:solidFill>
              </a:rPr>
              <a:t>Grondig </a:t>
            </a:r>
            <a:r>
              <a:rPr lang="nl-BE" dirty="0">
                <a:solidFill>
                  <a:srgbClr val="00FF00"/>
                </a:solidFill>
              </a:rPr>
              <a:t>onderzoek van 1 klier, als deze aangetast is dient een volledige </a:t>
            </a:r>
            <a:r>
              <a:rPr lang="nl-BE" dirty="0" err="1">
                <a:solidFill>
                  <a:srgbClr val="00FF00"/>
                </a:solidFill>
              </a:rPr>
              <a:t>okseluitruiming</a:t>
            </a:r>
            <a:r>
              <a:rPr lang="nl-BE" dirty="0">
                <a:solidFill>
                  <a:srgbClr val="00FF00"/>
                </a:solidFill>
              </a:rPr>
              <a:t> te gebeuren 1 à 2 weken later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normAutofit/>
          </a:bodyPr>
          <a:lstStyle/>
          <a:p>
            <a:r>
              <a:rPr lang="nl-BE" sz="3800"/>
              <a:t>Sentinelklier of volledige okseluitruiming</a:t>
            </a:r>
          </a:p>
        </p:txBody>
      </p:sp>
      <p:sp>
        <p:nvSpPr>
          <p:cNvPr id="20" name="Tijdelijke aanduiding voor inhoud 19"/>
          <p:cNvSpPr>
            <a:spLocks noGrp="1"/>
          </p:cNvSpPr>
          <p:nvPr>
            <p:ph idx="1"/>
          </p:nvPr>
        </p:nvSpPr>
        <p:spPr/>
        <p:txBody>
          <a:bodyPr/>
          <a:lstStyle/>
          <a:p>
            <a:endParaRPr lang="nl-BE"/>
          </a:p>
        </p:txBody>
      </p:sp>
      <p:sp>
        <p:nvSpPr>
          <p:cNvPr id="31755" name="Line 11"/>
          <p:cNvSpPr>
            <a:spLocks noChangeShapeType="1"/>
          </p:cNvSpPr>
          <p:nvPr/>
        </p:nvSpPr>
        <p:spPr bwMode="auto">
          <a:xfrm flipV="1">
            <a:off x="4643438" y="3644900"/>
            <a:ext cx="73025" cy="863600"/>
          </a:xfrm>
          <a:prstGeom prst="line">
            <a:avLst/>
          </a:prstGeom>
          <a:noFill/>
          <a:ln w="9525">
            <a:solidFill>
              <a:schemeClr val="tx1"/>
            </a:solidFill>
            <a:round/>
            <a:headEnd/>
            <a:tailEnd type="triangle" w="med" len="med"/>
          </a:ln>
          <a:effectLst/>
        </p:spPr>
        <p:txBody>
          <a:bodyPr/>
          <a:lstStyle/>
          <a:p>
            <a:endParaRPr lang="nl-BE"/>
          </a:p>
        </p:txBody>
      </p:sp>
      <p:sp>
        <p:nvSpPr>
          <p:cNvPr id="31756" name="Line 12"/>
          <p:cNvSpPr>
            <a:spLocks noChangeShapeType="1"/>
          </p:cNvSpPr>
          <p:nvPr/>
        </p:nvSpPr>
        <p:spPr bwMode="auto">
          <a:xfrm flipV="1">
            <a:off x="4716463" y="3141663"/>
            <a:ext cx="0" cy="142875"/>
          </a:xfrm>
          <a:prstGeom prst="line">
            <a:avLst/>
          </a:prstGeom>
          <a:noFill/>
          <a:ln w="9525">
            <a:solidFill>
              <a:schemeClr val="tx1"/>
            </a:solidFill>
            <a:round/>
            <a:headEnd/>
            <a:tailEnd type="triangle" w="med" len="med"/>
          </a:ln>
          <a:effectLst/>
        </p:spPr>
        <p:txBody>
          <a:bodyPr/>
          <a:lstStyle/>
          <a:p>
            <a:endParaRPr lang="nl-BE"/>
          </a:p>
        </p:txBody>
      </p:sp>
      <p:sp>
        <p:nvSpPr>
          <p:cNvPr id="31757" name="Line 13"/>
          <p:cNvSpPr>
            <a:spLocks noChangeShapeType="1"/>
          </p:cNvSpPr>
          <p:nvPr/>
        </p:nvSpPr>
        <p:spPr bwMode="auto">
          <a:xfrm flipH="1" flipV="1">
            <a:off x="4572000" y="3068638"/>
            <a:ext cx="71438" cy="215900"/>
          </a:xfrm>
          <a:prstGeom prst="line">
            <a:avLst/>
          </a:prstGeom>
          <a:noFill/>
          <a:ln w="9525">
            <a:solidFill>
              <a:schemeClr val="tx1"/>
            </a:solidFill>
            <a:round/>
            <a:headEnd/>
            <a:tailEnd type="triangle" w="med" len="med"/>
          </a:ln>
          <a:effectLst/>
        </p:spPr>
        <p:txBody>
          <a:bodyPr/>
          <a:lstStyle/>
          <a:p>
            <a:endParaRPr lang="nl-BE"/>
          </a:p>
        </p:txBody>
      </p:sp>
      <p:sp>
        <p:nvSpPr>
          <p:cNvPr id="31758" name="Line 14"/>
          <p:cNvSpPr>
            <a:spLocks noChangeShapeType="1"/>
          </p:cNvSpPr>
          <p:nvPr/>
        </p:nvSpPr>
        <p:spPr bwMode="auto">
          <a:xfrm flipV="1">
            <a:off x="4787900" y="3068638"/>
            <a:ext cx="144463" cy="215900"/>
          </a:xfrm>
          <a:prstGeom prst="line">
            <a:avLst/>
          </a:prstGeom>
          <a:noFill/>
          <a:ln w="9525">
            <a:solidFill>
              <a:schemeClr val="tx1"/>
            </a:solidFill>
            <a:round/>
            <a:headEnd/>
            <a:tailEnd type="triangle" w="med" len="med"/>
          </a:ln>
          <a:effectLst/>
        </p:spPr>
        <p:txBody>
          <a:bodyPr/>
          <a:lstStyle/>
          <a:p>
            <a:endParaRPr lang="nl-BE"/>
          </a:p>
        </p:txBody>
      </p:sp>
      <p:sp>
        <p:nvSpPr>
          <p:cNvPr id="31759" name="Line 15"/>
          <p:cNvSpPr>
            <a:spLocks noChangeShapeType="1"/>
          </p:cNvSpPr>
          <p:nvPr/>
        </p:nvSpPr>
        <p:spPr bwMode="auto">
          <a:xfrm flipH="1" flipV="1">
            <a:off x="4356100" y="2492375"/>
            <a:ext cx="215900" cy="360363"/>
          </a:xfrm>
          <a:prstGeom prst="line">
            <a:avLst/>
          </a:prstGeom>
          <a:noFill/>
          <a:ln w="9525">
            <a:solidFill>
              <a:schemeClr val="tx1"/>
            </a:solidFill>
            <a:round/>
            <a:headEnd/>
            <a:tailEnd type="triangle" w="med" len="med"/>
          </a:ln>
          <a:effectLst/>
        </p:spPr>
        <p:txBody>
          <a:bodyPr/>
          <a:lstStyle/>
          <a:p>
            <a:endParaRPr lang="nl-BE"/>
          </a:p>
        </p:txBody>
      </p:sp>
      <p:sp>
        <p:nvSpPr>
          <p:cNvPr id="31760" name="Line 16"/>
          <p:cNvSpPr>
            <a:spLocks noChangeShapeType="1"/>
          </p:cNvSpPr>
          <p:nvPr/>
        </p:nvSpPr>
        <p:spPr bwMode="auto">
          <a:xfrm flipV="1">
            <a:off x="4572000" y="2492375"/>
            <a:ext cx="0" cy="288925"/>
          </a:xfrm>
          <a:prstGeom prst="line">
            <a:avLst/>
          </a:prstGeom>
          <a:noFill/>
          <a:ln w="9525">
            <a:solidFill>
              <a:schemeClr val="tx1"/>
            </a:solidFill>
            <a:round/>
            <a:headEnd/>
            <a:tailEnd type="triangle" w="med" len="med"/>
          </a:ln>
          <a:effectLst/>
        </p:spPr>
        <p:txBody>
          <a:bodyPr/>
          <a:lstStyle/>
          <a:p>
            <a:endParaRPr lang="nl-BE"/>
          </a:p>
        </p:txBody>
      </p:sp>
      <p:sp>
        <p:nvSpPr>
          <p:cNvPr id="31761" name="Line 17"/>
          <p:cNvSpPr>
            <a:spLocks noChangeShapeType="1"/>
          </p:cNvSpPr>
          <p:nvPr/>
        </p:nvSpPr>
        <p:spPr bwMode="auto">
          <a:xfrm flipV="1">
            <a:off x="7308850" y="4005263"/>
            <a:ext cx="0" cy="719137"/>
          </a:xfrm>
          <a:prstGeom prst="line">
            <a:avLst/>
          </a:prstGeom>
          <a:noFill/>
          <a:ln w="9525">
            <a:solidFill>
              <a:schemeClr val="tx1"/>
            </a:solidFill>
            <a:round/>
            <a:headEnd/>
            <a:tailEnd type="triangle" w="med" len="med"/>
          </a:ln>
          <a:effectLst/>
        </p:spPr>
        <p:txBody>
          <a:bodyPr/>
          <a:lstStyle/>
          <a:p>
            <a:endParaRPr lang="nl-BE"/>
          </a:p>
        </p:txBody>
      </p:sp>
      <p:sp>
        <p:nvSpPr>
          <p:cNvPr id="31762" name="Line 18"/>
          <p:cNvSpPr>
            <a:spLocks noChangeShapeType="1"/>
          </p:cNvSpPr>
          <p:nvPr/>
        </p:nvSpPr>
        <p:spPr bwMode="auto">
          <a:xfrm flipV="1">
            <a:off x="7380288" y="3284538"/>
            <a:ext cx="0" cy="215900"/>
          </a:xfrm>
          <a:prstGeom prst="line">
            <a:avLst/>
          </a:prstGeom>
          <a:noFill/>
          <a:ln w="9525">
            <a:solidFill>
              <a:schemeClr val="tx1"/>
            </a:solidFill>
            <a:round/>
            <a:headEnd/>
            <a:tailEnd type="triangle" w="med" len="med"/>
          </a:ln>
          <a:effectLst/>
        </p:spPr>
        <p:txBody>
          <a:bodyPr/>
          <a:lstStyle/>
          <a:p>
            <a:endParaRPr lang="nl-BE"/>
          </a:p>
        </p:txBody>
      </p:sp>
      <p:sp>
        <p:nvSpPr>
          <p:cNvPr id="31763" name="Line 19"/>
          <p:cNvSpPr>
            <a:spLocks noChangeShapeType="1"/>
          </p:cNvSpPr>
          <p:nvPr/>
        </p:nvSpPr>
        <p:spPr bwMode="auto">
          <a:xfrm flipH="1" flipV="1">
            <a:off x="7092950" y="3284538"/>
            <a:ext cx="142875" cy="360362"/>
          </a:xfrm>
          <a:prstGeom prst="line">
            <a:avLst/>
          </a:prstGeom>
          <a:noFill/>
          <a:ln w="9525">
            <a:solidFill>
              <a:schemeClr val="tx1"/>
            </a:solidFill>
            <a:round/>
            <a:headEnd/>
            <a:tailEnd type="triangle" w="med" len="med"/>
          </a:ln>
          <a:effectLst/>
        </p:spPr>
        <p:txBody>
          <a:bodyPr/>
          <a:lstStyle/>
          <a:p>
            <a:endParaRPr lang="nl-BE"/>
          </a:p>
        </p:txBody>
      </p:sp>
      <p:sp>
        <p:nvSpPr>
          <p:cNvPr id="31764" name="Line 20"/>
          <p:cNvSpPr>
            <a:spLocks noChangeShapeType="1"/>
          </p:cNvSpPr>
          <p:nvPr/>
        </p:nvSpPr>
        <p:spPr bwMode="auto">
          <a:xfrm flipV="1">
            <a:off x="7451725" y="3357563"/>
            <a:ext cx="144463" cy="287337"/>
          </a:xfrm>
          <a:prstGeom prst="line">
            <a:avLst/>
          </a:prstGeom>
          <a:noFill/>
          <a:ln w="9525">
            <a:solidFill>
              <a:schemeClr val="tx1"/>
            </a:solidFill>
            <a:round/>
            <a:headEnd/>
            <a:tailEnd type="triangle" w="med" len="med"/>
          </a:ln>
          <a:effectLst/>
        </p:spPr>
        <p:txBody>
          <a:bodyPr/>
          <a:lstStyle/>
          <a:p>
            <a:endParaRPr lang="nl-BE"/>
          </a:p>
        </p:txBody>
      </p:sp>
      <p:sp>
        <p:nvSpPr>
          <p:cNvPr id="31765" name="Line 21"/>
          <p:cNvSpPr>
            <a:spLocks noChangeShapeType="1"/>
          </p:cNvSpPr>
          <p:nvPr/>
        </p:nvSpPr>
        <p:spPr bwMode="auto">
          <a:xfrm flipH="1" flipV="1">
            <a:off x="7092950" y="3284538"/>
            <a:ext cx="142875" cy="215900"/>
          </a:xfrm>
          <a:prstGeom prst="line">
            <a:avLst/>
          </a:prstGeom>
          <a:noFill/>
          <a:ln w="9525">
            <a:solidFill>
              <a:schemeClr val="tx1"/>
            </a:solidFill>
            <a:round/>
            <a:headEnd/>
            <a:tailEnd type="triangle" w="med" len="med"/>
          </a:ln>
          <a:effectLst/>
        </p:spPr>
        <p:txBody>
          <a:bodyPr/>
          <a:lstStyle/>
          <a:p>
            <a:endParaRPr lang="nl-BE"/>
          </a:p>
        </p:txBody>
      </p:sp>
      <p:sp>
        <p:nvSpPr>
          <p:cNvPr id="31766" name="Line 22"/>
          <p:cNvSpPr>
            <a:spLocks noChangeShapeType="1"/>
          </p:cNvSpPr>
          <p:nvPr/>
        </p:nvSpPr>
        <p:spPr bwMode="auto">
          <a:xfrm flipV="1">
            <a:off x="7308850" y="3357563"/>
            <a:ext cx="0" cy="142875"/>
          </a:xfrm>
          <a:prstGeom prst="line">
            <a:avLst/>
          </a:prstGeom>
          <a:noFill/>
          <a:ln w="9525">
            <a:solidFill>
              <a:schemeClr val="tx1"/>
            </a:solidFill>
            <a:round/>
            <a:headEnd/>
            <a:tailEnd type="triangle" w="med" len="med"/>
          </a:ln>
          <a:effectLst/>
        </p:spPr>
        <p:txBody>
          <a:bodyPr/>
          <a:lstStyle/>
          <a:p>
            <a:endParaRPr lang="nl-BE"/>
          </a:p>
        </p:txBody>
      </p:sp>
      <p:sp>
        <p:nvSpPr>
          <p:cNvPr id="31767" name="Line 23"/>
          <p:cNvSpPr>
            <a:spLocks noChangeShapeType="1"/>
          </p:cNvSpPr>
          <p:nvPr/>
        </p:nvSpPr>
        <p:spPr bwMode="auto">
          <a:xfrm flipV="1">
            <a:off x="7380288" y="3357563"/>
            <a:ext cx="0" cy="215900"/>
          </a:xfrm>
          <a:prstGeom prst="line">
            <a:avLst/>
          </a:prstGeom>
          <a:noFill/>
          <a:ln w="9525">
            <a:solidFill>
              <a:schemeClr val="tx1"/>
            </a:solidFill>
            <a:round/>
            <a:headEnd/>
            <a:tailEnd type="triangle" w="med" len="med"/>
          </a:ln>
          <a:effectLst/>
        </p:spPr>
        <p:txBody>
          <a:bodyPr/>
          <a:lstStyle/>
          <a:p>
            <a:endParaRPr lang="nl-BE"/>
          </a:p>
        </p:txBody>
      </p:sp>
      <p:pic>
        <p:nvPicPr>
          <p:cNvPr id="63490" name="Picture 2" descr="http://www.discoverymedicine.com/Laura-Johnson/files/2010/04/johnson_douek_no47_figure_1.jpg"/>
          <p:cNvPicPr>
            <a:picLocks noChangeAspect="1" noChangeArrowheads="1"/>
          </p:cNvPicPr>
          <p:nvPr/>
        </p:nvPicPr>
        <p:blipFill>
          <a:blip r:embed="rId2" cstate="print"/>
          <a:srcRect/>
          <a:stretch>
            <a:fillRect/>
          </a:stretch>
        </p:blipFill>
        <p:spPr bwMode="auto">
          <a:xfrm>
            <a:off x="323529" y="1772816"/>
            <a:ext cx="8820472" cy="5085184"/>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p:txBody>
          <a:bodyPr>
            <a:normAutofit/>
          </a:bodyPr>
          <a:lstStyle/>
          <a:p>
            <a:r>
              <a:rPr lang="nl-BE"/>
              <a:t>Preoperatieve scintigrafie: GPS</a:t>
            </a:r>
          </a:p>
        </p:txBody>
      </p:sp>
      <p:pic>
        <p:nvPicPr>
          <p:cNvPr id="40964" name="Picture 4" descr="copyright www.chirurgenoperatie.nl     Gebruik voor presentaties slechts na schriftelijke toestemming en met bronvermelding."/>
          <p:cNvPicPr>
            <a:picLocks noGrp="1" noChangeAspect="1" noChangeArrowheads="1"/>
          </p:cNvPicPr>
          <p:nvPr>
            <p:ph sz="half" idx="1"/>
          </p:nvPr>
        </p:nvPicPr>
        <p:blipFill>
          <a:blip r:embed="rId2" cstate="print"/>
          <a:stretch>
            <a:fillRect/>
          </a:stretch>
        </p:blipFill>
        <p:spPr>
          <a:xfrm>
            <a:off x="198437" y="2276872"/>
            <a:ext cx="4416491" cy="3312368"/>
          </a:xfrm>
          <a:noFill/>
          <a:ln/>
        </p:spPr>
      </p:pic>
      <p:pic>
        <p:nvPicPr>
          <p:cNvPr id="40968" name="Picture 8" descr="TomTom XL Europa (v2)"/>
          <p:cNvPicPr>
            <a:picLocks noGrp="1" noChangeAspect="1" noChangeArrowheads="1"/>
          </p:cNvPicPr>
          <p:nvPr>
            <p:ph sz="half" idx="2"/>
          </p:nvPr>
        </p:nvPicPr>
        <p:blipFill>
          <a:blip r:embed="rId3" cstate="print"/>
          <a:srcRect/>
          <a:stretch>
            <a:fillRect/>
          </a:stretch>
        </p:blipFill>
        <p:spPr>
          <a:xfrm>
            <a:off x="4500563" y="1196975"/>
            <a:ext cx="4038600" cy="4038600"/>
          </a:xfrm>
          <a:noFill/>
          <a:ln/>
        </p:spPr>
      </p:pic>
      <p:sp>
        <p:nvSpPr>
          <p:cNvPr id="40970" name="Rectangle 10"/>
          <p:cNvSpPr>
            <a:spLocks noChangeArrowheads="1"/>
          </p:cNvSpPr>
          <p:nvPr/>
        </p:nvSpPr>
        <p:spPr bwMode="auto">
          <a:xfrm>
            <a:off x="4140200" y="3789363"/>
            <a:ext cx="503238" cy="360362"/>
          </a:xfrm>
          <a:prstGeom prst="rect">
            <a:avLst/>
          </a:prstGeom>
          <a:solidFill>
            <a:srgbClr val="FB1301"/>
          </a:solidFill>
          <a:ln w="9525">
            <a:solidFill>
              <a:schemeClr val="tx1"/>
            </a:solidFill>
            <a:miter lim="800000"/>
            <a:headEnd/>
            <a:tailEnd/>
          </a:ln>
          <a:effectLst/>
        </p:spPr>
        <p:txBody>
          <a:bodyPr wrap="none" anchor="ctr"/>
          <a:lstStyle/>
          <a:p>
            <a:pPr algn="ctr"/>
            <a:r>
              <a:rPr lang="nl-BE">
                <a:latin typeface="Arial" pitchFamily="34" charset="0"/>
              </a:rPr>
              <a:t>==</a:t>
            </a:r>
          </a:p>
        </p:txBody>
      </p:sp>
      <p:sp>
        <p:nvSpPr>
          <p:cNvPr id="40971" name="Rectangle 11"/>
          <p:cNvSpPr>
            <a:spLocks noChangeArrowheads="1"/>
          </p:cNvSpPr>
          <p:nvPr/>
        </p:nvSpPr>
        <p:spPr bwMode="auto">
          <a:xfrm>
            <a:off x="4572000" y="4652963"/>
            <a:ext cx="4248150" cy="2016125"/>
          </a:xfrm>
          <a:prstGeom prst="rect">
            <a:avLst/>
          </a:prstGeom>
          <a:solidFill>
            <a:schemeClr val="accent1"/>
          </a:solidFill>
          <a:ln w="9525">
            <a:solidFill>
              <a:schemeClr val="tx1"/>
            </a:solidFill>
            <a:miter lim="800000"/>
            <a:headEnd/>
            <a:tailEnd/>
          </a:ln>
          <a:effectLst/>
        </p:spPr>
        <p:txBody>
          <a:bodyPr wrap="none" anchor="ctr"/>
          <a:lstStyle/>
          <a:p>
            <a:pPr algn="ctr"/>
            <a:endParaRPr lang="nl-BE" sz="1200" b="1" u="sng">
              <a:latin typeface="Arial" pitchFamily="34" charset="0"/>
            </a:endParaRPr>
          </a:p>
          <a:p>
            <a:pPr algn="ctr"/>
            <a:endParaRPr lang="nl-BE" sz="1200" b="1" u="sng">
              <a:latin typeface="Arial" pitchFamily="34" charset="0"/>
            </a:endParaRPr>
          </a:p>
          <a:p>
            <a:pPr algn="ctr"/>
            <a:endParaRPr lang="nl-BE" sz="1200" b="1" u="sng">
              <a:latin typeface="Arial" pitchFamily="34" charset="0"/>
            </a:endParaRPr>
          </a:p>
        </p:txBody>
      </p:sp>
      <p:sp>
        <p:nvSpPr>
          <p:cNvPr id="40972" name="Text Box 12"/>
          <p:cNvSpPr txBox="1">
            <a:spLocks noChangeArrowheads="1"/>
          </p:cNvSpPr>
          <p:nvPr/>
        </p:nvSpPr>
        <p:spPr bwMode="auto">
          <a:xfrm>
            <a:off x="4572000" y="4797425"/>
            <a:ext cx="4248150" cy="1739900"/>
          </a:xfrm>
          <a:prstGeom prst="rect">
            <a:avLst/>
          </a:prstGeom>
          <a:noFill/>
          <a:ln w="9525">
            <a:noFill/>
            <a:miter lim="800000"/>
            <a:headEnd/>
            <a:tailEnd/>
          </a:ln>
          <a:effectLst/>
        </p:spPr>
        <p:txBody>
          <a:bodyPr>
            <a:spAutoFit/>
          </a:bodyPr>
          <a:lstStyle/>
          <a:p>
            <a:r>
              <a:rPr lang="nl-BE" b="1" u="sng">
                <a:latin typeface="Arial" pitchFamily="34" charset="0"/>
              </a:rPr>
              <a:t>N.B.: Het aankleuren van deze schildwachtklier geeft alleen aan dat er een "verbinding" bestaat met het tumorgebied in de borst. Dit wil dus niet zeggen dat er een eventuele uitzaaiing in zit.</a:t>
            </a:r>
            <a:r>
              <a:rPr lang="nl-BE">
                <a:latin typeface="Arial"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Klassieke risicofactoren reeds lang bekend !!</a:t>
            </a:r>
            <a:endParaRPr lang="nl-BE" dirty="0"/>
          </a:p>
        </p:txBody>
      </p:sp>
      <p:sp>
        <p:nvSpPr>
          <p:cNvPr id="3" name="Tijdelijke aanduiding voor inhoud 2"/>
          <p:cNvSpPr>
            <a:spLocks noGrp="1"/>
          </p:cNvSpPr>
          <p:nvPr>
            <p:ph idx="1"/>
          </p:nvPr>
        </p:nvSpPr>
        <p:spPr/>
        <p:txBody>
          <a:bodyPr>
            <a:normAutofit/>
          </a:bodyPr>
          <a:lstStyle/>
          <a:p>
            <a:r>
              <a:rPr lang="nl-BE" dirty="0" smtClean="0"/>
              <a:t>Vroege menarche of late </a:t>
            </a:r>
            <a:r>
              <a:rPr lang="nl-BE" dirty="0" err="1" smtClean="0"/>
              <a:t>menopause</a:t>
            </a:r>
            <a:r>
              <a:rPr lang="nl-BE" dirty="0" smtClean="0"/>
              <a:t> !</a:t>
            </a:r>
          </a:p>
          <a:p>
            <a:r>
              <a:rPr lang="nl-BE" dirty="0" smtClean="0"/>
              <a:t>1</a:t>
            </a:r>
            <a:r>
              <a:rPr lang="nl-BE" baseline="30000" dirty="0" smtClean="0"/>
              <a:t>e</a:t>
            </a:r>
            <a:r>
              <a:rPr lang="nl-BE" dirty="0" smtClean="0"/>
              <a:t> kind op oudere leeftijd of kinderloos</a:t>
            </a:r>
          </a:p>
          <a:p>
            <a:r>
              <a:rPr lang="nl-BE" dirty="0" smtClean="0"/>
              <a:t>Borstvoeding 6mnd: risicoreductie 22%</a:t>
            </a:r>
          </a:p>
          <a:p>
            <a:r>
              <a:rPr lang="nl-BE" dirty="0" err="1" smtClean="0"/>
              <a:t>Menopausehormonensubstitutie</a:t>
            </a:r>
            <a:endParaRPr lang="nl-BE" dirty="0" smtClean="0"/>
          </a:p>
          <a:p>
            <a:r>
              <a:rPr lang="nl-BE" dirty="0" smtClean="0"/>
              <a:t>Overgewicht !!</a:t>
            </a:r>
          </a:p>
          <a:p>
            <a:r>
              <a:rPr lang="nl-BE" dirty="0" smtClean="0"/>
              <a:t>Roken</a:t>
            </a:r>
          </a:p>
          <a:p>
            <a:r>
              <a:rPr lang="nl-BE" dirty="0" smtClean="0"/>
              <a:t>Alcohol….</a:t>
            </a:r>
          </a:p>
          <a:p>
            <a:r>
              <a:rPr lang="nl-BE" dirty="0" smtClean="0"/>
              <a:t>Nachtwerkers of </a:t>
            </a:r>
            <a:r>
              <a:rPr lang="nl-BE" dirty="0" err="1" smtClean="0"/>
              <a:t>shift’s</a:t>
            </a:r>
            <a:endParaRPr lang="nl-B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Rectangle 8"/>
          <p:cNvSpPr>
            <a:spLocks noGrp="1" noChangeArrowheads="1"/>
          </p:cNvSpPr>
          <p:nvPr>
            <p:ph type="title"/>
          </p:nvPr>
        </p:nvSpPr>
        <p:spPr/>
        <p:txBody>
          <a:bodyPr/>
          <a:lstStyle/>
          <a:p>
            <a:r>
              <a:rPr lang="nl-BE" b="1" dirty="0" err="1"/>
              <a:t>peroperatief</a:t>
            </a:r>
            <a:endParaRPr lang="nl-BE" b="1" dirty="0"/>
          </a:p>
        </p:txBody>
      </p:sp>
      <p:pic>
        <p:nvPicPr>
          <p:cNvPr id="47108" name="Picture 4" descr="copyright www.chirurgenoperatie.nl     Gebruik voor presentaties slechts na schriftelijke toestemming en met bronvermelding."/>
          <p:cNvPicPr>
            <a:picLocks noGrp="1" noChangeAspect="1" noChangeArrowheads="1"/>
          </p:cNvPicPr>
          <p:nvPr>
            <p:ph sz="half" idx="1"/>
          </p:nvPr>
        </p:nvPicPr>
        <p:blipFill>
          <a:blip r:embed="rId2" cstate="print"/>
          <a:stretch>
            <a:fillRect/>
          </a:stretch>
        </p:blipFill>
        <p:spPr>
          <a:xfrm>
            <a:off x="248854" y="2492896"/>
            <a:ext cx="3751646" cy="3744416"/>
          </a:xfrm>
          <a:noFill/>
          <a:ln/>
        </p:spPr>
      </p:pic>
      <p:pic>
        <p:nvPicPr>
          <p:cNvPr id="47111" name="Picture 7" descr="copyright www.chirurgenoperatie.nl     Gebruik voor presentaties slechts na schriftelijke toestemming en met bronvermelding."/>
          <p:cNvPicPr>
            <a:picLocks noGrp="1" noChangeAspect="1" noChangeArrowheads="1"/>
          </p:cNvPicPr>
          <p:nvPr>
            <p:ph sz="half" idx="2"/>
          </p:nvPr>
        </p:nvPicPr>
        <p:blipFill>
          <a:blip r:embed="rId3" cstate="print"/>
          <a:stretch>
            <a:fillRect/>
          </a:stretch>
        </p:blipFill>
        <p:spPr>
          <a:xfrm>
            <a:off x="5148064" y="2535568"/>
            <a:ext cx="3424380" cy="3989776"/>
          </a:xfrm>
          <a:noFill/>
          <a:ln/>
        </p:spPr>
      </p:pic>
      <p:sp>
        <p:nvSpPr>
          <p:cNvPr id="47114" name="Text Box 10"/>
          <p:cNvSpPr txBox="1">
            <a:spLocks noChangeArrowheads="1"/>
          </p:cNvSpPr>
          <p:nvPr/>
        </p:nvSpPr>
        <p:spPr bwMode="auto">
          <a:xfrm>
            <a:off x="2555875" y="2924175"/>
            <a:ext cx="1530350" cy="366713"/>
          </a:xfrm>
          <a:prstGeom prst="rect">
            <a:avLst/>
          </a:prstGeom>
          <a:noFill/>
          <a:ln w="9525">
            <a:noFill/>
            <a:miter lim="800000"/>
            <a:headEnd/>
            <a:tailEnd/>
          </a:ln>
          <a:effectLst/>
        </p:spPr>
        <p:txBody>
          <a:bodyPr wrap="none">
            <a:spAutoFit/>
          </a:bodyPr>
          <a:lstStyle/>
          <a:p>
            <a:r>
              <a:rPr lang="nl-BE">
                <a:latin typeface="Arial" pitchFamily="34" charset="0"/>
              </a:rPr>
              <a:t>gammaprobe</a:t>
            </a:r>
          </a:p>
        </p:txBody>
      </p:sp>
      <p:sp>
        <p:nvSpPr>
          <p:cNvPr id="47115" name="Line 11"/>
          <p:cNvSpPr>
            <a:spLocks noChangeShapeType="1"/>
          </p:cNvSpPr>
          <p:nvPr/>
        </p:nvSpPr>
        <p:spPr bwMode="auto">
          <a:xfrm flipH="1">
            <a:off x="2268538" y="3357563"/>
            <a:ext cx="719137" cy="576262"/>
          </a:xfrm>
          <a:prstGeom prst="line">
            <a:avLst/>
          </a:prstGeom>
          <a:noFill/>
          <a:ln w="9525">
            <a:solidFill>
              <a:schemeClr val="tx1"/>
            </a:solidFill>
            <a:round/>
            <a:headEnd/>
            <a:tailEnd type="triangle" w="med" len="med"/>
          </a:ln>
          <a:effectLst/>
        </p:spPr>
        <p:txBody>
          <a:bodyPr/>
          <a:lstStyle/>
          <a:p>
            <a:endParaRPr lang="nl-BE"/>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BE" b="1" dirty="0" smtClean="0"/>
              <a:t>Nadeel schildwachtklier</a:t>
            </a:r>
            <a:endParaRPr lang="nl-BE" b="1" dirty="0"/>
          </a:p>
        </p:txBody>
      </p:sp>
      <p:sp>
        <p:nvSpPr>
          <p:cNvPr id="46083" name="Tijdelijke aanduiding voor inhoud 2"/>
          <p:cNvSpPr>
            <a:spLocks noGrp="1"/>
          </p:cNvSpPr>
          <p:nvPr>
            <p:ph idx="1"/>
          </p:nvPr>
        </p:nvSpPr>
        <p:spPr/>
        <p:txBody>
          <a:bodyPr>
            <a:normAutofit fontScale="92500" lnSpcReduction="10000"/>
          </a:bodyPr>
          <a:lstStyle/>
          <a:p>
            <a:pPr eaLnBrk="1" hangingPunct="1"/>
            <a:r>
              <a:rPr lang="nl-BE" smtClean="0"/>
              <a:t>Heringreep van oksel als klier aangetast is</a:t>
            </a:r>
          </a:p>
          <a:p>
            <a:pPr eaLnBrk="1" hangingPunct="1"/>
            <a:r>
              <a:rPr lang="nl-BE" smtClean="0"/>
              <a:t>Omdat men beter zoekt vindt men vaker kwaadaardige cellen in de klier</a:t>
            </a:r>
          </a:p>
          <a:p>
            <a:pPr eaLnBrk="1" hangingPunct="1"/>
            <a:r>
              <a:rPr lang="nl-BE" smtClean="0"/>
              <a:t>5% dat er geen schildwachtklier bestaat</a:t>
            </a:r>
          </a:p>
          <a:p>
            <a:pPr eaLnBrk="1" hangingPunct="1"/>
            <a:r>
              <a:rPr lang="nl-BE" smtClean="0"/>
              <a:t>Vals negatieve sentinelklier</a:t>
            </a:r>
          </a:p>
          <a:p>
            <a:pPr lvl="1" eaLnBrk="1" hangingPunct="1"/>
            <a:r>
              <a:rPr lang="nl-BE" smtClean="0"/>
              <a:t>Klier die massief aangetast is</a:t>
            </a:r>
          </a:p>
          <a:p>
            <a:pPr lvl="1" eaLnBrk="1" hangingPunct="1"/>
            <a:r>
              <a:rPr lang="nl-BE" smtClean="0"/>
              <a:t>Echt vals negatieve  klier (5%)</a:t>
            </a:r>
          </a:p>
          <a:p>
            <a:pPr lvl="1" eaLnBrk="1" hangingPunct="1"/>
            <a:endParaRPr lang="nl-BE" smtClean="0"/>
          </a:p>
          <a:p>
            <a:pPr lvl="1" eaLnBrk="1" hangingPunct="1"/>
            <a:r>
              <a:rPr lang="nl-BE" b="1" smtClean="0"/>
              <a:t>Toch kritische benadering van sentinel!! Risico om patiente met zeer goed prognose niet voldoende behandeld te hebben</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nl-BE" sz="3800" b="1" dirty="0" err="1"/>
              <a:t>Subcutane</a:t>
            </a:r>
            <a:r>
              <a:rPr lang="nl-BE" sz="3800" b="1" dirty="0"/>
              <a:t> mastectomie + plaatsen van prothese</a:t>
            </a:r>
          </a:p>
        </p:txBody>
      </p:sp>
      <p:sp>
        <p:nvSpPr>
          <p:cNvPr id="28675" name="Rectangle 3"/>
          <p:cNvSpPr>
            <a:spLocks noGrp="1" noChangeArrowheads="1"/>
          </p:cNvSpPr>
          <p:nvPr>
            <p:ph idx="1"/>
          </p:nvPr>
        </p:nvSpPr>
        <p:spPr/>
        <p:txBody>
          <a:bodyPr/>
          <a:lstStyle/>
          <a:p>
            <a:pPr lvl="1">
              <a:buFont typeface="Wingdings" pitchFamily="2" charset="2"/>
              <a:buNone/>
            </a:pPr>
            <a:r>
              <a:rPr lang="nl-BE"/>
              <a:t>1/ DCIS:</a:t>
            </a:r>
          </a:p>
          <a:p>
            <a:pPr lvl="2"/>
            <a:r>
              <a:rPr lang="nl-BE"/>
              <a:t>Vroeger :brede zones van DCIS</a:t>
            </a:r>
          </a:p>
          <a:p>
            <a:pPr lvl="2"/>
            <a:r>
              <a:rPr lang="nl-BE"/>
              <a:t>Heden: brede DCIS-zone </a:t>
            </a:r>
            <a:r>
              <a:rPr lang="nl-BE">
                <a:sym typeface="Wingdings" pitchFamily="2" charset="2"/>
              </a:rPr>
              <a:t> </a:t>
            </a:r>
            <a:r>
              <a:rPr lang="nl-BE"/>
              <a:t>ME+SN</a:t>
            </a:r>
          </a:p>
          <a:p>
            <a:pPr lvl="1">
              <a:buFont typeface="Wingdings" pitchFamily="2" charset="2"/>
              <a:buNone/>
            </a:pPr>
            <a:r>
              <a:rPr lang="nl-BE"/>
              <a:t>2/ preventief :  genetische belasting</a:t>
            </a:r>
          </a:p>
          <a:p>
            <a:pPr lvl="1">
              <a:buFont typeface="Wingdings" pitchFamily="2" charset="2"/>
              <a:buNone/>
            </a:pPr>
            <a:r>
              <a:rPr lang="nl-BE"/>
              <a:t>Preventieve mastectomie: subcutane ME + prothese (1-2% risico op lokaal borstCA) of klassieke ME (+tepelverwijdering) met flap (quasi 0% risico)</a:t>
            </a:r>
          </a:p>
          <a:p>
            <a:pPr lvl="2"/>
            <a:r>
              <a:rPr lang="nl-BE"/>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9388" y="122238"/>
            <a:ext cx="8280400" cy="1295400"/>
          </a:xfrm>
        </p:spPr>
        <p:txBody>
          <a:bodyPr>
            <a:normAutofit fontScale="90000"/>
          </a:bodyPr>
          <a:lstStyle/>
          <a:p>
            <a:pPr eaLnBrk="1" hangingPunct="1"/>
            <a:r>
              <a:rPr lang="fr-FR" b="1" dirty="0" err="1" smtClean="0"/>
              <a:t>Nieuwe</a:t>
            </a:r>
            <a:r>
              <a:rPr lang="fr-FR" b="1" dirty="0" smtClean="0"/>
              <a:t> </a:t>
            </a:r>
            <a:r>
              <a:rPr lang="fr-FR" b="1" dirty="0" err="1" smtClean="0"/>
              <a:t>chirurgische</a:t>
            </a:r>
            <a:r>
              <a:rPr lang="fr-FR" b="1" dirty="0" smtClean="0"/>
              <a:t> </a:t>
            </a:r>
            <a:r>
              <a:rPr lang="fr-FR" b="1" dirty="0" err="1" smtClean="0"/>
              <a:t>benadering</a:t>
            </a:r>
            <a:r>
              <a:rPr lang="fr-FR" b="1" dirty="0" smtClean="0"/>
              <a:t>    </a:t>
            </a:r>
            <a:endParaRPr lang="fr-FR" sz="2800" b="1" i="1" dirty="0" smtClean="0">
              <a:solidFill>
                <a:srgbClr val="006699"/>
              </a:solidFill>
            </a:endParaRPr>
          </a:p>
        </p:txBody>
      </p:sp>
      <p:sp>
        <p:nvSpPr>
          <p:cNvPr id="14338" name="Rectangle 14"/>
          <p:cNvSpPr>
            <a:spLocks noGrp="1" noChangeArrowheads="1"/>
          </p:cNvSpPr>
          <p:nvPr>
            <p:ph idx="1"/>
          </p:nvPr>
        </p:nvSpPr>
        <p:spPr>
          <a:xfrm>
            <a:off x="685800" y="1981200"/>
            <a:ext cx="7772400" cy="1752600"/>
          </a:xfrm>
          <a:noFill/>
        </p:spPr>
        <p:txBody>
          <a:bodyPr>
            <a:normAutofit fontScale="92500" lnSpcReduction="20000"/>
          </a:bodyPr>
          <a:lstStyle/>
          <a:p>
            <a:pPr eaLnBrk="1" hangingPunct="1">
              <a:buFont typeface="Wingdings" pitchFamily="2" charset="2"/>
              <a:buNone/>
            </a:pPr>
            <a:r>
              <a:rPr lang="fr-FR" dirty="0" err="1" smtClean="0">
                <a:solidFill>
                  <a:schemeClr val="tx2"/>
                </a:solidFill>
              </a:rPr>
              <a:t>klassieke</a:t>
            </a:r>
            <a:r>
              <a:rPr lang="fr-FR" dirty="0" smtClean="0">
                <a:solidFill>
                  <a:schemeClr val="tx2"/>
                </a:solidFill>
              </a:rPr>
              <a:t> </a:t>
            </a:r>
            <a:r>
              <a:rPr lang="fr-FR" dirty="0" err="1" smtClean="0">
                <a:solidFill>
                  <a:schemeClr val="tx2"/>
                </a:solidFill>
              </a:rPr>
              <a:t>borstheelkunde</a:t>
            </a:r>
            <a:r>
              <a:rPr lang="fr-FR" dirty="0" smtClean="0"/>
              <a:t>	</a:t>
            </a:r>
            <a:r>
              <a:rPr lang="fr-FR" dirty="0" err="1" smtClean="0"/>
              <a:t>plastische</a:t>
            </a:r>
            <a:r>
              <a:rPr lang="fr-FR" dirty="0" smtClean="0"/>
              <a:t>  HLK</a:t>
            </a:r>
            <a:endParaRPr lang="fr-FR" dirty="0" smtClean="0">
              <a:solidFill>
                <a:schemeClr val="accent1"/>
              </a:solidFill>
            </a:endParaRPr>
          </a:p>
          <a:p>
            <a:pPr eaLnBrk="1" hangingPunct="1">
              <a:buFont typeface="Wingdings" pitchFamily="2" charset="2"/>
              <a:buNone/>
            </a:pPr>
            <a:endParaRPr lang="fr-FR" dirty="0" smtClean="0">
              <a:solidFill>
                <a:srgbClr val="FFFF66"/>
              </a:solidFill>
            </a:endParaRPr>
          </a:p>
          <a:p>
            <a:pPr eaLnBrk="1" hangingPunct="1">
              <a:buFont typeface="Wingdings" pitchFamily="2" charset="2"/>
              <a:buNone/>
            </a:pPr>
            <a:endParaRPr lang="fr-FR" dirty="0" smtClean="0">
              <a:solidFill>
                <a:srgbClr val="FFFF66"/>
              </a:solidFill>
            </a:endParaRPr>
          </a:p>
          <a:p>
            <a:pPr eaLnBrk="1" hangingPunct="1">
              <a:buFont typeface="Wingdings" pitchFamily="2" charset="2"/>
              <a:buNone/>
            </a:pPr>
            <a:r>
              <a:rPr lang="fr-FR" dirty="0" smtClean="0">
                <a:solidFill>
                  <a:schemeClr val="accent2"/>
                </a:solidFill>
              </a:rPr>
              <a:t>			</a:t>
            </a:r>
            <a:endParaRPr lang="fr-FR" dirty="0" smtClean="0"/>
          </a:p>
        </p:txBody>
      </p:sp>
      <p:sp>
        <p:nvSpPr>
          <p:cNvPr id="14340" name="Line 8"/>
          <p:cNvSpPr>
            <a:spLocks noChangeShapeType="1"/>
          </p:cNvSpPr>
          <p:nvPr/>
        </p:nvSpPr>
        <p:spPr bwMode="auto">
          <a:xfrm rot="5110568">
            <a:off x="5287963" y="2743200"/>
            <a:ext cx="1295400" cy="1447800"/>
          </a:xfrm>
          <a:prstGeom prst="line">
            <a:avLst/>
          </a:prstGeom>
          <a:noFill/>
          <a:ln w="107950">
            <a:solidFill>
              <a:srgbClr val="808000"/>
            </a:solidFill>
            <a:round/>
            <a:headEnd/>
            <a:tailEnd type="triangle" w="med" len="med"/>
          </a:ln>
        </p:spPr>
        <p:txBody>
          <a:bodyPr wrap="none" anchor="ctr"/>
          <a:lstStyle/>
          <a:p>
            <a:endParaRPr lang="nl-BE"/>
          </a:p>
        </p:txBody>
      </p:sp>
      <p:sp>
        <p:nvSpPr>
          <p:cNvPr id="14341" name="Line 9"/>
          <p:cNvSpPr>
            <a:spLocks noChangeShapeType="1"/>
          </p:cNvSpPr>
          <p:nvPr/>
        </p:nvSpPr>
        <p:spPr bwMode="auto">
          <a:xfrm>
            <a:off x="2362200" y="2743200"/>
            <a:ext cx="1295400" cy="1447800"/>
          </a:xfrm>
          <a:prstGeom prst="line">
            <a:avLst/>
          </a:prstGeom>
          <a:noFill/>
          <a:ln w="107950">
            <a:solidFill>
              <a:srgbClr val="800080"/>
            </a:solidFill>
            <a:round/>
            <a:headEnd/>
            <a:tailEnd type="triangle" w="med" len="med"/>
          </a:ln>
        </p:spPr>
        <p:txBody>
          <a:bodyPr wrap="none" anchor="ctr"/>
          <a:lstStyle/>
          <a:p>
            <a:endParaRPr lang="nl-BE"/>
          </a:p>
        </p:txBody>
      </p:sp>
      <p:sp>
        <p:nvSpPr>
          <p:cNvPr id="14342" name="Oval 10"/>
          <p:cNvSpPr>
            <a:spLocks noChangeArrowheads="1"/>
          </p:cNvSpPr>
          <p:nvPr/>
        </p:nvSpPr>
        <p:spPr bwMode="auto">
          <a:xfrm>
            <a:off x="642938" y="1857375"/>
            <a:ext cx="3792537" cy="838200"/>
          </a:xfrm>
          <a:prstGeom prst="ellipse">
            <a:avLst/>
          </a:prstGeom>
          <a:noFill/>
          <a:ln w="9525">
            <a:solidFill>
              <a:srgbClr val="800080"/>
            </a:solidFill>
            <a:round/>
            <a:headEnd/>
            <a:tailEnd/>
          </a:ln>
        </p:spPr>
        <p:txBody>
          <a:bodyPr wrap="none" anchor="ctr"/>
          <a:lstStyle/>
          <a:p>
            <a:endParaRPr lang="nl-NL"/>
          </a:p>
        </p:txBody>
      </p:sp>
      <p:sp>
        <p:nvSpPr>
          <p:cNvPr id="14343" name="Oval 11"/>
          <p:cNvSpPr>
            <a:spLocks noChangeArrowheads="1"/>
          </p:cNvSpPr>
          <p:nvPr/>
        </p:nvSpPr>
        <p:spPr bwMode="auto">
          <a:xfrm>
            <a:off x="4929188" y="1857375"/>
            <a:ext cx="3505200" cy="838200"/>
          </a:xfrm>
          <a:prstGeom prst="ellipse">
            <a:avLst/>
          </a:prstGeom>
          <a:noFill/>
          <a:ln w="9525">
            <a:solidFill>
              <a:srgbClr val="808000"/>
            </a:solidFill>
            <a:round/>
            <a:headEnd/>
            <a:tailEnd/>
          </a:ln>
        </p:spPr>
        <p:txBody>
          <a:bodyPr wrap="none" anchor="ctr"/>
          <a:lstStyle/>
          <a:p>
            <a:endParaRPr lang="nl-NL"/>
          </a:p>
        </p:txBody>
      </p:sp>
      <p:sp>
        <p:nvSpPr>
          <p:cNvPr id="14344" name="Oval 12"/>
          <p:cNvSpPr>
            <a:spLocks noChangeArrowheads="1"/>
          </p:cNvSpPr>
          <p:nvPr/>
        </p:nvSpPr>
        <p:spPr bwMode="auto">
          <a:xfrm>
            <a:off x="2500313" y="4000500"/>
            <a:ext cx="4321175" cy="1428750"/>
          </a:xfrm>
          <a:prstGeom prst="ellipse">
            <a:avLst/>
          </a:prstGeom>
          <a:solidFill>
            <a:schemeClr val="accent1"/>
          </a:solidFill>
          <a:ln w="9525">
            <a:solidFill>
              <a:schemeClr val="tx2"/>
            </a:solidFill>
            <a:round/>
            <a:headEnd/>
            <a:tailEnd/>
          </a:ln>
        </p:spPr>
        <p:txBody>
          <a:bodyPr wrap="none" anchor="ctr"/>
          <a:lstStyle/>
          <a:p>
            <a:pPr algn="ctr" eaLnBrk="0" hangingPunct="0"/>
            <a:endParaRPr lang="fr-FR" sz="2400">
              <a:solidFill>
                <a:schemeClr val="accent2"/>
              </a:solidFill>
              <a:latin typeface="Times New Roman" pitchFamily="18" charset="0"/>
            </a:endParaRPr>
          </a:p>
        </p:txBody>
      </p:sp>
      <p:sp>
        <p:nvSpPr>
          <p:cNvPr id="14345" name="Rectangle 13"/>
          <p:cNvSpPr>
            <a:spLocks noChangeArrowheads="1"/>
          </p:cNvSpPr>
          <p:nvPr/>
        </p:nvSpPr>
        <p:spPr bwMode="auto">
          <a:xfrm>
            <a:off x="2636838" y="5638800"/>
            <a:ext cx="6211887" cy="336550"/>
          </a:xfrm>
          <a:prstGeom prst="rect">
            <a:avLst/>
          </a:prstGeom>
          <a:noFill/>
          <a:ln w="9525">
            <a:noFill/>
            <a:miter lim="800000"/>
            <a:headEnd/>
            <a:tailEnd/>
          </a:ln>
        </p:spPr>
        <p:txBody>
          <a:bodyPr wrap="none">
            <a:spAutoFit/>
          </a:bodyPr>
          <a:lstStyle/>
          <a:p>
            <a:pPr algn="ctr"/>
            <a:r>
              <a:rPr lang="fr-FR" sz="1600">
                <a:solidFill>
                  <a:schemeClr val="tx2"/>
                </a:solidFill>
                <a:latin typeface="Tahoma" pitchFamily="34" charset="0"/>
              </a:rPr>
              <a:t>= gebruik van plastische technieken in de klassieke borstheelkunde</a:t>
            </a:r>
          </a:p>
        </p:txBody>
      </p:sp>
      <p:sp>
        <p:nvSpPr>
          <p:cNvPr id="14346" name="Rectangle 15"/>
          <p:cNvSpPr>
            <a:spLocks noChangeArrowheads="1"/>
          </p:cNvSpPr>
          <p:nvPr/>
        </p:nvSpPr>
        <p:spPr bwMode="auto">
          <a:xfrm>
            <a:off x="3419872" y="4293096"/>
            <a:ext cx="3024336" cy="830997"/>
          </a:xfrm>
          <a:prstGeom prst="rect">
            <a:avLst/>
          </a:prstGeom>
          <a:solidFill>
            <a:schemeClr val="accent1"/>
          </a:solidFill>
          <a:ln w="9525">
            <a:noFill/>
            <a:miter lim="800000"/>
            <a:headEnd/>
            <a:tailEnd/>
          </a:ln>
        </p:spPr>
        <p:txBody>
          <a:bodyPr wrap="square">
            <a:spAutoFit/>
          </a:bodyPr>
          <a:lstStyle/>
          <a:p>
            <a:pPr eaLnBrk="0" hangingPunct="0"/>
            <a:r>
              <a:rPr lang="fr-FR" sz="2400" b="1" dirty="0" err="1">
                <a:solidFill>
                  <a:schemeClr val="tx2"/>
                </a:solidFill>
              </a:rPr>
              <a:t>oncoplastische</a:t>
            </a:r>
            <a:r>
              <a:rPr lang="fr-FR" sz="2400" b="1" dirty="0">
                <a:solidFill>
                  <a:schemeClr val="tx2"/>
                </a:solidFill>
              </a:rPr>
              <a:t> </a:t>
            </a:r>
            <a:r>
              <a:rPr lang="fr-FR" sz="2400" b="1" dirty="0" err="1">
                <a:solidFill>
                  <a:schemeClr val="tx2"/>
                </a:solidFill>
              </a:rPr>
              <a:t>heelkunde</a:t>
            </a:r>
            <a:endParaRPr lang="fr-FR" sz="2400" b="1" dirty="0">
              <a:solidFill>
                <a:schemeClr val="tx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FR" smtClean="0"/>
              <a:t> Te vermijden ! </a:t>
            </a:r>
          </a:p>
        </p:txBody>
      </p:sp>
      <p:pic>
        <p:nvPicPr>
          <p:cNvPr id="16387" name="Picture 4" descr="dumez avt correct"/>
          <p:cNvPicPr>
            <a:picLocks noChangeAspect="1" noChangeArrowheads="1"/>
          </p:cNvPicPr>
          <p:nvPr/>
        </p:nvPicPr>
        <p:blipFill>
          <a:blip r:embed="rId3" cstate="print"/>
          <a:srcRect l="4567" r="3046" b="23022"/>
          <a:stretch>
            <a:fillRect/>
          </a:stretch>
        </p:blipFill>
        <p:spPr bwMode="auto">
          <a:xfrm>
            <a:off x="5868988" y="4808538"/>
            <a:ext cx="3095625" cy="1933575"/>
          </a:xfrm>
          <a:prstGeom prst="rect">
            <a:avLst/>
          </a:prstGeom>
          <a:noFill/>
          <a:ln w="9525" algn="ctr">
            <a:solidFill>
              <a:schemeClr val="tx1"/>
            </a:solidFill>
            <a:miter lim="800000"/>
            <a:headEnd/>
            <a:tailEnd/>
          </a:ln>
        </p:spPr>
      </p:pic>
      <p:pic>
        <p:nvPicPr>
          <p:cNvPr id="16388" name="Picture 5" descr="CHAPPE 2 AVT"/>
          <p:cNvPicPr>
            <a:picLocks noChangeAspect="1" noChangeArrowheads="1"/>
          </p:cNvPicPr>
          <p:nvPr/>
        </p:nvPicPr>
        <p:blipFill>
          <a:blip r:embed="rId4" cstate="print"/>
          <a:srcRect l="13203" t="16484" r="16353" b="21814"/>
          <a:stretch>
            <a:fillRect/>
          </a:stretch>
        </p:blipFill>
        <p:spPr bwMode="auto">
          <a:xfrm>
            <a:off x="3203575" y="2349500"/>
            <a:ext cx="2520950" cy="1655763"/>
          </a:xfrm>
          <a:prstGeom prst="rect">
            <a:avLst/>
          </a:prstGeom>
          <a:noFill/>
          <a:ln w="9525" algn="ctr">
            <a:solidFill>
              <a:schemeClr val="tx1"/>
            </a:solidFill>
            <a:miter lim="800000"/>
            <a:headEnd/>
            <a:tailEnd/>
          </a:ln>
        </p:spPr>
      </p:pic>
      <p:sp>
        <p:nvSpPr>
          <p:cNvPr id="16389" name="Text Box 6"/>
          <p:cNvSpPr txBox="1">
            <a:spLocks noChangeArrowheads="1"/>
          </p:cNvSpPr>
          <p:nvPr/>
        </p:nvSpPr>
        <p:spPr bwMode="auto">
          <a:xfrm>
            <a:off x="1528763" y="6186488"/>
            <a:ext cx="4464050" cy="366712"/>
          </a:xfrm>
          <a:prstGeom prst="rect">
            <a:avLst/>
          </a:prstGeom>
          <a:noFill/>
          <a:ln w="9525">
            <a:noFill/>
            <a:miter lim="800000"/>
            <a:headEnd/>
            <a:tailEnd/>
          </a:ln>
        </p:spPr>
        <p:txBody>
          <a:bodyPr wrap="none">
            <a:spAutoFit/>
          </a:bodyPr>
          <a:lstStyle/>
          <a:p>
            <a:r>
              <a:rPr lang="fr-FR">
                <a:solidFill>
                  <a:schemeClr val="tx2"/>
                </a:solidFill>
              </a:rPr>
              <a:t>Het litteken alleen is niet voldoende………</a:t>
            </a:r>
          </a:p>
        </p:txBody>
      </p:sp>
      <p:pic>
        <p:nvPicPr>
          <p:cNvPr id="16390" name="Picture 7" descr="mvaise chir ext"/>
          <p:cNvPicPr>
            <a:picLocks noChangeAspect="1" noChangeArrowheads="1"/>
          </p:cNvPicPr>
          <p:nvPr/>
        </p:nvPicPr>
        <p:blipFill>
          <a:blip r:embed="rId5" cstate="print"/>
          <a:srcRect t="12082" r="5943" b="3506"/>
          <a:stretch>
            <a:fillRect/>
          </a:stretch>
        </p:blipFill>
        <p:spPr bwMode="auto">
          <a:xfrm>
            <a:off x="2627313" y="4232275"/>
            <a:ext cx="3038475" cy="1925638"/>
          </a:xfrm>
          <a:prstGeom prst="rect">
            <a:avLst/>
          </a:prstGeom>
          <a:noFill/>
          <a:ln w="9525" algn="ctr">
            <a:solidFill>
              <a:schemeClr val="tx1"/>
            </a:solidFill>
            <a:miter lim="800000"/>
            <a:headEnd/>
            <a:tailEnd/>
          </a:ln>
        </p:spPr>
      </p:pic>
      <p:pic>
        <p:nvPicPr>
          <p:cNvPr id="16391" name="Picture 8" descr="PICT0468"/>
          <p:cNvPicPr>
            <a:picLocks noChangeAspect="1" noChangeArrowheads="1"/>
          </p:cNvPicPr>
          <p:nvPr/>
        </p:nvPicPr>
        <p:blipFill>
          <a:blip r:embed="rId6" cstate="print"/>
          <a:srcRect/>
          <a:stretch>
            <a:fillRect/>
          </a:stretch>
        </p:blipFill>
        <p:spPr bwMode="auto">
          <a:xfrm>
            <a:off x="6084888" y="2216150"/>
            <a:ext cx="2840037" cy="2130425"/>
          </a:xfrm>
          <a:prstGeom prst="rect">
            <a:avLst/>
          </a:prstGeom>
          <a:noFill/>
          <a:ln w="9525" algn="ctr">
            <a:solidFill>
              <a:schemeClr val="tx1"/>
            </a:solidFill>
            <a:miter lim="800000"/>
            <a:headEnd/>
            <a:tailEnd/>
          </a:ln>
        </p:spPr>
      </p:pic>
      <p:sp>
        <p:nvSpPr>
          <p:cNvPr id="16392" name="Rectangle 9"/>
          <p:cNvSpPr>
            <a:spLocks noChangeArrowheads="1"/>
          </p:cNvSpPr>
          <p:nvPr/>
        </p:nvSpPr>
        <p:spPr bwMode="auto">
          <a:xfrm>
            <a:off x="539750" y="1719263"/>
            <a:ext cx="5540375" cy="519112"/>
          </a:xfrm>
          <a:prstGeom prst="rect">
            <a:avLst/>
          </a:prstGeom>
          <a:noFill/>
          <a:ln w="9525">
            <a:noFill/>
            <a:miter lim="800000"/>
            <a:headEnd/>
            <a:tailEnd/>
          </a:ln>
        </p:spPr>
        <p:txBody>
          <a:bodyPr wrap="none">
            <a:spAutoFit/>
          </a:bodyPr>
          <a:lstStyle/>
          <a:p>
            <a:pPr>
              <a:spcBef>
                <a:spcPct val="20000"/>
              </a:spcBef>
              <a:buClr>
                <a:schemeClr val="tx2"/>
              </a:buClr>
              <a:buSzPct val="70000"/>
              <a:buFont typeface="Wingdings" pitchFamily="2" charset="2"/>
              <a:buChar char="l"/>
            </a:pPr>
            <a:r>
              <a:rPr lang="fr-FR" sz="2800">
                <a:solidFill>
                  <a:srgbClr val="CC99FF"/>
                </a:solidFill>
                <a:latin typeface="Arial Narrow" pitchFamily="34" charset="0"/>
              </a:rPr>
              <a:t> verbetering van het esthetisch resultaat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r-FR" smtClean="0"/>
              <a:t>Selectie-criteria</a:t>
            </a:r>
          </a:p>
        </p:txBody>
      </p:sp>
      <p:sp>
        <p:nvSpPr>
          <p:cNvPr id="17411" name="Rectangle 3"/>
          <p:cNvSpPr>
            <a:spLocks noGrp="1" noChangeArrowheads="1"/>
          </p:cNvSpPr>
          <p:nvPr>
            <p:ph idx="1"/>
          </p:nvPr>
        </p:nvSpPr>
        <p:spPr/>
        <p:txBody>
          <a:bodyPr>
            <a:normAutofit/>
          </a:bodyPr>
          <a:lstStyle/>
          <a:p>
            <a:pPr eaLnBrk="1" hangingPunct="1">
              <a:buFont typeface="Wingdings" pitchFamily="2" charset="2"/>
              <a:buNone/>
            </a:pPr>
            <a:endParaRPr lang="fr-FR" sz="2600" dirty="0" smtClean="0">
              <a:latin typeface="Haettenschweiler" pitchFamily="34" charset="0"/>
            </a:endParaRPr>
          </a:p>
          <a:p>
            <a:pPr eaLnBrk="1" hangingPunct="1"/>
            <a:r>
              <a:rPr lang="fr-FR" sz="2600" dirty="0" smtClean="0">
                <a:latin typeface="Haettenschweiler" pitchFamily="34" charset="0"/>
              </a:rPr>
              <a:t>Volume van de </a:t>
            </a:r>
            <a:r>
              <a:rPr lang="fr-FR" sz="2600" dirty="0" err="1" smtClean="0">
                <a:latin typeface="Haettenschweiler" pitchFamily="34" charset="0"/>
              </a:rPr>
              <a:t>exerese</a:t>
            </a:r>
            <a:r>
              <a:rPr lang="fr-FR" sz="2600" dirty="0" smtClean="0">
                <a:latin typeface="Haettenschweiler" pitchFamily="34" charset="0"/>
              </a:rPr>
              <a:t>/</a:t>
            </a:r>
            <a:r>
              <a:rPr lang="fr-FR" sz="2600" dirty="0" err="1" smtClean="0">
                <a:latin typeface="Haettenschweiler" pitchFamily="34" charset="0"/>
              </a:rPr>
              <a:t>initieel</a:t>
            </a:r>
            <a:r>
              <a:rPr lang="fr-FR" sz="2600" dirty="0" smtClean="0">
                <a:latin typeface="Haettenschweiler" pitchFamily="34" charset="0"/>
              </a:rPr>
              <a:t> </a:t>
            </a:r>
            <a:r>
              <a:rPr lang="fr-FR" sz="2600" dirty="0" err="1" smtClean="0">
                <a:latin typeface="Haettenschweiler" pitchFamily="34" charset="0"/>
              </a:rPr>
              <a:t>borstvolume</a:t>
            </a:r>
            <a:endParaRPr lang="fr-FR" sz="2600" dirty="0" smtClean="0">
              <a:latin typeface="Haettenschweiler" pitchFamily="34" charset="0"/>
            </a:endParaRPr>
          </a:p>
          <a:p>
            <a:pPr eaLnBrk="1" hangingPunct="1">
              <a:buFont typeface="Wingdings" pitchFamily="2" charset="2"/>
              <a:buNone/>
            </a:pPr>
            <a:endParaRPr lang="fr-FR" sz="2600" dirty="0" smtClean="0">
              <a:latin typeface="Haettenschweiler" pitchFamily="34" charset="0"/>
            </a:endParaRPr>
          </a:p>
          <a:p>
            <a:pPr eaLnBrk="1" hangingPunct="1"/>
            <a:r>
              <a:rPr lang="fr-FR" sz="2600" dirty="0" err="1" smtClean="0">
                <a:latin typeface="Haettenschweiler" pitchFamily="34" charset="0"/>
              </a:rPr>
              <a:t>Tumorlocalisatie</a:t>
            </a:r>
            <a:endParaRPr lang="fr-FR" sz="2600" dirty="0" smtClean="0">
              <a:latin typeface="Haettenschweiler" pitchFamily="34" charset="0"/>
            </a:endParaRPr>
          </a:p>
          <a:p>
            <a:pPr eaLnBrk="1" hangingPunct="1"/>
            <a:endParaRPr lang="fr-FR" sz="2600" dirty="0" smtClean="0">
              <a:latin typeface="Haettenschweiler" pitchFamily="34" charset="0"/>
            </a:endParaRPr>
          </a:p>
          <a:p>
            <a:pPr eaLnBrk="1" hangingPunct="1"/>
            <a:r>
              <a:rPr lang="fr-FR" sz="2600" dirty="0" smtClean="0">
                <a:latin typeface="Haettenschweiler" pitchFamily="34" charset="0"/>
              </a:rPr>
              <a:t>Glandulaire </a:t>
            </a:r>
            <a:r>
              <a:rPr lang="fr-FR" sz="2600" dirty="0" err="1" smtClean="0">
                <a:latin typeface="Haettenschweiler" pitchFamily="34" charset="0"/>
              </a:rPr>
              <a:t>densiteit</a:t>
            </a:r>
            <a:r>
              <a:rPr lang="fr-FR" sz="2600" dirty="0" smtClean="0">
                <a:latin typeface="Haettenschweiler" pitchFamily="34" charset="0"/>
              </a:rPr>
              <a:t> van de </a:t>
            </a:r>
            <a:r>
              <a:rPr lang="fr-FR" sz="2600" dirty="0" err="1" smtClean="0">
                <a:latin typeface="Haettenschweiler" pitchFamily="34" charset="0"/>
              </a:rPr>
              <a:t>borst</a:t>
            </a:r>
            <a:endParaRPr lang="fr-FR" sz="2600" dirty="0" smtClean="0">
              <a:latin typeface="Haettenschweiler" pitchFamily="34" charset="0"/>
            </a:endParaRPr>
          </a:p>
          <a:p>
            <a:pPr eaLnBrk="1" hangingPunct="1"/>
            <a:endParaRPr lang="fr-FR" sz="2600" dirty="0" smtClean="0">
              <a:latin typeface="Haettenschweiler" pitchFamily="34" charset="0"/>
            </a:endParaRPr>
          </a:p>
        </p:txBody>
      </p:sp>
      <p:sp>
        <p:nvSpPr>
          <p:cNvPr id="153604" name="Rectangle 4"/>
          <p:cNvSpPr>
            <a:spLocks noChangeArrowheads="1"/>
          </p:cNvSpPr>
          <p:nvPr/>
        </p:nvSpPr>
        <p:spPr bwMode="auto">
          <a:xfrm>
            <a:off x="827088" y="2287588"/>
            <a:ext cx="7777162" cy="641350"/>
          </a:xfrm>
          <a:prstGeom prst="rect">
            <a:avLst/>
          </a:prstGeom>
          <a:noFill/>
          <a:ln w="9525">
            <a:noFill/>
            <a:miter lim="800000"/>
            <a:headEnd/>
            <a:tailEnd/>
          </a:ln>
          <a:effectLst/>
        </p:spPr>
        <p:txBody>
          <a:bodyPr>
            <a:spAutoFit/>
          </a:bodyPr>
          <a:lstStyle/>
          <a:p>
            <a:pPr eaLnBrk="0" hangingPunct="0">
              <a:defRPr/>
            </a:pPr>
            <a:endParaRPr lang="fr-FR" sz="3600" b="1">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FR" i="1" dirty="0" smtClean="0"/>
              <a:t>                Omega-</a:t>
            </a:r>
            <a:r>
              <a:rPr lang="fr-FR" i="1" dirty="0" err="1" smtClean="0"/>
              <a:t>incisie</a:t>
            </a:r>
            <a:endParaRPr lang="fr-FR" i="1" dirty="0" smtClean="0"/>
          </a:p>
        </p:txBody>
      </p:sp>
      <p:sp>
        <p:nvSpPr>
          <p:cNvPr id="20483" name="Rectangle 3"/>
          <p:cNvSpPr>
            <a:spLocks noGrp="1" noChangeArrowheads="1"/>
          </p:cNvSpPr>
          <p:nvPr>
            <p:ph idx="1"/>
          </p:nvPr>
        </p:nvSpPr>
        <p:spPr>
          <a:xfrm>
            <a:off x="395536" y="1556792"/>
            <a:ext cx="8229600" cy="4572000"/>
          </a:xfrm>
        </p:spPr>
        <p:txBody>
          <a:bodyPr/>
          <a:lstStyle/>
          <a:p>
            <a:pPr lvl="1" eaLnBrk="1" hangingPunct="1">
              <a:buFont typeface="Wingdings" pitchFamily="2" charset="2"/>
              <a:buNone/>
            </a:pPr>
            <a:r>
              <a:rPr lang="fr-FR" dirty="0" err="1" smtClean="0"/>
              <a:t>Ook</a:t>
            </a:r>
            <a:r>
              <a:rPr lang="fr-FR" dirty="0" smtClean="0"/>
              <a:t> </a:t>
            </a:r>
            <a:r>
              <a:rPr lang="fr-FR" dirty="0" err="1" smtClean="0"/>
              <a:t>bij</a:t>
            </a:r>
            <a:r>
              <a:rPr lang="fr-FR" dirty="0" smtClean="0"/>
              <a:t> </a:t>
            </a:r>
            <a:r>
              <a:rPr lang="fr-FR" dirty="0" err="1" smtClean="0"/>
              <a:t>letsels</a:t>
            </a:r>
            <a:r>
              <a:rPr lang="fr-FR" dirty="0" smtClean="0"/>
              <a:t> </a:t>
            </a:r>
            <a:r>
              <a:rPr lang="fr-FR" dirty="0" err="1" smtClean="0"/>
              <a:t>thv</a:t>
            </a:r>
            <a:r>
              <a:rPr lang="fr-FR" dirty="0" smtClean="0"/>
              <a:t>. </a:t>
            </a:r>
            <a:r>
              <a:rPr lang="fr-FR" dirty="0" err="1" smtClean="0"/>
              <a:t>binnenste</a:t>
            </a:r>
            <a:r>
              <a:rPr lang="fr-FR" dirty="0" smtClean="0"/>
              <a:t> </a:t>
            </a:r>
            <a:r>
              <a:rPr lang="fr-FR" dirty="0" err="1" smtClean="0"/>
              <a:t>bovenste</a:t>
            </a:r>
            <a:r>
              <a:rPr lang="fr-FR" dirty="0" smtClean="0"/>
              <a:t> </a:t>
            </a:r>
            <a:r>
              <a:rPr lang="fr-FR" dirty="0" err="1" smtClean="0"/>
              <a:t>kwadrant</a:t>
            </a:r>
            <a:endParaRPr lang="fr-FR" dirty="0" smtClean="0"/>
          </a:p>
        </p:txBody>
      </p:sp>
      <p:pic>
        <p:nvPicPr>
          <p:cNvPr id="205828" name="Picture 4" descr="SCHEMA BATWIN"/>
          <p:cNvPicPr>
            <a:picLocks noChangeAspect="1" noChangeArrowheads="1"/>
          </p:cNvPicPr>
          <p:nvPr/>
        </p:nvPicPr>
        <p:blipFill>
          <a:blip r:embed="rId3" cstate="print"/>
          <a:srcRect l="16095" t="23274" r="24852" b="14122"/>
          <a:stretch>
            <a:fillRect/>
          </a:stretch>
        </p:blipFill>
        <p:spPr bwMode="auto">
          <a:xfrm>
            <a:off x="250825" y="2420938"/>
            <a:ext cx="2089150" cy="1660525"/>
          </a:xfrm>
          <a:prstGeom prst="rect">
            <a:avLst/>
          </a:prstGeom>
          <a:noFill/>
          <a:ln w="9525" algn="ctr">
            <a:solidFill>
              <a:schemeClr val="tx1"/>
            </a:solidFill>
            <a:miter lim="800000"/>
            <a:headEnd/>
            <a:tailEnd/>
          </a:ln>
        </p:spPr>
      </p:pic>
      <p:pic>
        <p:nvPicPr>
          <p:cNvPr id="205829" name="Picture 5" descr="mercier1"/>
          <p:cNvPicPr>
            <a:picLocks noChangeAspect="1" noChangeArrowheads="1"/>
          </p:cNvPicPr>
          <p:nvPr/>
        </p:nvPicPr>
        <p:blipFill>
          <a:blip r:embed="rId4" cstate="print"/>
          <a:srcRect l="30858" t="26825" r="27544" b="29546"/>
          <a:stretch>
            <a:fillRect/>
          </a:stretch>
        </p:blipFill>
        <p:spPr bwMode="auto">
          <a:xfrm>
            <a:off x="2987675" y="2420938"/>
            <a:ext cx="2089150" cy="1643062"/>
          </a:xfrm>
          <a:prstGeom prst="rect">
            <a:avLst/>
          </a:prstGeom>
          <a:noFill/>
          <a:ln w="9525" algn="ctr">
            <a:solidFill>
              <a:schemeClr val="tx1"/>
            </a:solidFill>
            <a:miter lim="800000"/>
            <a:headEnd/>
            <a:tailEnd/>
          </a:ln>
        </p:spPr>
      </p:pic>
      <p:pic>
        <p:nvPicPr>
          <p:cNvPr id="205830" name="Picture 6" descr="BATWIN 1"/>
          <p:cNvPicPr>
            <a:picLocks noChangeAspect="1" noChangeArrowheads="1"/>
          </p:cNvPicPr>
          <p:nvPr/>
        </p:nvPicPr>
        <p:blipFill>
          <a:blip r:embed="rId5" cstate="print"/>
          <a:srcRect l="10739" t="17909" r="27515" b="15858"/>
          <a:stretch>
            <a:fillRect/>
          </a:stretch>
        </p:blipFill>
        <p:spPr bwMode="auto">
          <a:xfrm>
            <a:off x="250825" y="4508500"/>
            <a:ext cx="2089150" cy="1682750"/>
          </a:xfrm>
          <a:prstGeom prst="rect">
            <a:avLst/>
          </a:prstGeom>
          <a:noFill/>
          <a:ln w="9525" algn="ctr">
            <a:solidFill>
              <a:schemeClr val="tx1"/>
            </a:solidFill>
            <a:miter lim="800000"/>
            <a:headEnd/>
            <a:tailEnd/>
          </a:ln>
        </p:spPr>
      </p:pic>
      <p:pic>
        <p:nvPicPr>
          <p:cNvPr id="205831" name="Picture 7" descr="BATWIN 2"/>
          <p:cNvPicPr>
            <a:picLocks noChangeAspect="1" noChangeArrowheads="1"/>
          </p:cNvPicPr>
          <p:nvPr/>
        </p:nvPicPr>
        <p:blipFill>
          <a:blip r:embed="rId6" cstate="print"/>
          <a:srcRect l="9378" t="10730" r="23521" b="12308"/>
          <a:stretch>
            <a:fillRect/>
          </a:stretch>
        </p:blipFill>
        <p:spPr bwMode="auto">
          <a:xfrm>
            <a:off x="2627313" y="4508500"/>
            <a:ext cx="2016125" cy="1735138"/>
          </a:xfrm>
          <a:prstGeom prst="rect">
            <a:avLst/>
          </a:prstGeom>
          <a:noFill/>
          <a:ln w="9525" algn="ctr">
            <a:solidFill>
              <a:schemeClr val="tx1"/>
            </a:solidFill>
            <a:miter lim="800000"/>
            <a:headEnd/>
            <a:tailEnd/>
          </a:ln>
        </p:spPr>
      </p:pic>
      <p:pic>
        <p:nvPicPr>
          <p:cNvPr id="205832" name="Picture 8" descr="BATWIN 3"/>
          <p:cNvPicPr>
            <a:picLocks noChangeAspect="1" noChangeArrowheads="1"/>
          </p:cNvPicPr>
          <p:nvPr/>
        </p:nvPicPr>
        <p:blipFill>
          <a:blip r:embed="rId7" cstate="print"/>
          <a:srcRect t="3590" r="22159" b="5168"/>
          <a:stretch>
            <a:fillRect/>
          </a:stretch>
        </p:blipFill>
        <p:spPr bwMode="auto">
          <a:xfrm>
            <a:off x="4859338" y="4508500"/>
            <a:ext cx="1944687" cy="1708150"/>
          </a:xfrm>
          <a:prstGeom prst="rect">
            <a:avLst/>
          </a:prstGeom>
          <a:noFill/>
          <a:ln w="9525" algn="ctr">
            <a:solidFill>
              <a:schemeClr val="tx1"/>
            </a:solidFill>
            <a:miter lim="800000"/>
            <a:headEnd/>
            <a:tailEnd/>
          </a:ln>
        </p:spPr>
      </p:pic>
      <p:pic>
        <p:nvPicPr>
          <p:cNvPr id="205833" name="Picture 9" descr="BATWIN6"/>
          <p:cNvPicPr>
            <a:picLocks noChangeAspect="1" noChangeArrowheads="1"/>
          </p:cNvPicPr>
          <p:nvPr/>
        </p:nvPicPr>
        <p:blipFill>
          <a:blip r:embed="rId8" cstate="print"/>
          <a:srcRect l="9378" t="7179" r="26184"/>
          <a:stretch>
            <a:fillRect/>
          </a:stretch>
        </p:blipFill>
        <p:spPr bwMode="auto">
          <a:xfrm>
            <a:off x="7092950" y="4508500"/>
            <a:ext cx="1574800" cy="1700213"/>
          </a:xfrm>
          <a:prstGeom prst="rect">
            <a:avLst/>
          </a:prstGeom>
          <a:noFill/>
          <a:ln w="9525" algn="ctr">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8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8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8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8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8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23928" y="267494"/>
            <a:ext cx="4762872" cy="1399032"/>
          </a:xfrm>
        </p:spPr>
        <p:txBody>
          <a:bodyPr/>
          <a:lstStyle/>
          <a:p>
            <a:pPr eaLnBrk="1" hangingPunct="1"/>
            <a:r>
              <a:rPr lang="fr-FR" i="1" dirty="0" smtClean="0"/>
              <a:t>                Omega-</a:t>
            </a:r>
            <a:r>
              <a:rPr lang="fr-FR" i="1" dirty="0" err="1" smtClean="0"/>
              <a:t>incisie</a:t>
            </a:r>
            <a:r>
              <a:rPr lang="fr-FR" i="1" dirty="0" smtClean="0"/>
              <a:t> </a:t>
            </a:r>
          </a:p>
        </p:txBody>
      </p:sp>
      <p:pic>
        <p:nvPicPr>
          <p:cNvPr id="7" name="Picture 11" descr="BATWIN decotte"/>
          <p:cNvPicPr>
            <a:picLocks noGrp="1" noChangeAspect="1" noChangeArrowheads="1"/>
          </p:cNvPicPr>
          <p:nvPr>
            <p:ph idx="1"/>
          </p:nvPr>
        </p:nvPicPr>
        <p:blipFill>
          <a:blip r:embed="rId3" cstate="print"/>
          <a:stretch>
            <a:fillRect/>
          </a:stretch>
        </p:blipFill>
        <p:spPr bwMode="auto">
          <a:xfrm>
            <a:off x="2822171" y="2917709"/>
            <a:ext cx="3499658" cy="2502131"/>
          </a:xfrm>
          <a:prstGeom prst="rect">
            <a:avLst/>
          </a:prstGeom>
          <a:noFill/>
          <a:ln w="9525" algn="ctr">
            <a:solidFill>
              <a:schemeClr val="tx1"/>
            </a:solidFill>
            <a:miter lim="800000"/>
            <a:headEnd/>
            <a:tailEnd/>
          </a:ln>
        </p:spPr>
      </p:pic>
      <p:pic>
        <p:nvPicPr>
          <p:cNvPr id="22532" name="Picture 4" descr="decotte J21"/>
          <p:cNvPicPr>
            <a:picLocks noChangeAspect="1" noChangeArrowheads="1"/>
          </p:cNvPicPr>
          <p:nvPr/>
        </p:nvPicPr>
        <p:blipFill>
          <a:blip r:embed="rId4" cstate="print"/>
          <a:srcRect b="14108"/>
          <a:stretch>
            <a:fillRect/>
          </a:stretch>
        </p:blipFill>
        <p:spPr bwMode="auto">
          <a:xfrm>
            <a:off x="3059832" y="4221088"/>
            <a:ext cx="2738438" cy="1763712"/>
          </a:xfrm>
          <a:prstGeom prst="rect">
            <a:avLst/>
          </a:prstGeom>
          <a:noFill/>
          <a:ln w="9525" algn="ctr">
            <a:solidFill>
              <a:schemeClr val="tx1"/>
            </a:solidFill>
            <a:miter lim="800000"/>
            <a:headEnd/>
            <a:tailEnd/>
          </a:ln>
        </p:spPr>
      </p:pic>
      <p:pic>
        <p:nvPicPr>
          <p:cNvPr id="22533" name="Picture 5" descr="BATMAN 1"/>
          <p:cNvPicPr>
            <a:picLocks noChangeAspect="1" noChangeArrowheads="1"/>
          </p:cNvPicPr>
          <p:nvPr/>
        </p:nvPicPr>
        <p:blipFill>
          <a:blip r:embed="rId5" cstate="print"/>
          <a:srcRect l="4631" r="7634" b="10727"/>
          <a:stretch>
            <a:fillRect/>
          </a:stretch>
        </p:blipFill>
        <p:spPr bwMode="auto">
          <a:xfrm>
            <a:off x="6084168" y="4221088"/>
            <a:ext cx="2449512" cy="1868488"/>
          </a:xfrm>
          <a:prstGeom prst="rect">
            <a:avLst/>
          </a:prstGeom>
          <a:noFill/>
          <a:ln w="9525" algn="ctr">
            <a:solidFill>
              <a:schemeClr val="tx1"/>
            </a:solidFill>
            <a:miter lim="800000"/>
            <a:headEnd/>
            <a:tailEnd/>
          </a:ln>
        </p:spPr>
      </p:pic>
      <p:pic>
        <p:nvPicPr>
          <p:cNvPr id="22534" name="Picture 6" descr="CIMG0460"/>
          <p:cNvPicPr>
            <a:picLocks noChangeAspect="1" noChangeArrowheads="1"/>
          </p:cNvPicPr>
          <p:nvPr/>
        </p:nvPicPr>
        <p:blipFill>
          <a:blip r:embed="rId6" cstate="print"/>
          <a:srcRect l="8076" t="5365" r="19438" b="12308"/>
          <a:stretch>
            <a:fillRect/>
          </a:stretch>
        </p:blipFill>
        <p:spPr bwMode="auto">
          <a:xfrm>
            <a:off x="467544" y="4221088"/>
            <a:ext cx="2303462" cy="1962150"/>
          </a:xfrm>
          <a:prstGeom prst="rect">
            <a:avLst/>
          </a:prstGeom>
          <a:noFill/>
          <a:ln w="9525" algn="ctr">
            <a:solidFill>
              <a:schemeClr val="tx1"/>
            </a:solidFill>
            <a:miter lim="800000"/>
            <a:headEnd/>
            <a:tailEnd/>
          </a:ln>
        </p:spPr>
      </p:pic>
      <p:pic>
        <p:nvPicPr>
          <p:cNvPr id="8" name="Picture 12" descr="batwin 2"/>
          <p:cNvPicPr>
            <a:picLocks noChangeAspect="1" noChangeArrowheads="1"/>
          </p:cNvPicPr>
          <p:nvPr/>
        </p:nvPicPr>
        <p:blipFill>
          <a:blip r:embed="rId7" cstate="print"/>
          <a:srcRect/>
          <a:stretch>
            <a:fillRect/>
          </a:stretch>
        </p:blipFill>
        <p:spPr bwMode="auto">
          <a:xfrm>
            <a:off x="827584" y="692696"/>
            <a:ext cx="3244850" cy="2435225"/>
          </a:xfrm>
          <a:prstGeom prst="rect">
            <a:avLst/>
          </a:prstGeom>
          <a:noFill/>
          <a:ln w="9525" algn="ctr">
            <a:solidFill>
              <a:schemeClr val="tx1"/>
            </a:solid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r-FR" i="1" smtClean="0"/>
              <a:t>                   Donut-incisie</a:t>
            </a:r>
          </a:p>
        </p:txBody>
      </p:sp>
      <p:pic>
        <p:nvPicPr>
          <p:cNvPr id="23555" name="Picture 4" descr="DESCHAMPS"/>
          <p:cNvPicPr>
            <a:picLocks noChangeAspect="1" noChangeArrowheads="1"/>
          </p:cNvPicPr>
          <p:nvPr/>
        </p:nvPicPr>
        <p:blipFill>
          <a:blip r:embed="rId3" cstate="print"/>
          <a:srcRect r="22160" b="8757"/>
          <a:stretch>
            <a:fillRect/>
          </a:stretch>
        </p:blipFill>
        <p:spPr bwMode="auto">
          <a:xfrm>
            <a:off x="755650" y="2247900"/>
            <a:ext cx="2303463" cy="2024063"/>
          </a:xfrm>
          <a:prstGeom prst="rect">
            <a:avLst/>
          </a:prstGeom>
          <a:noFill/>
          <a:ln w="9525" algn="ctr">
            <a:solidFill>
              <a:schemeClr val="tx1"/>
            </a:solidFill>
            <a:miter lim="800000"/>
            <a:headEnd/>
            <a:tailEnd/>
          </a:ln>
        </p:spPr>
      </p:pic>
      <p:pic>
        <p:nvPicPr>
          <p:cNvPr id="23556" name="Picture 5" descr="CIMG0451"/>
          <p:cNvPicPr>
            <a:picLocks noChangeAspect="1" noChangeArrowheads="1"/>
          </p:cNvPicPr>
          <p:nvPr/>
        </p:nvPicPr>
        <p:blipFill>
          <a:blip r:embed="rId4" cstate="print"/>
          <a:srcRect t="13017" r="18137" b="8284"/>
          <a:stretch>
            <a:fillRect/>
          </a:stretch>
        </p:blipFill>
        <p:spPr bwMode="auto">
          <a:xfrm>
            <a:off x="755650" y="4648200"/>
            <a:ext cx="2303463" cy="1800225"/>
          </a:xfrm>
          <a:prstGeom prst="rect">
            <a:avLst/>
          </a:prstGeom>
          <a:noFill/>
          <a:ln w="9525" algn="ctr">
            <a:solidFill>
              <a:schemeClr val="tx1"/>
            </a:solidFill>
            <a:miter lim="800000"/>
            <a:headEnd/>
            <a:tailEnd/>
          </a:ln>
        </p:spPr>
      </p:pic>
      <p:pic>
        <p:nvPicPr>
          <p:cNvPr id="23557" name="Picture 6" descr="RB2"/>
          <p:cNvPicPr>
            <a:picLocks noChangeAspect="1" noChangeArrowheads="1"/>
          </p:cNvPicPr>
          <p:nvPr/>
        </p:nvPicPr>
        <p:blipFill>
          <a:blip r:embed="rId5" cstate="print"/>
          <a:srcRect l="25473" r="3403"/>
          <a:stretch>
            <a:fillRect/>
          </a:stretch>
        </p:blipFill>
        <p:spPr bwMode="auto">
          <a:xfrm>
            <a:off x="6154738" y="2174875"/>
            <a:ext cx="2159000" cy="2089150"/>
          </a:xfrm>
          <a:prstGeom prst="rect">
            <a:avLst/>
          </a:prstGeom>
          <a:noFill/>
          <a:ln w="9525" algn="ctr">
            <a:solidFill>
              <a:schemeClr val="tx1"/>
            </a:solidFill>
            <a:miter lim="800000"/>
            <a:headEnd/>
            <a:tailEnd/>
          </a:ln>
        </p:spPr>
      </p:pic>
      <p:pic>
        <p:nvPicPr>
          <p:cNvPr id="23558" name="Picture 7" descr="RB5"/>
          <p:cNvPicPr>
            <a:picLocks noChangeAspect="1" noChangeArrowheads="1"/>
          </p:cNvPicPr>
          <p:nvPr/>
        </p:nvPicPr>
        <p:blipFill>
          <a:blip r:embed="rId6" cstate="print"/>
          <a:srcRect l="24171" t="14319" r="16776" b="12308"/>
          <a:stretch>
            <a:fillRect/>
          </a:stretch>
        </p:blipFill>
        <p:spPr bwMode="auto">
          <a:xfrm>
            <a:off x="3419475" y="4640263"/>
            <a:ext cx="2232025" cy="1812925"/>
          </a:xfrm>
          <a:prstGeom prst="rect">
            <a:avLst/>
          </a:prstGeom>
          <a:noFill/>
          <a:ln w="9525" algn="ctr">
            <a:solidFill>
              <a:schemeClr val="tx1"/>
            </a:solidFill>
            <a:miter lim="800000"/>
            <a:headEnd/>
            <a:tailEnd/>
          </a:ln>
        </p:spPr>
      </p:pic>
      <p:pic>
        <p:nvPicPr>
          <p:cNvPr id="23559" name="Picture 8" descr="rbqsi"/>
          <p:cNvPicPr>
            <a:picLocks noChangeAspect="1" noChangeArrowheads="1"/>
          </p:cNvPicPr>
          <p:nvPr/>
        </p:nvPicPr>
        <p:blipFill>
          <a:blip r:embed="rId7" cstate="print"/>
          <a:srcRect l="9679" t="20412" r="30722" b="10846"/>
          <a:stretch>
            <a:fillRect/>
          </a:stretch>
        </p:blipFill>
        <p:spPr bwMode="auto">
          <a:xfrm>
            <a:off x="3490913" y="2174875"/>
            <a:ext cx="2160587" cy="2117725"/>
          </a:xfrm>
          <a:prstGeom prst="rect">
            <a:avLst/>
          </a:prstGeom>
          <a:noFill/>
          <a:ln w="9525" algn="ctr">
            <a:solidFill>
              <a:schemeClr val="tx1"/>
            </a:solidFill>
            <a:miter lim="800000"/>
            <a:headEnd/>
            <a:tailEnd/>
          </a:ln>
        </p:spPr>
      </p:pic>
      <p:pic>
        <p:nvPicPr>
          <p:cNvPr id="23560" name="Picture 9" descr="LANGLOIS S3"/>
          <p:cNvPicPr>
            <a:picLocks noChangeAspect="1" noChangeArrowheads="1"/>
          </p:cNvPicPr>
          <p:nvPr/>
        </p:nvPicPr>
        <p:blipFill>
          <a:blip r:embed="rId8" cstate="print"/>
          <a:srcRect l="15448" t="32222" r="21471" b="17661"/>
          <a:stretch>
            <a:fillRect/>
          </a:stretch>
        </p:blipFill>
        <p:spPr bwMode="auto">
          <a:xfrm>
            <a:off x="6083300" y="4640263"/>
            <a:ext cx="2376488" cy="1741487"/>
          </a:xfrm>
          <a:prstGeom prst="rect">
            <a:avLst/>
          </a:prstGeom>
          <a:noFill/>
          <a:ln w="9525" algn="ctr">
            <a:solidFill>
              <a:schemeClr val="tx1"/>
            </a:solidFill>
            <a:miter lim="800000"/>
            <a:headEnd/>
            <a:tailEnd/>
          </a:ln>
        </p:spPr>
      </p:pic>
      <p:sp>
        <p:nvSpPr>
          <p:cNvPr id="23561" name="Text Box 10"/>
          <p:cNvSpPr txBox="1">
            <a:spLocks noChangeArrowheads="1"/>
          </p:cNvSpPr>
          <p:nvPr/>
        </p:nvSpPr>
        <p:spPr bwMode="auto">
          <a:xfrm>
            <a:off x="3132138" y="1628775"/>
            <a:ext cx="3181350" cy="366713"/>
          </a:xfrm>
          <a:prstGeom prst="rect">
            <a:avLst/>
          </a:prstGeom>
          <a:noFill/>
          <a:ln w="9525">
            <a:noFill/>
            <a:miter lim="800000"/>
            <a:headEnd/>
            <a:tailEnd/>
          </a:ln>
        </p:spPr>
        <p:txBody>
          <a:bodyPr wrap="none">
            <a:spAutoFit/>
          </a:bodyPr>
          <a:lstStyle/>
          <a:p>
            <a:r>
              <a:rPr lang="fr-FR"/>
              <a:t>Bovenste binnenste kwadrant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fr-FR" i="1" smtClean="0"/>
              <a:t>                   Donut-incisie</a:t>
            </a:r>
          </a:p>
        </p:txBody>
      </p:sp>
      <p:pic>
        <p:nvPicPr>
          <p:cNvPr id="24579" name="Picture 4" descr="DELAVALLE SHEMA"/>
          <p:cNvPicPr>
            <a:picLocks noChangeAspect="1" noChangeArrowheads="1"/>
          </p:cNvPicPr>
          <p:nvPr/>
        </p:nvPicPr>
        <p:blipFill>
          <a:blip r:embed="rId3" cstate="print"/>
          <a:srcRect/>
          <a:stretch>
            <a:fillRect/>
          </a:stretch>
        </p:blipFill>
        <p:spPr bwMode="auto">
          <a:xfrm>
            <a:off x="395288" y="1844675"/>
            <a:ext cx="2232025" cy="1674813"/>
          </a:xfrm>
          <a:prstGeom prst="rect">
            <a:avLst/>
          </a:prstGeom>
          <a:noFill/>
          <a:ln w="9525" algn="ctr">
            <a:solidFill>
              <a:schemeClr val="tx1"/>
            </a:solidFill>
            <a:miter lim="800000"/>
            <a:headEnd/>
            <a:tailEnd/>
          </a:ln>
        </p:spPr>
      </p:pic>
      <p:pic>
        <p:nvPicPr>
          <p:cNvPr id="24580" name="Picture 5" descr="RB3"/>
          <p:cNvPicPr>
            <a:picLocks noChangeAspect="1" noChangeArrowheads="1"/>
          </p:cNvPicPr>
          <p:nvPr/>
        </p:nvPicPr>
        <p:blipFill>
          <a:blip r:embed="rId4" cstate="print"/>
          <a:srcRect l="11514" t="7179" b="13080"/>
          <a:stretch>
            <a:fillRect/>
          </a:stretch>
        </p:blipFill>
        <p:spPr bwMode="auto">
          <a:xfrm>
            <a:off x="2268538" y="2924175"/>
            <a:ext cx="2520950" cy="1703388"/>
          </a:xfrm>
          <a:prstGeom prst="rect">
            <a:avLst/>
          </a:prstGeom>
          <a:noFill/>
          <a:ln w="9525" algn="ctr">
            <a:solidFill>
              <a:schemeClr val="tx1"/>
            </a:solidFill>
            <a:miter lim="800000"/>
            <a:headEnd/>
            <a:tailEnd/>
          </a:ln>
        </p:spPr>
      </p:pic>
      <p:pic>
        <p:nvPicPr>
          <p:cNvPr id="24581" name="Picture 6" descr="FIN OP"/>
          <p:cNvPicPr>
            <a:picLocks noChangeAspect="1" noChangeArrowheads="1"/>
          </p:cNvPicPr>
          <p:nvPr/>
        </p:nvPicPr>
        <p:blipFill>
          <a:blip r:embed="rId5" cstate="print"/>
          <a:srcRect l="29527" t="16095"/>
          <a:stretch>
            <a:fillRect/>
          </a:stretch>
        </p:blipFill>
        <p:spPr bwMode="auto">
          <a:xfrm>
            <a:off x="4500563" y="4149725"/>
            <a:ext cx="2232025" cy="1660525"/>
          </a:xfrm>
          <a:prstGeom prst="rect">
            <a:avLst/>
          </a:prstGeom>
          <a:noFill/>
          <a:ln w="9525" algn="ctr">
            <a:solidFill>
              <a:schemeClr val="tx1"/>
            </a:solidFill>
            <a:miter lim="800000"/>
            <a:headEnd/>
            <a:tailEnd/>
          </a:ln>
        </p:spPr>
      </p:pic>
      <p:pic>
        <p:nvPicPr>
          <p:cNvPr id="24582" name="Picture 7" descr="CIMG0371"/>
          <p:cNvPicPr>
            <a:picLocks noChangeAspect="1" noChangeArrowheads="1"/>
          </p:cNvPicPr>
          <p:nvPr/>
        </p:nvPicPr>
        <p:blipFill>
          <a:blip r:embed="rId6" cstate="print"/>
          <a:srcRect l="10059" t="17200" r="8076" b="11203"/>
          <a:stretch>
            <a:fillRect/>
          </a:stretch>
        </p:blipFill>
        <p:spPr bwMode="auto">
          <a:xfrm>
            <a:off x="6443663" y="5084763"/>
            <a:ext cx="2376487" cy="1558925"/>
          </a:xfrm>
          <a:prstGeom prst="rect">
            <a:avLst/>
          </a:prstGeom>
          <a:noFill/>
          <a:ln w="9525" algn="ctr">
            <a:solidFill>
              <a:schemeClr val="tx1"/>
            </a:solidFill>
            <a:miter lim="800000"/>
            <a:headEnd/>
            <a:tailEnd/>
          </a:ln>
        </p:spPr>
      </p:pic>
      <p:sp>
        <p:nvSpPr>
          <p:cNvPr id="24583" name="Text Box 8"/>
          <p:cNvSpPr txBox="1">
            <a:spLocks noChangeArrowheads="1"/>
          </p:cNvSpPr>
          <p:nvPr/>
        </p:nvSpPr>
        <p:spPr bwMode="auto">
          <a:xfrm>
            <a:off x="5508625" y="2636838"/>
            <a:ext cx="3079750" cy="366712"/>
          </a:xfrm>
          <a:prstGeom prst="rect">
            <a:avLst/>
          </a:prstGeom>
          <a:noFill/>
          <a:ln w="9525">
            <a:noFill/>
            <a:miter lim="800000"/>
            <a:headEnd/>
            <a:tailEnd/>
          </a:ln>
        </p:spPr>
        <p:txBody>
          <a:bodyPr wrap="none">
            <a:spAutoFit/>
          </a:bodyPr>
          <a:lstStyle/>
          <a:p>
            <a:r>
              <a:rPr lang="fr-FR"/>
              <a:t>Buitenste onderste kwadrant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728192"/>
          </a:xfrm>
        </p:spPr>
        <p:txBody>
          <a:bodyPr>
            <a:normAutofit fontScale="90000"/>
          </a:bodyPr>
          <a:lstStyle/>
          <a:p>
            <a:r>
              <a:rPr lang="nl-BE" b="1" dirty="0" smtClean="0"/>
              <a:t>Vervuiling is zeker niet de belangrijkste oorzaak van stijging borstkankerincidentie</a:t>
            </a:r>
            <a:endParaRPr lang="nl-BE" b="1" dirty="0"/>
          </a:p>
        </p:txBody>
      </p:sp>
      <p:sp>
        <p:nvSpPr>
          <p:cNvPr id="3" name="Tijdelijke aanduiding voor inhoud 2"/>
          <p:cNvSpPr>
            <a:spLocks noGrp="1"/>
          </p:cNvSpPr>
          <p:nvPr>
            <p:ph idx="1"/>
          </p:nvPr>
        </p:nvSpPr>
        <p:spPr/>
        <p:txBody>
          <a:bodyPr/>
          <a:lstStyle/>
          <a:p>
            <a:endParaRPr lang="nl-BE" dirty="0"/>
          </a:p>
        </p:txBody>
      </p:sp>
      <p:pic>
        <p:nvPicPr>
          <p:cNvPr id="151554" name="Picture 2" descr="http://nl.dreamstime.com/mening-van-chemische-fabriek-thumb2378608.jpg"/>
          <p:cNvPicPr>
            <a:picLocks noChangeAspect="1" noChangeArrowheads="1"/>
          </p:cNvPicPr>
          <p:nvPr/>
        </p:nvPicPr>
        <p:blipFill>
          <a:blip r:embed="rId2" cstate="print"/>
          <a:srcRect/>
          <a:stretch>
            <a:fillRect/>
          </a:stretch>
        </p:blipFill>
        <p:spPr bwMode="auto">
          <a:xfrm>
            <a:off x="467544" y="2159478"/>
            <a:ext cx="8208912" cy="4698522"/>
          </a:xfrm>
          <a:prstGeom prst="rect">
            <a:avLst/>
          </a:prstGeom>
          <a:noFill/>
        </p:spPr>
      </p:pic>
      <p:sp>
        <p:nvSpPr>
          <p:cNvPr id="5" name="Vermenigvuldigen 4"/>
          <p:cNvSpPr/>
          <p:nvPr/>
        </p:nvSpPr>
        <p:spPr>
          <a:xfrm>
            <a:off x="1043608" y="2708920"/>
            <a:ext cx="8100392" cy="367240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‘nabehandeling’ </a:t>
            </a:r>
            <a:endParaRPr lang="nl-BE" b="1" dirty="0"/>
          </a:p>
        </p:txBody>
      </p:sp>
      <p:sp>
        <p:nvSpPr>
          <p:cNvPr id="3" name="Tijdelijke aanduiding voor inhoud 2"/>
          <p:cNvSpPr>
            <a:spLocks noGrp="1"/>
          </p:cNvSpPr>
          <p:nvPr>
            <p:ph idx="1"/>
          </p:nvPr>
        </p:nvSpPr>
        <p:spPr/>
        <p:txBody>
          <a:bodyPr/>
          <a:lstStyle/>
          <a:p>
            <a:r>
              <a:rPr lang="nl-BE" dirty="0" smtClean="0"/>
              <a:t>hormoontherapie</a:t>
            </a:r>
          </a:p>
          <a:p>
            <a:r>
              <a:rPr lang="nl-BE" dirty="0" smtClean="0"/>
              <a:t>castratie</a:t>
            </a:r>
          </a:p>
          <a:p>
            <a:r>
              <a:rPr lang="nl-BE" dirty="0" smtClean="0"/>
              <a:t>chemotherapie</a:t>
            </a:r>
          </a:p>
          <a:p>
            <a:r>
              <a:rPr lang="nl-BE" dirty="0" smtClean="0"/>
              <a:t>doelgerichte therapie</a:t>
            </a:r>
          </a:p>
          <a:p>
            <a:r>
              <a:rPr lang="nl-BE" dirty="0" smtClean="0"/>
              <a:t>radiotherapie</a:t>
            </a:r>
          </a:p>
          <a:p>
            <a:endParaRPr lang="nl-BE"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543956" cy="653210"/>
          </a:xfrm>
        </p:spPr>
        <p:txBody>
          <a:bodyPr>
            <a:normAutofit fontScale="90000"/>
          </a:bodyPr>
          <a:lstStyle/>
          <a:p>
            <a:r>
              <a:rPr lang="nl-BE" dirty="0" smtClean="0"/>
              <a:t> </a:t>
            </a:r>
            <a:r>
              <a:rPr lang="nl-BE" b="1" dirty="0" smtClean="0"/>
              <a:t>Hormoontherapie bij borstkanker</a:t>
            </a:r>
            <a:endParaRPr lang="nl-BE" b="1" dirty="0"/>
          </a:p>
        </p:txBody>
      </p:sp>
      <p:pic>
        <p:nvPicPr>
          <p:cNvPr id="4" name="Picture 4" descr="table-7"/>
          <p:cNvPicPr>
            <a:picLocks noGrp="1" noChangeAspect="1" noChangeArrowheads="1"/>
          </p:cNvPicPr>
          <p:nvPr>
            <p:ph idx="1"/>
          </p:nvPr>
        </p:nvPicPr>
        <p:blipFill>
          <a:blip r:embed="rId2" cstate="print"/>
          <a:srcRect/>
          <a:stretch>
            <a:fillRect/>
          </a:stretch>
        </p:blipFill>
        <p:spPr bwMode="auto">
          <a:xfrm>
            <a:off x="357158" y="2000240"/>
            <a:ext cx="5357850" cy="2786082"/>
          </a:xfrm>
          <a:prstGeom prst="rect">
            <a:avLst/>
          </a:prstGeom>
          <a:noFill/>
        </p:spPr>
      </p:pic>
      <p:sp>
        <p:nvSpPr>
          <p:cNvPr id="5" name="Tekstvak 4"/>
          <p:cNvSpPr txBox="1"/>
          <p:nvPr/>
        </p:nvSpPr>
        <p:spPr>
          <a:xfrm>
            <a:off x="6012160" y="2420888"/>
            <a:ext cx="3131840" cy="1569660"/>
          </a:xfrm>
          <a:prstGeom prst="rect">
            <a:avLst/>
          </a:prstGeom>
          <a:solidFill>
            <a:srgbClr val="92D050"/>
          </a:solidFill>
        </p:spPr>
        <p:txBody>
          <a:bodyPr wrap="square" rtlCol="0">
            <a:spAutoFit/>
          </a:bodyPr>
          <a:lstStyle/>
          <a:p>
            <a:r>
              <a:rPr lang="nl-BE" sz="2400" dirty="0" smtClean="0"/>
              <a:t>80% van de tumoren is gevoelig aan hormoontherapie</a:t>
            </a:r>
            <a:endParaRPr lang="nl-BE" sz="2400" dirty="0"/>
          </a:p>
        </p:txBody>
      </p:sp>
      <p:sp>
        <p:nvSpPr>
          <p:cNvPr id="6" name="Rechthoek 5"/>
          <p:cNvSpPr/>
          <p:nvPr/>
        </p:nvSpPr>
        <p:spPr>
          <a:xfrm>
            <a:off x="1259632" y="5085184"/>
            <a:ext cx="691276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Hormoontherapie = </a:t>
            </a:r>
            <a:r>
              <a:rPr lang="nl-BE" dirty="0" err="1" smtClean="0"/>
              <a:t>antihormoontherapie</a:t>
            </a:r>
            <a:endParaRPr lang="nl-BE" dirty="0" smtClean="0"/>
          </a:p>
          <a:p>
            <a:pPr algn="ctr"/>
            <a:r>
              <a:rPr lang="nl-BE" dirty="0" smtClean="0"/>
              <a:t>= stimulatie van oestrogenen verminderen door de receptor te blokkeren op de cellen of door  de </a:t>
            </a:r>
            <a:r>
              <a:rPr lang="nl-BE" dirty="0" err="1" smtClean="0"/>
              <a:t>produktie</a:t>
            </a:r>
            <a:r>
              <a:rPr lang="nl-BE" dirty="0" smtClean="0"/>
              <a:t> ervan sterk te verlagen</a:t>
            </a:r>
            <a:endParaRPr lang="nl-BE"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ure-9"/>
          <p:cNvPicPr>
            <a:picLocks noGrp="1" noChangeAspect="1" noChangeArrowheads="1"/>
          </p:cNvPicPr>
          <p:nvPr>
            <p:ph idx="4294967295"/>
          </p:nvPr>
        </p:nvPicPr>
        <p:blipFill>
          <a:blip r:embed="rId2" cstate="print"/>
          <a:srcRect/>
          <a:stretch>
            <a:fillRect/>
          </a:stretch>
        </p:blipFill>
        <p:spPr bwMode="auto">
          <a:xfrm>
            <a:off x="285750" y="571500"/>
            <a:ext cx="8858250" cy="57150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a:xfrm>
            <a:off x="244475" y="325438"/>
            <a:ext cx="8645525" cy="1143000"/>
          </a:xfrm>
        </p:spPr>
        <p:txBody>
          <a:bodyPr>
            <a:normAutofit fontScale="90000"/>
          </a:bodyPr>
          <a:lstStyle/>
          <a:p>
            <a:r>
              <a:rPr lang="en-US" sz="4000" dirty="0"/>
              <a:t>Relative annual mortality rate reductions with adjuvant therapy</a:t>
            </a:r>
          </a:p>
        </p:txBody>
      </p:sp>
      <p:sp>
        <p:nvSpPr>
          <p:cNvPr id="659459" name="Text Box 3"/>
          <p:cNvSpPr txBox="1">
            <a:spLocks noChangeArrowheads="1"/>
          </p:cNvSpPr>
          <p:nvPr/>
        </p:nvSpPr>
        <p:spPr bwMode="auto">
          <a:xfrm>
            <a:off x="425450" y="2728913"/>
            <a:ext cx="2012950" cy="1374775"/>
          </a:xfrm>
          <a:prstGeom prst="rect">
            <a:avLst/>
          </a:prstGeom>
          <a:noFill/>
          <a:ln w="9525">
            <a:noFill/>
            <a:miter lim="800000"/>
            <a:headEnd type="none" w="sm" len="sm"/>
            <a:tailEnd type="none" w="sm" len="sm"/>
          </a:ln>
          <a:effectLst/>
        </p:spPr>
        <p:txBody>
          <a:bodyPr wrap="none">
            <a:spAutoFit/>
          </a:bodyPr>
          <a:lstStyle/>
          <a:p>
            <a:pPr marL="284163" indent="-284163">
              <a:spcBef>
                <a:spcPct val="30000"/>
              </a:spcBef>
              <a:spcAft>
                <a:spcPct val="30000"/>
              </a:spcAft>
            </a:pPr>
            <a:r>
              <a:rPr lang="en-GB" sz="2000" b="1" baseline="0">
                <a:solidFill>
                  <a:schemeClr val="tx2"/>
                </a:solidFill>
              </a:rPr>
              <a:t>&lt;50 years old</a:t>
            </a:r>
          </a:p>
          <a:p>
            <a:pPr marL="474663" lvl="1">
              <a:spcBef>
                <a:spcPct val="30000"/>
              </a:spcBef>
              <a:spcAft>
                <a:spcPct val="30000"/>
              </a:spcAft>
            </a:pPr>
            <a:r>
              <a:rPr lang="en-GB" sz="2000" b="1" baseline="0"/>
              <a:t>ER+ve	</a:t>
            </a:r>
          </a:p>
          <a:p>
            <a:pPr marL="474663" lvl="1">
              <a:spcBef>
                <a:spcPct val="30000"/>
              </a:spcBef>
              <a:spcAft>
                <a:spcPct val="30000"/>
              </a:spcAft>
            </a:pPr>
            <a:r>
              <a:rPr lang="en-GB" sz="2000" b="1" baseline="0"/>
              <a:t>ER-poor 	</a:t>
            </a:r>
          </a:p>
        </p:txBody>
      </p:sp>
      <p:sp>
        <p:nvSpPr>
          <p:cNvPr id="659460" name="Text Box 4"/>
          <p:cNvSpPr txBox="1">
            <a:spLocks noChangeArrowheads="1"/>
          </p:cNvSpPr>
          <p:nvPr/>
        </p:nvSpPr>
        <p:spPr bwMode="auto">
          <a:xfrm>
            <a:off x="5392738" y="3209925"/>
            <a:ext cx="692150" cy="2352675"/>
          </a:xfrm>
          <a:prstGeom prst="rect">
            <a:avLst/>
          </a:prstGeom>
          <a:noFill/>
          <a:ln w="9525">
            <a:noFill/>
            <a:miter lim="800000"/>
            <a:headEnd type="none" w="sm" len="sm"/>
            <a:tailEnd type="none" w="sm" len="sm"/>
          </a:ln>
          <a:effectLst/>
        </p:spPr>
        <p:txBody>
          <a:bodyPr wrap="none">
            <a:spAutoFit/>
          </a:bodyPr>
          <a:lstStyle/>
          <a:p>
            <a:pPr marL="284163" indent="-284163" algn="ctr">
              <a:spcBef>
                <a:spcPct val="30000"/>
              </a:spcBef>
              <a:spcAft>
                <a:spcPct val="30000"/>
              </a:spcAft>
            </a:pPr>
            <a:r>
              <a:rPr lang="en-GB" sz="2000" b="1" baseline="0"/>
              <a:t>23%</a:t>
            </a:r>
          </a:p>
          <a:p>
            <a:pPr marL="284163" indent="-284163" algn="ctr">
              <a:spcBef>
                <a:spcPct val="30000"/>
              </a:spcBef>
              <a:spcAft>
                <a:spcPct val="30000"/>
              </a:spcAft>
            </a:pPr>
            <a:r>
              <a:rPr lang="en-GB" sz="2000" b="1" baseline="0"/>
              <a:t>28%</a:t>
            </a:r>
          </a:p>
          <a:p>
            <a:pPr marL="284163" indent="-284163" algn="ctr">
              <a:spcBef>
                <a:spcPct val="30000"/>
              </a:spcBef>
              <a:spcAft>
                <a:spcPct val="30000"/>
              </a:spcAft>
            </a:pPr>
            <a:endParaRPr lang="en-GB" sz="2000" b="1" baseline="0"/>
          </a:p>
          <a:p>
            <a:pPr marL="284163" indent="-284163" algn="ctr">
              <a:spcBef>
                <a:spcPct val="30000"/>
              </a:spcBef>
              <a:spcAft>
                <a:spcPct val="30000"/>
              </a:spcAft>
            </a:pPr>
            <a:r>
              <a:rPr lang="en-GB" sz="2000" b="1" baseline="0"/>
              <a:t>5%</a:t>
            </a:r>
          </a:p>
          <a:p>
            <a:pPr marL="284163" indent="-284163" algn="ctr">
              <a:spcBef>
                <a:spcPct val="30000"/>
              </a:spcBef>
              <a:spcAft>
                <a:spcPct val="30000"/>
              </a:spcAft>
            </a:pPr>
            <a:r>
              <a:rPr lang="en-GB" sz="2000" b="1" baseline="0"/>
              <a:t>21%</a:t>
            </a:r>
          </a:p>
        </p:txBody>
      </p:sp>
      <p:sp>
        <p:nvSpPr>
          <p:cNvPr id="659461" name="Text Box 5"/>
          <p:cNvSpPr txBox="1">
            <a:spLocks noChangeArrowheads="1"/>
          </p:cNvSpPr>
          <p:nvPr/>
        </p:nvSpPr>
        <p:spPr bwMode="auto">
          <a:xfrm>
            <a:off x="7537450" y="3209925"/>
            <a:ext cx="692150" cy="2352675"/>
          </a:xfrm>
          <a:prstGeom prst="rect">
            <a:avLst/>
          </a:prstGeom>
          <a:noFill/>
          <a:ln w="9525">
            <a:noFill/>
            <a:miter lim="800000"/>
            <a:headEnd type="none" w="sm" len="sm"/>
            <a:tailEnd type="none" w="sm" len="sm"/>
          </a:ln>
          <a:effectLst/>
        </p:spPr>
        <p:txBody>
          <a:bodyPr wrap="none">
            <a:spAutoFit/>
          </a:bodyPr>
          <a:lstStyle/>
          <a:p>
            <a:pPr marL="284163" indent="-284163" algn="ctr">
              <a:spcBef>
                <a:spcPct val="30000"/>
              </a:spcBef>
              <a:spcAft>
                <a:spcPct val="30000"/>
              </a:spcAft>
            </a:pPr>
            <a:r>
              <a:rPr lang="en-GB" sz="2000" b="1" baseline="0"/>
              <a:t>32%</a:t>
            </a:r>
          </a:p>
          <a:p>
            <a:pPr marL="284163" indent="-284163" algn="ctr">
              <a:spcBef>
                <a:spcPct val="30000"/>
              </a:spcBef>
              <a:spcAft>
                <a:spcPct val="30000"/>
              </a:spcAft>
            </a:pPr>
            <a:r>
              <a:rPr lang="en-GB" sz="2000" b="1" baseline="0"/>
              <a:t>-</a:t>
            </a:r>
          </a:p>
          <a:p>
            <a:pPr marL="284163" indent="-284163" algn="ctr">
              <a:spcBef>
                <a:spcPct val="30000"/>
              </a:spcBef>
              <a:spcAft>
                <a:spcPct val="30000"/>
              </a:spcAft>
            </a:pPr>
            <a:endParaRPr lang="en-GB" sz="2000" b="1" baseline="0"/>
          </a:p>
          <a:p>
            <a:pPr marL="284163" indent="-284163" algn="ctr">
              <a:spcBef>
                <a:spcPct val="30000"/>
              </a:spcBef>
              <a:spcAft>
                <a:spcPct val="30000"/>
              </a:spcAft>
            </a:pPr>
            <a:r>
              <a:rPr lang="en-GB" sz="2000" b="1" baseline="0"/>
              <a:t>11%</a:t>
            </a:r>
          </a:p>
          <a:p>
            <a:pPr marL="284163" indent="-284163" algn="ctr">
              <a:spcBef>
                <a:spcPct val="30000"/>
              </a:spcBef>
              <a:spcAft>
                <a:spcPct val="30000"/>
              </a:spcAft>
            </a:pPr>
            <a:r>
              <a:rPr lang="en-GB" sz="2000" b="1" baseline="0"/>
              <a:t>11%</a:t>
            </a:r>
          </a:p>
        </p:txBody>
      </p:sp>
      <p:sp>
        <p:nvSpPr>
          <p:cNvPr id="659462" name="Text Box 6"/>
          <p:cNvSpPr txBox="1">
            <a:spLocks noChangeArrowheads="1"/>
          </p:cNvSpPr>
          <p:nvPr/>
        </p:nvSpPr>
        <p:spPr bwMode="auto">
          <a:xfrm>
            <a:off x="2706688" y="2124075"/>
            <a:ext cx="1552575" cy="396875"/>
          </a:xfrm>
          <a:prstGeom prst="rect">
            <a:avLst/>
          </a:prstGeom>
          <a:noFill/>
          <a:ln w="9525">
            <a:noFill/>
            <a:miter lim="800000"/>
            <a:headEnd type="none" w="sm" len="sm"/>
            <a:tailEnd type="none" w="sm" len="sm"/>
          </a:ln>
          <a:effectLst/>
        </p:spPr>
        <p:txBody>
          <a:bodyPr wrap="none">
            <a:spAutoFit/>
          </a:bodyPr>
          <a:lstStyle/>
          <a:p>
            <a:pPr algn="ctr"/>
            <a:r>
              <a:rPr lang="en-GB" sz="2000" b="1" baseline="0"/>
              <a:t>Tamoxifen*</a:t>
            </a:r>
          </a:p>
        </p:txBody>
      </p:sp>
      <p:sp>
        <p:nvSpPr>
          <p:cNvPr id="659463" name="Text Box 7"/>
          <p:cNvSpPr txBox="1">
            <a:spLocks noChangeArrowheads="1"/>
          </p:cNvSpPr>
          <p:nvPr/>
        </p:nvSpPr>
        <p:spPr bwMode="auto">
          <a:xfrm>
            <a:off x="4708525" y="2119313"/>
            <a:ext cx="2062163" cy="396875"/>
          </a:xfrm>
          <a:prstGeom prst="rect">
            <a:avLst/>
          </a:prstGeom>
          <a:noFill/>
          <a:ln w="9525">
            <a:noFill/>
            <a:miter lim="800000"/>
            <a:headEnd type="none" w="sm" len="sm"/>
            <a:tailEnd type="none" w="sm" len="sm"/>
          </a:ln>
          <a:effectLst/>
        </p:spPr>
        <p:txBody>
          <a:bodyPr wrap="none">
            <a:spAutoFit/>
          </a:bodyPr>
          <a:lstStyle/>
          <a:p>
            <a:pPr algn="ctr"/>
            <a:r>
              <a:rPr lang="en-GB" sz="2000" b="1" baseline="0"/>
              <a:t>Chemotherapy*</a:t>
            </a:r>
          </a:p>
        </p:txBody>
      </p:sp>
      <p:sp>
        <p:nvSpPr>
          <p:cNvPr id="659464" name="Text Box 8"/>
          <p:cNvSpPr txBox="1">
            <a:spLocks noChangeArrowheads="1"/>
          </p:cNvSpPr>
          <p:nvPr/>
        </p:nvSpPr>
        <p:spPr bwMode="auto">
          <a:xfrm>
            <a:off x="7131050" y="2119313"/>
            <a:ext cx="1519238" cy="396875"/>
          </a:xfrm>
          <a:prstGeom prst="rect">
            <a:avLst/>
          </a:prstGeom>
          <a:noFill/>
          <a:ln w="9525">
            <a:noFill/>
            <a:miter lim="800000"/>
            <a:headEnd type="none" w="sm" len="sm"/>
            <a:tailEnd type="none" w="sm" len="sm"/>
          </a:ln>
          <a:effectLst/>
        </p:spPr>
        <p:txBody>
          <a:bodyPr wrap="none">
            <a:spAutoFit/>
          </a:bodyPr>
          <a:lstStyle/>
          <a:p>
            <a:pPr algn="ctr"/>
            <a:r>
              <a:rPr lang="en-GB" sz="2000" b="1" baseline="0"/>
              <a:t>Combined</a:t>
            </a:r>
            <a:r>
              <a:rPr lang="en-GB" sz="2000" b="1" baseline="30000">
                <a:cs typeface="Arial" pitchFamily="34" charset="0"/>
              </a:rPr>
              <a:t>†</a:t>
            </a:r>
            <a:endParaRPr lang="en-GB" sz="2000" b="1" baseline="30000"/>
          </a:p>
        </p:txBody>
      </p:sp>
      <p:sp>
        <p:nvSpPr>
          <p:cNvPr id="659468" name="Text Box 12"/>
          <p:cNvSpPr txBox="1">
            <a:spLocks noChangeArrowheads="1"/>
          </p:cNvSpPr>
          <p:nvPr/>
        </p:nvSpPr>
        <p:spPr bwMode="auto">
          <a:xfrm>
            <a:off x="1074738" y="6315075"/>
            <a:ext cx="7797800" cy="336550"/>
          </a:xfrm>
          <a:prstGeom prst="rect">
            <a:avLst/>
          </a:prstGeom>
          <a:noFill/>
          <a:ln w="9525">
            <a:noFill/>
            <a:miter lim="800000"/>
            <a:headEnd/>
            <a:tailEnd/>
          </a:ln>
          <a:effectLst/>
        </p:spPr>
        <p:txBody>
          <a:bodyPr>
            <a:spAutoFit/>
          </a:bodyPr>
          <a:lstStyle/>
          <a:p>
            <a:pPr algn="r">
              <a:spcBef>
                <a:spcPct val="50000"/>
              </a:spcBef>
            </a:pPr>
            <a:r>
              <a:rPr lang="en-US" sz="1600" b="1" baseline="0">
                <a:solidFill>
                  <a:schemeClr val="tx2"/>
                </a:solidFill>
                <a:cs typeface="Arial" pitchFamily="34" charset="0"/>
              </a:rPr>
              <a:t>Early Breast Cancer Trialists’ Collaborative Group. Lancet 2005</a:t>
            </a:r>
          </a:p>
        </p:txBody>
      </p:sp>
      <p:sp>
        <p:nvSpPr>
          <p:cNvPr id="659469" name="Text Box 13"/>
          <p:cNvSpPr txBox="1">
            <a:spLocks noChangeArrowheads="1"/>
          </p:cNvSpPr>
          <p:nvPr/>
        </p:nvSpPr>
        <p:spPr bwMode="auto">
          <a:xfrm>
            <a:off x="312738" y="5734050"/>
            <a:ext cx="7108825" cy="336550"/>
          </a:xfrm>
          <a:prstGeom prst="rect">
            <a:avLst/>
          </a:prstGeom>
          <a:noFill/>
          <a:ln w="9525">
            <a:noFill/>
            <a:miter lim="800000"/>
            <a:headEnd/>
            <a:tailEnd/>
          </a:ln>
          <a:effectLst/>
        </p:spPr>
        <p:txBody>
          <a:bodyPr>
            <a:spAutoFit/>
          </a:bodyPr>
          <a:lstStyle/>
          <a:p>
            <a:r>
              <a:rPr lang="en-GB" sz="1600" b="1" baseline="0"/>
              <a:t>*Versus</a:t>
            </a:r>
            <a:r>
              <a:rPr lang="en-GB" sz="1600" b="1" baseline="30000"/>
              <a:t> </a:t>
            </a:r>
            <a:r>
              <a:rPr lang="en-GB" sz="1600" b="1" baseline="0"/>
              <a:t>no therapy;</a:t>
            </a:r>
            <a:r>
              <a:rPr lang="en-GB" sz="1600" b="1" baseline="30000"/>
              <a:t> </a:t>
            </a:r>
            <a:r>
              <a:rPr lang="en-GB" sz="1600" b="1" baseline="30000">
                <a:cs typeface="Arial" pitchFamily="34" charset="0"/>
              </a:rPr>
              <a:t>†</a:t>
            </a:r>
            <a:r>
              <a:rPr lang="en-GB" sz="1600" b="1" baseline="0">
                <a:cs typeface="Arial" pitchFamily="34" charset="0"/>
              </a:rPr>
              <a:t>versus tamoxifen; </a:t>
            </a:r>
            <a:r>
              <a:rPr lang="en-US" sz="1600" b="1" baseline="0">
                <a:cs typeface="Arial" pitchFamily="34" charset="0"/>
              </a:rPr>
              <a:t>ER, oestrogen receptor</a:t>
            </a:r>
          </a:p>
        </p:txBody>
      </p:sp>
      <p:sp>
        <p:nvSpPr>
          <p:cNvPr id="659470" name="Text Box 14"/>
          <p:cNvSpPr txBox="1">
            <a:spLocks noChangeArrowheads="1"/>
          </p:cNvSpPr>
          <p:nvPr/>
        </p:nvSpPr>
        <p:spPr bwMode="auto">
          <a:xfrm>
            <a:off x="420688" y="4198938"/>
            <a:ext cx="3390900" cy="1741487"/>
          </a:xfrm>
          <a:prstGeom prst="rect">
            <a:avLst/>
          </a:prstGeom>
          <a:noFill/>
          <a:ln w="9525">
            <a:noFill/>
            <a:miter lim="800000"/>
            <a:headEnd/>
            <a:tailEnd/>
          </a:ln>
          <a:effectLst/>
        </p:spPr>
        <p:txBody>
          <a:bodyPr>
            <a:spAutoFit/>
          </a:bodyPr>
          <a:lstStyle/>
          <a:p>
            <a:pPr>
              <a:spcBef>
                <a:spcPct val="30000"/>
              </a:spcBef>
              <a:spcAft>
                <a:spcPct val="30000"/>
              </a:spcAft>
            </a:pPr>
            <a:r>
              <a:rPr lang="en-GB" sz="2000" b="1" baseline="0">
                <a:solidFill>
                  <a:schemeClr val="tx2"/>
                </a:solidFill>
              </a:rPr>
              <a:t>50-69 years old</a:t>
            </a:r>
          </a:p>
          <a:p>
            <a:pPr lvl="1">
              <a:spcBef>
                <a:spcPct val="30000"/>
              </a:spcBef>
              <a:spcAft>
                <a:spcPct val="30000"/>
              </a:spcAft>
            </a:pPr>
            <a:r>
              <a:rPr lang="en-GB" sz="2000" b="1" baseline="0"/>
              <a:t>ER+ve</a:t>
            </a:r>
          </a:p>
          <a:p>
            <a:pPr lvl="1">
              <a:spcBef>
                <a:spcPct val="30000"/>
              </a:spcBef>
              <a:spcAft>
                <a:spcPct val="30000"/>
              </a:spcAft>
            </a:pPr>
            <a:r>
              <a:rPr lang="en-GB" sz="2000" b="1" baseline="0"/>
              <a:t>ER-poor</a:t>
            </a:r>
          </a:p>
          <a:p>
            <a:pPr>
              <a:spcBef>
                <a:spcPct val="50000"/>
              </a:spcBef>
            </a:pPr>
            <a:endParaRPr lang="en-GB"/>
          </a:p>
        </p:txBody>
      </p:sp>
      <p:sp>
        <p:nvSpPr>
          <p:cNvPr id="659472" name="Text Box 16"/>
          <p:cNvSpPr txBox="1">
            <a:spLocks noChangeArrowheads="1"/>
          </p:cNvSpPr>
          <p:nvPr/>
        </p:nvSpPr>
        <p:spPr bwMode="auto">
          <a:xfrm>
            <a:off x="3143240" y="3000372"/>
            <a:ext cx="811441" cy="2628412"/>
          </a:xfrm>
          <a:prstGeom prst="rect">
            <a:avLst/>
          </a:prstGeom>
          <a:noFill/>
          <a:ln w="9525">
            <a:noFill/>
            <a:miter lim="800000"/>
            <a:headEnd type="none" w="sm" len="sm"/>
            <a:tailEnd type="none" w="sm" len="sm"/>
          </a:ln>
          <a:effectLst/>
        </p:spPr>
        <p:txBody>
          <a:bodyPr wrap="none">
            <a:spAutoFit/>
          </a:bodyPr>
          <a:lstStyle/>
          <a:p>
            <a:pPr marL="284163" indent="-284163" algn="ctr">
              <a:spcBef>
                <a:spcPct val="30000"/>
              </a:spcBef>
              <a:spcAft>
                <a:spcPct val="30000"/>
              </a:spcAft>
            </a:pPr>
            <a:r>
              <a:rPr lang="en-GB" sz="2800" b="1" baseline="0" dirty="0">
                <a:solidFill>
                  <a:srgbClr val="FF0000"/>
                </a:solidFill>
              </a:rPr>
              <a:t>29%</a:t>
            </a:r>
          </a:p>
          <a:p>
            <a:pPr marL="284163" indent="-284163" algn="ctr">
              <a:spcBef>
                <a:spcPct val="30000"/>
              </a:spcBef>
              <a:spcAft>
                <a:spcPct val="30000"/>
              </a:spcAft>
            </a:pPr>
            <a:r>
              <a:rPr lang="en-GB" sz="2000" b="1" baseline="0" dirty="0"/>
              <a:t>0%</a:t>
            </a:r>
          </a:p>
          <a:p>
            <a:pPr marL="284163" indent="-284163" algn="ctr">
              <a:spcBef>
                <a:spcPct val="30000"/>
              </a:spcBef>
              <a:spcAft>
                <a:spcPct val="30000"/>
              </a:spcAft>
            </a:pPr>
            <a:endParaRPr lang="en-GB" sz="2000" b="1" baseline="0" dirty="0"/>
          </a:p>
          <a:p>
            <a:pPr marL="284163" indent="-284163" algn="ctr">
              <a:spcBef>
                <a:spcPct val="30000"/>
              </a:spcBef>
              <a:spcAft>
                <a:spcPct val="30000"/>
              </a:spcAft>
            </a:pPr>
            <a:r>
              <a:rPr lang="en-GB" sz="2400" b="1" baseline="0" dirty="0">
                <a:solidFill>
                  <a:srgbClr val="FF0000"/>
                </a:solidFill>
              </a:rPr>
              <a:t>29%</a:t>
            </a:r>
          </a:p>
          <a:p>
            <a:pPr marL="284163" indent="-284163" algn="ctr">
              <a:spcBef>
                <a:spcPct val="30000"/>
              </a:spcBef>
              <a:spcAft>
                <a:spcPct val="30000"/>
              </a:spcAft>
            </a:pPr>
            <a:r>
              <a:rPr lang="en-GB" sz="2000" b="1" baseline="0" dirty="0"/>
              <a:t>0%</a:t>
            </a:r>
          </a:p>
        </p:txBody>
      </p:sp>
      <p:sp>
        <p:nvSpPr>
          <p:cNvPr id="659473" name="Line 17"/>
          <p:cNvSpPr>
            <a:spLocks noChangeShapeType="1"/>
          </p:cNvSpPr>
          <p:nvPr/>
        </p:nvSpPr>
        <p:spPr bwMode="auto">
          <a:xfrm>
            <a:off x="388938" y="2058988"/>
            <a:ext cx="8366125" cy="0"/>
          </a:xfrm>
          <a:prstGeom prst="line">
            <a:avLst/>
          </a:prstGeom>
          <a:noFill/>
          <a:ln w="38100">
            <a:solidFill>
              <a:schemeClr val="tx2"/>
            </a:solidFill>
            <a:round/>
            <a:headEnd type="none" w="sm" len="sm"/>
            <a:tailEnd type="none" w="sm" len="sm"/>
          </a:ln>
          <a:effectLst/>
        </p:spPr>
        <p:txBody>
          <a:bodyPr/>
          <a:lstStyle/>
          <a:p>
            <a:endParaRPr lang="nl-BE"/>
          </a:p>
        </p:txBody>
      </p:sp>
      <p:sp>
        <p:nvSpPr>
          <p:cNvPr id="659474" name="Line 18"/>
          <p:cNvSpPr>
            <a:spLocks noChangeShapeType="1"/>
          </p:cNvSpPr>
          <p:nvPr/>
        </p:nvSpPr>
        <p:spPr bwMode="auto">
          <a:xfrm>
            <a:off x="388938" y="2608263"/>
            <a:ext cx="8366125" cy="0"/>
          </a:xfrm>
          <a:prstGeom prst="line">
            <a:avLst/>
          </a:prstGeom>
          <a:noFill/>
          <a:ln w="38100">
            <a:solidFill>
              <a:schemeClr val="tx2"/>
            </a:solidFill>
            <a:round/>
            <a:headEnd type="none" w="sm" len="sm"/>
            <a:tailEnd type="none" w="sm" len="sm"/>
          </a:ln>
          <a:effectLst/>
        </p:spPr>
        <p:txBody>
          <a:bodyPr/>
          <a:lstStyle/>
          <a:p>
            <a:endParaRPr lang="nl-BE"/>
          </a:p>
        </p:txBody>
      </p:sp>
      <p:sp>
        <p:nvSpPr>
          <p:cNvPr id="659475" name="Line 19"/>
          <p:cNvSpPr>
            <a:spLocks noChangeShapeType="1"/>
          </p:cNvSpPr>
          <p:nvPr/>
        </p:nvSpPr>
        <p:spPr bwMode="auto">
          <a:xfrm>
            <a:off x="388938" y="5721350"/>
            <a:ext cx="8366125" cy="0"/>
          </a:xfrm>
          <a:prstGeom prst="line">
            <a:avLst/>
          </a:prstGeom>
          <a:noFill/>
          <a:ln w="38100">
            <a:solidFill>
              <a:schemeClr val="tx2"/>
            </a:solidFill>
            <a:round/>
            <a:headEnd type="none" w="sm" len="sm"/>
            <a:tailEnd type="none" w="sm" len="sm"/>
          </a:ln>
          <a:effectLst/>
        </p:spPr>
        <p:txBody>
          <a:bodyPr/>
          <a:lstStyle/>
          <a:p>
            <a:endParaRPr lang="nl-BE"/>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ChangeArrowheads="1"/>
          </p:cNvSpPr>
          <p:nvPr/>
        </p:nvSpPr>
        <p:spPr bwMode="auto">
          <a:xfrm>
            <a:off x="1095375" y="5640388"/>
            <a:ext cx="2714625" cy="336550"/>
          </a:xfrm>
          <a:prstGeom prst="rect">
            <a:avLst/>
          </a:prstGeom>
          <a:noFill/>
          <a:ln w="9525">
            <a:noFill/>
            <a:miter lim="800000"/>
            <a:headEnd/>
            <a:tailEnd/>
          </a:ln>
          <a:effectLst/>
        </p:spPr>
        <p:txBody>
          <a:bodyPr lIns="92075" tIns="46038" rIns="92075" bIns="46038">
            <a:spAutoFit/>
          </a:bodyPr>
          <a:lstStyle/>
          <a:p>
            <a:pPr algn="ctr" eaLnBrk="0" hangingPunct="0"/>
            <a:r>
              <a:rPr lang="en-US" sz="1600" b="1" baseline="0">
                <a:cs typeface="Arial" pitchFamily="34" charset="0"/>
              </a:rPr>
              <a:t>Time (years)</a:t>
            </a:r>
            <a:endParaRPr lang="en-US" sz="1600" b="1" baseline="0">
              <a:effectLst>
                <a:outerShdw blurRad="38100" dist="38100" dir="2700000" algn="tl">
                  <a:srgbClr val="000000"/>
                </a:outerShdw>
              </a:effectLst>
              <a:cs typeface="Arial" pitchFamily="34" charset="0"/>
            </a:endParaRPr>
          </a:p>
        </p:txBody>
      </p:sp>
      <p:sp>
        <p:nvSpPr>
          <p:cNvPr id="660483" name="Freeform 3"/>
          <p:cNvSpPr>
            <a:spLocks/>
          </p:cNvSpPr>
          <p:nvPr/>
        </p:nvSpPr>
        <p:spPr bwMode="auto">
          <a:xfrm>
            <a:off x="1236663" y="2243138"/>
            <a:ext cx="2414587" cy="1222375"/>
          </a:xfrm>
          <a:custGeom>
            <a:avLst/>
            <a:gdLst/>
            <a:ahLst/>
            <a:cxnLst>
              <a:cxn ang="0">
                <a:pos x="0" y="0"/>
              </a:cxn>
              <a:cxn ang="0">
                <a:pos x="264" y="100"/>
              </a:cxn>
              <a:cxn ang="0">
                <a:pos x="536" y="296"/>
              </a:cxn>
              <a:cxn ang="0">
                <a:pos x="796" y="444"/>
              </a:cxn>
              <a:cxn ang="0">
                <a:pos x="1068" y="560"/>
              </a:cxn>
              <a:cxn ang="0">
                <a:pos x="1332" y="668"/>
              </a:cxn>
              <a:cxn ang="0">
                <a:pos x="1600" y="744"/>
              </a:cxn>
              <a:cxn ang="0">
                <a:pos x="1872" y="800"/>
              </a:cxn>
              <a:cxn ang="0">
                <a:pos x="2136" y="852"/>
              </a:cxn>
              <a:cxn ang="0">
                <a:pos x="2408" y="900"/>
              </a:cxn>
              <a:cxn ang="0">
                <a:pos x="2664" y="936"/>
              </a:cxn>
              <a:cxn ang="0">
                <a:pos x="2944" y="968"/>
              </a:cxn>
              <a:cxn ang="0">
                <a:pos x="3216" y="1000"/>
              </a:cxn>
              <a:cxn ang="0">
                <a:pos x="3476" y="1056"/>
              </a:cxn>
              <a:cxn ang="0">
                <a:pos x="3736" y="1092"/>
              </a:cxn>
              <a:cxn ang="0">
                <a:pos x="4012" y="1136"/>
              </a:cxn>
            </a:cxnLst>
            <a:rect l="0" t="0" r="r" b="b"/>
            <a:pathLst>
              <a:path w="4012" h="1136">
                <a:moveTo>
                  <a:pt x="0" y="0"/>
                </a:moveTo>
                <a:lnTo>
                  <a:pt x="264" y="100"/>
                </a:lnTo>
                <a:lnTo>
                  <a:pt x="536" y="296"/>
                </a:lnTo>
                <a:lnTo>
                  <a:pt x="796" y="444"/>
                </a:lnTo>
                <a:lnTo>
                  <a:pt x="1068" y="560"/>
                </a:lnTo>
                <a:lnTo>
                  <a:pt x="1332" y="668"/>
                </a:lnTo>
                <a:lnTo>
                  <a:pt x="1600" y="744"/>
                </a:lnTo>
                <a:lnTo>
                  <a:pt x="1872" y="800"/>
                </a:lnTo>
                <a:lnTo>
                  <a:pt x="2136" y="852"/>
                </a:lnTo>
                <a:lnTo>
                  <a:pt x="2408" y="900"/>
                </a:lnTo>
                <a:lnTo>
                  <a:pt x="2664" y="936"/>
                </a:lnTo>
                <a:lnTo>
                  <a:pt x="2944" y="968"/>
                </a:lnTo>
                <a:lnTo>
                  <a:pt x="3216" y="1000"/>
                </a:lnTo>
                <a:lnTo>
                  <a:pt x="3476" y="1056"/>
                </a:lnTo>
                <a:lnTo>
                  <a:pt x="3736" y="1092"/>
                </a:lnTo>
                <a:lnTo>
                  <a:pt x="4012" y="1136"/>
                </a:lnTo>
              </a:path>
            </a:pathLst>
          </a:custGeom>
          <a:noFill/>
          <a:ln w="19050" cap="flat" cmpd="sng">
            <a:solidFill>
              <a:srgbClr val="4CCCD6"/>
            </a:solidFill>
            <a:prstDash val="solid"/>
            <a:round/>
            <a:headEnd/>
            <a:tailEnd/>
          </a:ln>
          <a:effectLst/>
        </p:spPr>
        <p:txBody>
          <a:bodyPr wrap="none" anchor="ctr"/>
          <a:lstStyle/>
          <a:p>
            <a:endParaRPr lang="nl-BE"/>
          </a:p>
        </p:txBody>
      </p:sp>
      <p:sp>
        <p:nvSpPr>
          <p:cNvPr id="660484" name="Freeform 4"/>
          <p:cNvSpPr>
            <a:spLocks/>
          </p:cNvSpPr>
          <p:nvPr/>
        </p:nvSpPr>
        <p:spPr bwMode="auto">
          <a:xfrm>
            <a:off x="1230313" y="2243138"/>
            <a:ext cx="2409825" cy="865187"/>
          </a:xfrm>
          <a:custGeom>
            <a:avLst/>
            <a:gdLst/>
            <a:ahLst/>
            <a:cxnLst>
              <a:cxn ang="0">
                <a:pos x="0" y="0"/>
              </a:cxn>
              <a:cxn ang="0">
                <a:pos x="260" y="32"/>
              </a:cxn>
              <a:cxn ang="0">
                <a:pos x="528" y="140"/>
              </a:cxn>
              <a:cxn ang="0">
                <a:pos x="796" y="236"/>
              </a:cxn>
              <a:cxn ang="0">
                <a:pos x="1068" y="312"/>
              </a:cxn>
              <a:cxn ang="0">
                <a:pos x="1336" y="368"/>
              </a:cxn>
              <a:cxn ang="0">
                <a:pos x="1600" y="416"/>
              </a:cxn>
              <a:cxn ang="0">
                <a:pos x="1864" y="476"/>
              </a:cxn>
              <a:cxn ang="0">
                <a:pos x="2136" y="524"/>
              </a:cxn>
              <a:cxn ang="0">
                <a:pos x="2412" y="576"/>
              </a:cxn>
              <a:cxn ang="0">
                <a:pos x="2672" y="600"/>
              </a:cxn>
              <a:cxn ang="0">
                <a:pos x="2932" y="640"/>
              </a:cxn>
              <a:cxn ang="0">
                <a:pos x="3208" y="688"/>
              </a:cxn>
              <a:cxn ang="0">
                <a:pos x="3468" y="720"/>
              </a:cxn>
              <a:cxn ang="0">
                <a:pos x="3740" y="748"/>
              </a:cxn>
              <a:cxn ang="0">
                <a:pos x="4004" y="804"/>
              </a:cxn>
            </a:cxnLst>
            <a:rect l="0" t="0" r="r" b="b"/>
            <a:pathLst>
              <a:path w="4004" h="804">
                <a:moveTo>
                  <a:pt x="0" y="0"/>
                </a:moveTo>
                <a:lnTo>
                  <a:pt x="260" y="32"/>
                </a:lnTo>
                <a:lnTo>
                  <a:pt x="528" y="140"/>
                </a:lnTo>
                <a:lnTo>
                  <a:pt x="796" y="236"/>
                </a:lnTo>
                <a:lnTo>
                  <a:pt x="1068" y="312"/>
                </a:lnTo>
                <a:lnTo>
                  <a:pt x="1336" y="368"/>
                </a:lnTo>
                <a:lnTo>
                  <a:pt x="1600" y="416"/>
                </a:lnTo>
                <a:lnTo>
                  <a:pt x="1864" y="476"/>
                </a:lnTo>
                <a:lnTo>
                  <a:pt x="2136" y="524"/>
                </a:lnTo>
                <a:lnTo>
                  <a:pt x="2412" y="576"/>
                </a:lnTo>
                <a:lnTo>
                  <a:pt x="2672" y="600"/>
                </a:lnTo>
                <a:lnTo>
                  <a:pt x="2932" y="640"/>
                </a:lnTo>
                <a:lnTo>
                  <a:pt x="3208" y="688"/>
                </a:lnTo>
                <a:lnTo>
                  <a:pt x="3468" y="720"/>
                </a:lnTo>
                <a:lnTo>
                  <a:pt x="3740" y="748"/>
                </a:lnTo>
                <a:lnTo>
                  <a:pt x="4004" y="804"/>
                </a:lnTo>
              </a:path>
            </a:pathLst>
          </a:custGeom>
          <a:noFill/>
          <a:ln w="19050" cap="flat" cmpd="sng">
            <a:solidFill>
              <a:schemeClr val="tx2"/>
            </a:solidFill>
            <a:prstDash val="solid"/>
            <a:round/>
            <a:headEnd/>
            <a:tailEnd/>
          </a:ln>
          <a:effectLst/>
        </p:spPr>
        <p:txBody>
          <a:bodyPr wrap="none" anchor="ctr"/>
          <a:lstStyle/>
          <a:p>
            <a:endParaRPr lang="nl-BE"/>
          </a:p>
        </p:txBody>
      </p:sp>
      <p:sp>
        <p:nvSpPr>
          <p:cNvPr id="660485" name="Rectangle 5"/>
          <p:cNvSpPr>
            <a:spLocks noChangeArrowheads="1"/>
          </p:cNvSpPr>
          <p:nvPr/>
        </p:nvSpPr>
        <p:spPr bwMode="auto">
          <a:xfrm>
            <a:off x="1357313" y="2241550"/>
            <a:ext cx="82550" cy="90488"/>
          </a:xfrm>
          <a:prstGeom prst="rect">
            <a:avLst/>
          </a:prstGeom>
          <a:solidFill>
            <a:schemeClr val="tx2"/>
          </a:solidFill>
          <a:ln w="28575">
            <a:noFill/>
            <a:miter lim="800000"/>
            <a:headEnd/>
            <a:tailEnd/>
          </a:ln>
          <a:effectLst/>
        </p:spPr>
        <p:txBody>
          <a:bodyPr wrap="none" anchor="ctr"/>
          <a:lstStyle/>
          <a:p>
            <a:endParaRPr lang="nl-BE"/>
          </a:p>
        </p:txBody>
      </p:sp>
      <p:sp>
        <p:nvSpPr>
          <p:cNvPr id="660486" name="Freeform 6"/>
          <p:cNvSpPr>
            <a:spLocks/>
          </p:cNvSpPr>
          <p:nvPr/>
        </p:nvSpPr>
        <p:spPr bwMode="auto">
          <a:xfrm>
            <a:off x="3640138" y="3462338"/>
            <a:ext cx="158750" cy="50800"/>
          </a:xfrm>
          <a:custGeom>
            <a:avLst/>
            <a:gdLst/>
            <a:ahLst/>
            <a:cxnLst>
              <a:cxn ang="0">
                <a:pos x="0" y="0"/>
              </a:cxn>
              <a:cxn ang="0">
                <a:pos x="264" y="48"/>
              </a:cxn>
            </a:cxnLst>
            <a:rect l="0" t="0" r="r" b="b"/>
            <a:pathLst>
              <a:path w="264" h="48">
                <a:moveTo>
                  <a:pt x="0" y="0"/>
                </a:moveTo>
                <a:lnTo>
                  <a:pt x="264" y="48"/>
                </a:lnTo>
              </a:path>
            </a:pathLst>
          </a:custGeom>
          <a:noFill/>
          <a:ln w="38100" cap="flat" cmpd="sng">
            <a:noFill/>
            <a:prstDash val="sysDot"/>
            <a:round/>
            <a:headEnd type="none" w="med" len="med"/>
            <a:tailEnd type="none" w="med" len="med"/>
          </a:ln>
          <a:effectLst/>
        </p:spPr>
        <p:txBody>
          <a:bodyPr wrap="none" anchor="ctr"/>
          <a:lstStyle/>
          <a:p>
            <a:endParaRPr lang="nl-BE"/>
          </a:p>
        </p:txBody>
      </p:sp>
      <p:sp>
        <p:nvSpPr>
          <p:cNvPr id="660487" name="Freeform 7"/>
          <p:cNvSpPr>
            <a:spLocks/>
          </p:cNvSpPr>
          <p:nvPr/>
        </p:nvSpPr>
        <p:spPr bwMode="auto">
          <a:xfrm>
            <a:off x="3644900" y="3103563"/>
            <a:ext cx="147638" cy="31750"/>
          </a:xfrm>
          <a:custGeom>
            <a:avLst/>
            <a:gdLst/>
            <a:ahLst/>
            <a:cxnLst>
              <a:cxn ang="0">
                <a:pos x="0" y="0"/>
              </a:cxn>
              <a:cxn ang="0">
                <a:pos x="246" y="30"/>
              </a:cxn>
            </a:cxnLst>
            <a:rect l="0" t="0" r="r" b="b"/>
            <a:pathLst>
              <a:path w="246" h="30">
                <a:moveTo>
                  <a:pt x="0" y="0"/>
                </a:moveTo>
                <a:lnTo>
                  <a:pt x="246" y="30"/>
                </a:lnTo>
              </a:path>
            </a:pathLst>
          </a:custGeom>
          <a:noFill/>
          <a:ln w="38100" cap="flat" cmpd="sng">
            <a:noFill/>
            <a:prstDash val="sysDot"/>
            <a:round/>
            <a:headEnd type="none" w="med" len="med"/>
            <a:tailEnd type="none" w="med" len="med"/>
          </a:ln>
          <a:effectLst/>
        </p:spPr>
        <p:txBody>
          <a:bodyPr wrap="none" anchor="ctr"/>
          <a:lstStyle/>
          <a:p>
            <a:endParaRPr lang="nl-BE"/>
          </a:p>
        </p:txBody>
      </p:sp>
      <p:grpSp>
        <p:nvGrpSpPr>
          <p:cNvPr id="2" name="Group 8"/>
          <p:cNvGrpSpPr>
            <a:grpSpLocks/>
          </p:cNvGrpSpPr>
          <p:nvPr/>
        </p:nvGrpSpPr>
        <p:grpSpPr bwMode="auto">
          <a:xfrm>
            <a:off x="2717800" y="3435350"/>
            <a:ext cx="80963" cy="133350"/>
            <a:chOff x="2416" y="1628"/>
            <a:chExt cx="88" cy="112"/>
          </a:xfrm>
        </p:grpSpPr>
        <p:sp>
          <p:nvSpPr>
            <p:cNvPr id="660489" name="Line 9"/>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490" name="Line 10"/>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491" name="Line 11"/>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grpSp>
        <p:nvGrpSpPr>
          <p:cNvPr id="3" name="Group 12"/>
          <p:cNvGrpSpPr>
            <a:grpSpLocks/>
          </p:cNvGrpSpPr>
          <p:nvPr/>
        </p:nvGrpSpPr>
        <p:grpSpPr bwMode="auto">
          <a:xfrm>
            <a:off x="2720975" y="3079750"/>
            <a:ext cx="82550" cy="120650"/>
            <a:chOff x="2416" y="1628"/>
            <a:chExt cx="88" cy="112"/>
          </a:xfrm>
        </p:grpSpPr>
        <p:sp>
          <p:nvSpPr>
            <p:cNvPr id="660493" name="Line 13"/>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494" name="Line 14"/>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495" name="Line 15"/>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grpSp>
        <p:nvGrpSpPr>
          <p:cNvPr id="4" name="Group 16"/>
          <p:cNvGrpSpPr>
            <a:grpSpLocks/>
          </p:cNvGrpSpPr>
          <p:nvPr/>
        </p:nvGrpSpPr>
        <p:grpSpPr bwMode="auto">
          <a:xfrm>
            <a:off x="3522663" y="3146425"/>
            <a:ext cx="84137" cy="133350"/>
            <a:chOff x="2416" y="1628"/>
            <a:chExt cx="88" cy="112"/>
          </a:xfrm>
        </p:grpSpPr>
        <p:sp>
          <p:nvSpPr>
            <p:cNvPr id="660497" name="Line 17"/>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498" name="Line 18"/>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499" name="Line 19"/>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grpSp>
        <p:nvGrpSpPr>
          <p:cNvPr id="5" name="Group 20"/>
          <p:cNvGrpSpPr>
            <a:grpSpLocks/>
          </p:cNvGrpSpPr>
          <p:nvPr/>
        </p:nvGrpSpPr>
        <p:grpSpPr bwMode="auto">
          <a:xfrm>
            <a:off x="3525838" y="3641725"/>
            <a:ext cx="79375" cy="134938"/>
            <a:chOff x="2416" y="1628"/>
            <a:chExt cx="88" cy="112"/>
          </a:xfrm>
        </p:grpSpPr>
        <p:sp>
          <p:nvSpPr>
            <p:cNvPr id="660501" name="Line 21"/>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502" name="Line 22"/>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503" name="Line 23"/>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sp>
        <p:nvSpPr>
          <p:cNvPr id="660504" name="Oval 24"/>
          <p:cNvSpPr>
            <a:spLocks noChangeArrowheads="1"/>
          </p:cNvSpPr>
          <p:nvPr/>
        </p:nvSpPr>
        <p:spPr bwMode="auto">
          <a:xfrm>
            <a:off x="1349375" y="2303463"/>
            <a:ext cx="82550" cy="93662"/>
          </a:xfrm>
          <a:prstGeom prst="ellipse">
            <a:avLst/>
          </a:prstGeom>
          <a:solidFill>
            <a:srgbClr val="4CCCD6"/>
          </a:solidFill>
          <a:ln w="28575">
            <a:noFill/>
            <a:round/>
            <a:headEnd/>
            <a:tailEnd/>
          </a:ln>
          <a:effectLst/>
        </p:spPr>
        <p:txBody>
          <a:bodyPr wrap="none" anchor="ctr"/>
          <a:lstStyle/>
          <a:p>
            <a:endParaRPr lang="nl-BE"/>
          </a:p>
        </p:txBody>
      </p:sp>
      <p:sp>
        <p:nvSpPr>
          <p:cNvPr id="660505" name="Oval 25"/>
          <p:cNvSpPr>
            <a:spLocks noChangeArrowheads="1"/>
          </p:cNvSpPr>
          <p:nvPr/>
        </p:nvSpPr>
        <p:spPr bwMode="auto">
          <a:xfrm>
            <a:off x="2474913" y="3109913"/>
            <a:ext cx="82550" cy="93662"/>
          </a:xfrm>
          <a:prstGeom prst="ellipse">
            <a:avLst/>
          </a:prstGeom>
          <a:solidFill>
            <a:srgbClr val="4CCCD6"/>
          </a:solidFill>
          <a:ln w="28575">
            <a:noFill/>
            <a:round/>
            <a:headEnd/>
            <a:tailEnd/>
          </a:ln>
          <a:effectLst/>
        </p:spPr>
        <p:txBody>
          <a:bodyPr wrap="none" anchor="ctr"/>
          <a:lstStyle/>
          <a:p>
            <a:endParaRPr lang="nl-BE"/>
          </a:p>
        </p:txBody>
      </p:sp>
      <p:sp>
        <p:nvSpPr>
          <p:cNvPr id="660506" name="Oval 26"/>
          <p:cNvSpPr>
            <a:spLocks noChangeArrowheads="1"/>
          </p:cNvSpPr>
          <p:nvPr/>
        </p:nvSpPr>
        <p:spPr bwMode="auto">
          <a:xfrm>
            <a:off x="2635250" y="3165475"/>
            <a:ext cx="82550" cy="92075"/>
          </a:xfrm>
          <a:prstGeom prst="ellipse">
            <a:avLst/>
          </a:prstGeom>
          <a:solidFill>
            <a:srgbClr val="4CCCD6"/>
          </a:solidFill>
          <a:ln w="28575">
            <a:noFill/>
            <a:round/>
            <a:headEnd/>
            <a:tailEnd/>
          </a:ln>
          <a:effectLst/>
        </p:spPr>
        <p:txBody>
          <a:bodyPr wrap="none" anchor="ctr"/>
          <a:lstStyle/>
          <a:p>
            <a:endParaRPr lang="nl-BE"/>
          </a:p>
        </p:txBody>
      </p:sp>
      <p:sp>
        <p:nvSpPr>
          <p:cNvPr id="660507" name="Oval 27"/>
          <p:cNvSpPr>
            <a:spLocks noChangeArrowheads="1"/>
          </p:cNvSpPr>
          <p:nvPr/>
        </p:nvSpPr>
        <p:spPr bwMode="auto">
          <a:xfrm>
            <a:off x="2798763" y="3198813"/>
            <a:ext cx="82550" cy="93662"/>
          </a:xfrm>
          <a:prstGeom prst="ellipse">
            <a:avLst/>
          </a:prstGeom>
          <a:solidFill>
            <a:srgbClr val="4CCCD6"/>
          </a:solidFill>
          <a:ln w="28575">
            <a:noFill/>
            <a:round/>
            <a:headEnd/>
            <a:tailEnd/>
          </a:ln>
          <a:effectLst/>
        </p:spPr>
        <p:txBody>
          <a:bodyPr wrap="none" anchor="ctr"/>
          <a:lstStyle/>
          <a:p>
            <a:endParaRPr lang="nl-BE"/>
          </a:p>
        </p:txBody>
      </p:sp>
      <p:sp>
        <p:nvSpPr>
          <p:cNvPr id="660508" name="Oval 28"/>
          <p:cNvSpPr>
            <a:spLocks noChangeArrowheads="1"/>
          </p:cNvSpPr>
          <p:nvPr/>
        </p:nvSpPr>
        <p:spPr bwMode="auto">
          <a:xfrm>
            <a:off x="2957513" y="3243263"/>
            <a:ext cx="80962" cy="90487"/>
          </a:xfrm>
          <a:prstGeom prst="ellipse">
            <a:avLst/>
          </a:prstGeom>
          <a:solidFill>
            <a:srgbClr val="4CCCD6"/>
          </a:solidFill>
          <a:ln w="28575">
            <a:noFill/>
            <a:round/>
            <a:headEnd/>
            <a:tailEnd/>
          </a:ln>
          <a:effectLst/>
        </p:spPr>
        <p:txBody>
          <a:bodyPr wrap="none" anchor="ctr"/>
          <a:lstStyle/>
          <a:p>
            <a:endParaRPr lang="nl-BE"/>
          </a:p>
        </p:txBody>
      </p:sp>
      <p:sp>
        <p:nvSpPr>
          <p:cNvPr id="660509" name="Oval 29"/>
          <p:cNvSpPr>
            <a:spLocks noChangeArrowheads="1"/>
          </p:cNvSpPr>
          <p:nvPr/>
        </p:nvSpPr>
        <p:spPr bwMode="auto">
          <a:xfrm>
            <a:off x="3119438" y="3278188"/>
            <a:ext cx="80962" cy="90487"/>
          </a:xfrm>
          <a:prstGeom prst="ellipse">
            <a:avLst/>
          </a:prstGeom>
          <a:solidFill>
            <a:srgbClr val="4CCCD6"/>
          </a:solidFill>
          <a:ln w="28575">
            <a:noFill/>
            <a:round/>
            <a:headEnd/>
            <a:tailEnd/>
          </a:ln>
          <a:effectLst/>
        </p:spPr>
        <p:txBody>
          <a:bodyPr wrap="none" anchor="ctr"/>
          <a:lstStyle/>
          <a:p>
            <a:endParaRPr lang="nl-BE"/>
          </a:p>
        </p:txBody>
      </p:sp>
      <p:sp>
        <p:nvSpPr>
          <p:cNvPr id="660510" name="Oval 30"/>
          <p:cNvSpPr>
            <a:spLocks noChangeArrowheads="1"/>
          </p:cNvSpPr>
          <p:nvPr/>
        </p:nvSpPr>
        <p:spPr bwMode="auto">
          <a:xfrm>
            <a:off x="3279775" y="3325813"/>
            <a:ext cx="82550" cy="92075"/>
          </a:xfrm>
          <a:prstGeom prst="ellipse">
            <a:avLst/>
          </a:prstGeom>
          <a:solidFill>
            <a:srgbClr val="4CCCD6"/>
          </a:solidFill>
          <a:ln w="28575">
            <a:noFill/>
            <a:round/>
            <a:headEnd/>
            <a:tailEnd/>
          </a:ln>
          <a:effectLst/>
        </p:spPr>
        <p:txBody>
          <a:bodyPr wrap="none" anchor="ctr"/>
          <a:lstStyle/>
          <a:p>
            <a:endParaRPr lang="nl-BE"/>
          </a:p>
        </p:txBody>
      </p:sp>
      <p:sp>
        <p:nvSpPr>
          <p:cNvPr id="660511" name="Oval 31"/>
          <p:cNvSpPr>
            <a:spLocks noChangeArrowheads="1"/>
          </p:cNvSpPr>
          <p:nvPr/>
        </p:nvSpPr>
        <p:spPr bwMode="auto">
          <a:xfrm>
            <a:off x="3438525" y="3368675"/>
            <a:ext cx="82550" cy="93663"/>
          </a:xfrm>
          <a:prstGeom prst="ellipse">
            <a:avLst/>
          </a:prstGeom>
          <a:solidFill>
            <a:srgbClr val="4CCCD6"/>
          </a:solidFill>
          <a:ln w="28575">
            <a:noFill/>
            <a:round/>
            <a:headEnd/>
            <a:tailEnd/>
          </a:ln>
          <a:effectLst/>
        </p:spPr>
        <p:txBody>
          <a:bodyPr wrap="none" anchor="ctr"/>
          <a:lstStyle/>
          <a:p>
            <a:endParaRPr lang="nl-BE"/>
          </a:p>
        </p:txBody>
      </p:sp>
      <p:sp>
        <p:nvSpPr>
          <p:cNvPr id="660512" name="Oval 32"/>
          <p:cNvSpPr>
            <a:spLocks noChangeArrowheads="1"/>
          </p:cNvSpPr>
          <p:nvPr/>
        </p:nvSpPr>
        <p:spPr bwMode="auto">
          <a:xfrm>
            <a:off x="3608388" y="3408363"/>
            <a:ext cx="80962" cy="90487"/>
          </a:xfrm>
          <a:prstGeom prst="ellipse">
            <a:avLst/>
          </a:prstGeom>
          <a:solidFill>
            <a:srgbClr val="4CCCD6"/>
          </a:solidFill>
          <a:ln w="28575">
            <a:noFill/>
            <a:round/>
            <a:headEnd/>
            <a:tailEnd/>
          </a:ln>
          <a:effectLst/>
        </p:spPr>
        <p:txBody>
          <a:bodyPr wrap="none" anchor="ctr"/>
          <a:lstStyle/>
          <a:p>
            <a:endParaRPr lang="nl-BE"/>
          </a:p>
        </p:txBody>
      </p:sp>
      <p:sp>
        <p:nvSpPr>
          <p:cNvPr id="660513" name="Rectangle 33"/>
          <p:cNvSpPr>
            <a:spLocks noChangeArrowheads="1"/>
          </p:cNvSpPr>
          <p:nvPr/>
        </p:nvSpPr>
        <p:spPr bwMode="auto">
          <a:xfrm>
            <a:off x="1517650" y="2349500"/>
            <a:ext cx="82550" cy="92075"/>
          </a:xfrm>
          <a:prstGeom prst="rect">
            <a:avLst/>
          </a:prstGeom>
          <a:solidFill>
            <a:schemeClr val="tx2"/>
          </a:solidFill>
          <a:ln w="28575">
            <a:noFill/>
            <a:miter lim="800000"/>
            <a:headEnd/>
            <a:tailEnd/>
          </a:ln>
          <a:effectLst/>
        </p:spPr>
        <p:txBody>
          <a:bodyPr wrap="none" anchor="ctr"/>
          <a:lstStyle/>
          <a:p>
            <a:endParaRPr lang="nl-BE"/>
          </a:p>
        </p:txBody>
      </p:sp>
      <p:sp>
        <p:nvSpPr>
          <p:cNvPr id="660514" name="Rectangle 34"/>
          <p:cNvSpPr>
            <a:spLocks noChangeArrowheads="1"/>
          </p:cNvSpPr>
          <p:nvPr/>
        </p:nvSpPr>
        <p:spPr bwMode="auto">
          <a:xfrm>
            <a:off x="1677988" y="2447925"/>
            <a:ext cx="82550" cy="93663"/>
          </a:xfrm>
          <a:prstGeom prst="rect">
            <a:avLst/>
          </a:prstGeom>
          <a:solidFill>
            <a:schemeClr val="tx2"/>
          </a:solidFill>
          <a:ln w="28575">
            <a:noFill/>
            <a:miter lim="800000"/>
            <a:headEnd/>
            <a:tailEnd/>
          </a:ln>
          <a:effectLst/>
        </p:spPr>
        <p:txBody>
          <a:bodyPr wrap="none" anchor="ctr"/>
          <a:lstStyle/>
          <a:p>
            <a:endParaRPr lang="nl-BE"/>
          </a:p>
        </p:txBody>
      </p:sp>
      <p:sp>
        <p:nvSpPr>
          <p:cNvPr id="660515" name="Rectangle 35"/>
          <p:cNvSpPr>
            <a:spLocks noChangeArrowheads="1"/>
          </p:cNvSpPr>
          <p:nvPr/>
        </p:nvSpPr>
        <p:spPr bwMode="auto">
          <a:xfrm>
            <a:off x="1839913" y="2528888"/>
            <a:ext cx="80962" cy="92075"/>
          </a:xfrm>
          <a:prstGeom prst="rect">
            <a:avLst/>
          </a:prstGeom>
          <a:solidFill>
            <a:schemeClr val="tx2"/>
          </a:solidFill>
          <a:ln w="28575">
            <a:noFill/>
            <a:miter lim="800000"/>
            <a:headEnd/>
            <a:tailEnd/>
          </a:ln>
          <a:effectLst/>
        </p:spPr>
        <p:txBody>
          <a:bodyPr wrap="none" anchor="ctr"/>
          <a:lstStyle/>
          <a:p>
            <a:endParaRPr lang="nl-BE"/>
          </a:p>
        </p:txBody>
      </p:sp>
      <p:sp>
        <p:nvSpPr>
          <p:cNvPr id="660516" name="Rectangle 36"/>
          <p:cNvSpPr>
            <a:spLocks noChangeArrowheads="1"/>
          </p:cNvSpPr>
          <p:nvPr/>
        </p:nvSpPr>
        <p:spPr bwMode="auto">
          <a:xfrm>
            <a:off x="2001838" y="2589213"/>
            <a:ext cx="80962" cy="93662"/>
          </a:xfrm>
          <a:prstGeom prst="rect">
            <a:avLst/>
          </a:prstGeom>
          <a:solidFill>
            <a:schemeClr val="tx2"/>
          </a:solidFill>
          <a:ln w="28575">
            <a:noFill/>
            <a:miter lim="800000"/>
            <a:headEnd/>
            <a:tailEnd/>
          </a:ln>
          <a:effectLst/>
        </p:spPr>
        <p:txBody>
          <a:bodyPr wrap="none" anchor="ctr"/>
          <a:lstStyle/>
          <a:p>
            <a:endParaRPr lang="nl-BE"/>
          </a:p>
        </p:txBody>
      </p:sp>
      <p:sp>
        <p:nvSpPr>
          <p:cNvPr id="660517" name="Rectangle 37"/>
          <p:cNvSpPr>
            <a:spLocks noChangeArrowheads="1"/>
          </p:cNvSpPr>
          <p:nvPr/>
        </p:nvSpPr>
        <p:spPr bwMode="auto">
          <a:xfrm>
            <a:off x="2160588" y="2646363"/>
            <a:ext cx="84137" cy="90487"/>
          </a:xfrm>
          <a:prstGeom prst="rect">
            <a:avLst/>
          </a:prstGeom>
          <a:solidFill>
            <a:schemeClr val="tx2"/>
          </a:solidFill>
          <a:ln w="28575">
            <a:noFill/>
            <a:miter lim="800000"/>
            <a:headEnd/>
            <a:tailEnd/>
          </a:ln>
          <a:effectLst/>
        </p:spPr>
        <p:txBody>
          <a:bodyPr wrap="none" anchor="ctr"/>
          <a:lstStyle/>
          <a:p>
            <a:endParaRPr lang="nl-BE"/>
          </a:p>
        </p:txBody>
      </p:sp>
      <p:sp>
        <p:nvSpPr>
          <p:cNvPr id="660518" name="Rectangle 38"/>
          <p:cNvSpPr>
            <a:spLocks noChangeArrowheads="1"/>
          </p:cNvSpPr>
          <p:nvPr/>
        </p:nvSpPr>
        <p:spPr bwMode="auto">
          <a:xfrm>
            <a:off x="2322513" y="2709863"/>
            <a:ext cx="80962" cy="92075"/>
          </a:xfrm>
          <a:prstGeom prst="rect">
            <a:avLst/>
          </a:prstGeom>
          <a:solidFill>
            <a:schemeClr val="tx2"/>
          </a:solidFill>
          <a:ln w="28575">
            <a:noFill/>
            <a:miter lim="800000"/>
            <a:headEnd/>
            <a:tailEnd/>
          </a:ln>
          <a:effectLst/>
        </p:spPr>
        <p:txBody>
          <a:bodyPr wrap="none" anchor="ctr"/>
          <a:lstStyle/>
          <a:p>
            <a:endParaRPr lang="nl-BE"/>
          </a:p>
        </p:txBody>
      </p:sp>
      <p:sp>
        <p:nvSpPr>
          <p:cNvPr id="660519" name="Rectangle 39"/>
          <p:cNvSpPr>
            <a:spLocks noChangeArrowheads="1"/>
          </p:cNvSpPr>
          <p:nvPr/>
        </p:nvSpPr>
        <p:spPr bwMode="auto">
          <a:xfrm>
            <a:off x="2484438" y="2757488"/>
            <a:ext cx="80962" cy="92075"/>
          </a:xfrm>
          <a:prstGeom prst="rect">
            <a:avLst/>
          </a:prstGeom>
          <a:solidFill>
            <a:schemeClr val="tx2"/>
          </a:solidFill>
          <a:ln w="28575">
            <a:noFill/>
            <a:miter lim="800000"/>
            <a:headEnd/>
            <a:tailEnd/>
          </a:ln>
          <a:effectLst/>
        </p:spPr>
        <p:txBody>
          <a:bodyPr wrap="none" anchor="ctr"/>
          <a:lstStyle/>
          <a:p>
            <a:endParaRPr lang="nl-BE"/>
          </a:p>
        </p:txBody>
      </p:sp>
      <p:sp>
        <p:nvSpPr>
          <p:cNvPr id="660520" name="Rectangle 40"/>
          <p:cNvSpPr>
            <a:spLocks noChangeArrowheads="1"/>
          </p:cNvSpPr>
          <p:nvPr/>
        </p:nvSpPr>
        <p:spPr bwMode="auto">
          <a:xfrm>
            <a:off x="2643188" y="2817813"/>
            <a:ext cx="80962" cy="92075"/>
          </a:xfrm>
          <a:prstGeom prst="rect">
            <a:avLst/>
          </a:prstGeom>
          <a:solidFill>
            <a:schemeClr val="tx2"/>
          </a:solidFill>
          <a:ln w="28575">
            <a:noFill/>
            <a:miter lim="800000"/>
            <a:headEnd/>
            <a:tailEnd/>
          </a:ln>
          <a:effectLst/>
        </p:spPr>
        <p:txBody>
          <a:bodyPr wrap="none" anchor="ctr"/>
          <a:lstStyle/>
          <a:p>
            <a:endParaRPr lang="nl-BE"/>
          </a:p>
        </p:txBody>
      </p:sp>
      <p:sp>
        <p:nvSpPr>
          <p:cNvPr id="660521" name="Rectangle 41"/>
          <p:cNvSpPr>
            <a:spLocks noChangeArrowheads="1"/>
          </p:cNvSpPr>
          <p:nvPr/>
        </p:nvSpPr>
        <p:spPr bwMode="auto">
          <a:xfrm>
            <a:off x="2803525" y="2844800"/>
            <a:ext cx="82550" cy="90488"/>
          </a:xfrm>
          <a:prstGeom prst="rect">
            <a:avLst/>
          </a:prstGeom>
          <a:solidFill>
            <a:schemeClr val="tx2"/>
          </a:solidFill>
          <a:ln w="28575">
            <a:noFill/>
            <a:miter lim="800000"/>
            <a:headEnd/>
            <a:tailEnd/>
          </a:ln>
          <a:effectLst/>
        </p:spPr>
        <p:txBody>
          <a:bodyPr wrap="none" anchor="ctr"/>
          <a:lstStyle/>
          <a:p>
            <a:endParaRPr lang="nl-BE"/>
          </a:p>
        </p:txBody>
      </p:sp>
      <p:sp>
        <p:nvSpPr>
          <p:cNvPr id="660522" name="Rectangle 42"/>
          <p:cNvSpPr>
            <a:spLocks noChangeArrowheads="1"/>
          </p:cNvSpPr>
          <p:nvPr/>
        </p:nvSpPr>
        <p:spPr bwMode="auto">
          <a:xfrm>
            <a:off x="2965450" y="2884488"/>
            <a:ext cx="84138" cy="93662"/>
          </a:xfrm>
          <a:prstGeom prst="rect">
            <a:avLst/>
          </a:prstGeom>
          <a:solidFill>
            <a:schemeClr val="tx2"/>
          </a:solidFill>
          <a:ln w="28575">
            <a:noFill/>
            <a:miter lim="800000"/>
            <a:headEnd/>
            <a:tailEnd/>
          </a:ln>
          <a:effectLst/>
        </p:spPr>
        <p:txBody>
          <a:bodyPr wrap="none" anchor="ctr"/>
          <a:lstStyle/>
          <a:p>
            <a:endParaRPr lang="nl-BE"/>
          </a:p>
        </p:txBody>
      </p:sp>
      <p:sp>
        <p:nvSpPr>
          <p:cNvPr id="660523" name="Rectangle 43"/>
          <p:cNvSpPr>
            <a:spLocks noChangeArrowheads="1"/>
          </p:cNvSpPr>
          <p:nvPr/>
        </p:nvSpPr>
        <p:spPr bwMode="auto">
          <a:xfrm>
            <a:off x="3125788" y="2928938"/>
            <a:ext cx="80962" cy="93662"/>
          </a:xfrm>
          <a:prstGeom prst="rect">
            <a:avLst/>
          </a:prstGeom>
          <a:solidFill>
            <a:schemeClr val="tx2"/>
          </a:solidFill>
          <a:ln w="28575">
            <a:solidFill>
              <a:schemeClr val="tx2"/>
            </a:solidFill>
            <a:miter lim="800000"/>
            <a:headEnd/>
            <a:tailEnd/>
          </a:ln>
          <a:effectLst/>
        </p:spPr>
        <p:txBody>
          <a:bodyPr wrap="none" anchor="ctr"/>
          <a:lstStyle/>
          <a:p>
            <a:endParaRPr lang="nl-BE"/>
          </a:p>
        </p:txBody>
      </p:sp>
      <p:sp>
        <p:nvSpPr>
          <p:cNvPr id="660524" name="Rectangle 44"/>
          <p:cNvSpPr>
            <a:spLocks noChangeArrowheads="1"/>
          </p:cNvSpPr>
          <p:nvPr/>
        </p:nvSpPr>
        <p:spPr bwMode="auto">
          <a:xfrm>
            <a:off x="3286125" y="2968625"/>
            <a:ext cx="80963" cy="92075"/>
          </a:xfrm>
          <a:prstGeom prst="rect">
            <a:avLst/>
          </a:prstGeom>
          <a:solidFill>
            <a:schemeClr val="tx2"/>
          </a:solidFill>
          <a:ln w="28575">
            <a:solidFill>
              <a:schemeClr val="tx2"/>
            </a:solidFill>
            <a:miter lim="800000"/>
            <a:headEnd/>
            <a:tailEnd/>
          </a:ln>
          <a:effectLst/>
        </p:spPr>
        <p:txBody>
          <a:bodyPr wrap="none" anchor="ctr"/>
          <a:lstStyle/>
          <a:p>
            <a:endParaRPr lang="nl-BE"/>
          </a:p>
        </p:txBody>
      </p:sp>
      <p:sp>
        <p:nvSpPr>
          <p:cNvPr id="660525" name="Rectangle 45"/>
          <p:cNvSpPr>
            <a:spLocks noChangeArrowheads="1"/>
          </p:cNvSpPr>
          <p:nvPr/>
        </p:nvSpPr>
        <p:spPr bwMode="auto">
          <a:xfrm>
            <a:off x="3446463" y="3000375"/>
            <a:ext cx="82550" cy="90488"/>
          </a:xfrm>
          <a:prstGeom prst="rect">
            <a:avLst/>
          </a:prstGeom>
          <a:solidFill>
            <a:schemeClr val="tx2"/>
          </a:solidFill>
          <a:ln w="28575">
            <a:noFill/>
            <a:miter lim="800000"/>
            <a:headEnd/>
            <a:tailEnd/>
          </a:ln>
          <a:effectLst/>
        </p:spPr>
        <p:txBody>
          <a:bodyPr wrap="none" anchor="ctr"/>
          <a:lstStyle/>
          <a:p>
            <a:endParaRPr lang="nl-BE"/>
          </a:p>
        </p:txBody>
      </p:sp>
      <p:grpSp>
        <p:nvGrpSpPr>
          <p:cNvPr id="6" name="Group 46"/>
          <p:cNvGrpSpPr>
            <a:grpSpLocks/>
          </p:cNvGrpSpPr>
          <p:nvPr/>
        </p:nvGrpSpPr>
        <p:grpSpPr bwMode="auto">
          <a:xfrm>
            <a:off x="3683000" y="3295650"/>
            <a:ext cx="82550" cy="165100"/>
            <a:chOff x="2416" y="1628"/>
            <a:chExt cx="88" cy="112"/>
          </a:xfrm>
        </p:grpSpPr>
        <p:sp>
          <p:nvSpPr>
            <p:cNvPr id="660527" name="Line 47"/>
            <p:cNvSpPr>
              <a:spLocks noChangeShapeType="1"/>
            </p:cNvSpPr>
            <p:nvPr/>
          </p:nvSpPr>
          <p:spPr bwMode="auto">
            <a:xfrm>
              <a:off x="2416" y="1628"/>
              <a:ext cx="88" cy="0"/>
            </a:xfrm>
            <a:prstGeom prst="line">
              <a:avLst/>
            </a:prstGeom>
            <a:noFill/>
            <a:ln w="19050">
              <a:noFill/>
              <a:round/>
              <a:headEnd/>
              <a:tailEnd/>
            </a:ln>
            <a:effectLst/>
          </p:spPr>
          <p:txBody>
            <a:bodyPr wrap="none" anchor="ctr"/>
            <a:lstStyle/>
            <a:p>
              <a:endParaRPr lang="nl-BE"/>
            </a:p>
          </p:txBody>
        </p:sp>
        <p:sp>
          <p:nvSpPr>
            <p:cNvPr id="660528" name="Line 48"/>
            <p:cNvSpPr>
              <a:spLocks noChangeShapeType="1"/>
            </p:cNvSpPr>
            <p:nvPr/>
          </p:nvSpPr>
          <p:spPr bwMode="auto">
            <a:xfrm>
              <a:off x="2416" y="1740"/>
              <a:ext cx="88" cy="0"/>
            </a:xfrm>
            <a:prstGeom prst="line">
              <a:avLst/>
            </a:prstGeom>
            <a:noFill/>
            <a:ln w="19050">
              <a:noFill/>
              <a:round/>
              <a:headEnd/>
              <a:tailEnd/>
            </a:ln>
            <a:effectLst/>
          </p:spPr>
          <p:txBody>
            <a:bodyPr wrap="none" anchor="ctr"/>
            <a:lstStyle/>
            <a:p>
              <a:endParaRPr lang="nl-BE"/>
            </a:p>
          </p:txBody>
        </p:sp>
        <p:sp>
          <p:nvSpPr>
            <p:cNvPr id="660529" name="Line 49"/>
            <p:cNvSpPr>
              <a:spLocks noChangeShapeType="1"/>
            </p:cNvSpPr>
            <p:nvPr/>
          </p:nvSpPr>
          <p:spPr bwMode="auto">
            <a:xfrm>
              <a:off x="2460" y="1628"/>
              <a:ext cx="0" cy="108"/>
            </a:xfrm>
            <a:prstGeom prst="line">
              <a:avLst/>
            </a:prstGeom>
            <a:noFill/>
            <a:ln w="19050">
              <a:noFill/>
              <a:round/>
              <a:headEnd/>
              <a:tailEnd/>
            </a:ln>
            <a:effectLst/>
          </p:spPr>
          <p:txBody>
            <a:bodyPr wrap="none" anchor="ctr"/>
            <a:lstStyle/>
            <a:p>
              <a:endParaRPr lang="nl-BE"/>
            </a:p>
          </p:txBody>
        </p:sp>
      </p:grpSp>
      <p:sp>
        <p:nvSpPr>
          <p:cNvPr id="660530" name="Rectangle 50"/>
          <p:cNvSpPr>
            <a:spLocks noChangeArrowheads="1"/>
          </p:cNvSpPr>
          <p:nvPr/>
        </p:nvSpPr>
        <p:spPr bwMode="auto">
          <a:xfrm>
            <a:off x="3768725" y="3081338"/>
            <a:ext cx="80963" cy="93662"/>
          </a:xfrm>
          <a:prstGeom prst="rect">
            <a:avLst/>
          </a:prstGeom>
          <a:solidFill>
            <a:schemeClr val="tx2"/>
          </a:solidFill>
          <a:ln w="28575">
            <a:noFill/>
            <a:miter lim="800000"/>
            <a:headEnd/>
            <a:tailEnd/>
          </a:ln>
          <a:effectLst/>
        </p:spPr>
        <p:txBody>
          <a:bodyPr wrap="none" anchor="ctr"/>
          <a:lstStyle/>
          <a:p>
            <a:endParaRPr lang="nl-BE"/>
          </a:p>
        </p:txBody>
      </p:sp>
      <p:grpSp>
        <p:nvGrpSpPr>
          <p:cNvPr id="7" name="Group 51"/>
          <p:cNvGrpSpPr>
            <a:grpSpLocks/>
          </p:cNvGrpSpPr>
          <p:nvPr/>
        </p:nvGrpSpPr>
        <p:grpSpPr bwMode="auto">
          <a:xfrm>
            <a:off x="3683000" y="3667125"/>
            <a:ext cx="79375" cy="168275"/>
            <a:chOff x="2416" y="1628"/>
            <a:chExt cx="88" cy="112"/>
          </a:xfrm>
        </p:grpSpPr>
        <p:sp>
          <p:nvSpPr>
            <p:cNvPr id="660532" name="Line 52"/>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533" name="Line 53"/>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534" name="Line 54"/>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sp>
        <p:nvSpPr>
          <p:cNvPr id="660535" name="Oval 55"/>
          <p:cNvSpPr>
            <a:spLocks noChangeArrowheads="1"/>
          </p:cNvSpPr>
          <p:nvPr/>
        </p:nvSpPr>
        <p:spPr bwMode="auto">
          <a:xfrm>
            <a:off x="3767138" y="3451225"/>
            <a:ext cx="80962" cy="93663"/>
          </a:xfrm>
          <a:prstGeom prst="ellipse">
            <a:avLst/>
          </a:prstGeom>
          <a:solidFill>
            <a:schemeClr val="tx2"/>
          </a:solidFill>
          <a:ln w="28575">
            <a:solidFill>
              <a:srgbClr val="33CCCC"/>
            </a:solidFill>
            <a:round/>
            <a:headEnd/>
            <a:tailEnd/>
          </a:ln>
          <a:effectLst/>
        </p:spPr>
        <p:txBody>
          <a:bodyPr wrap="none" anchor="ctr"/>
          <a:lstStyle/>
          <a:p>
            <a:endParaRPr lang="nl-BE"/>
          </a:p>
        </p:txBody>
      </p:sp>
      <p:sp>
        <p:nvSpPr>
          <p:cNvPr id="660536" name="Rectangle 56"/>
          <p:cNvSpPr>
            <a:spLocks noChangeArrowheads="1"/>
          </p:cNvSpPr>
          <p:nvPr/>
        </p:nvSpPr>
        <p:spPr bwMode="auto">
          <a:xfrm>
            <a:off x="3606800" y="3051175"/>
            <a:ext cx="82550" cy="92075"/>
          </a:xfrm>
          <a:prstGeom prst="rect">
            <a:avLst/>
          </a:prstGeom>
          <a:solidFill>
            <a:schemeClr val="tx2"/>
          </a:solidFill>
          <a:ln w="28575">
            <a:noFill/>
            <a:miter lim="800000"/>
            <a:headEnd/>
            <a:tailEnd/>
          </a:ln>
          <a:effectLst/>
        </p:spPr>
        <p:txBody>
          <a:bodyPr wrap="none" anchor="ctr"/>
          <a:lstStyle/>
          <a:p>
            <a:endParaRPr lang="nl-BE"/>
          </a:p>
        </p:txBody>
      </p:sp>
      <p:sp>
        <p:nvSpPr>
          <p:cNvPr id="660537" name="Rectangle 57"/>
          <p:cNvSpPr>
            <a:spLocks noChangeArrowheads="1"/>
          </p:cNvSpPr>
          <p:nvPr/>
        </p:nvSpPr>
        <p:spPr bwMode="auto">
          <a:xfrm>
            <a:off x="1870075" y="2324100"/>
            <a:ext cx="323850" cy="244475"/>
          </a:xfrm>
          <a:prstGeom prst="rect">
            <a:avLst/>
          </a:prstGeom>
          <a:noFill/>
          <a:ln w="9525">
            <a:noFill/>
            <a:miter lim="800000"/>
            <a:headEnd/>
            <a:tailEnd/>
          </a:ln>
          <a:effectLst/>
        </p:spPr>
        <p:txBody>
          <a:bodyPr wrap="none" lIns="92075" tIns="46038" rIns="92075" bIns="46038">
            <a:spAutoFit/>
          </a:bodyPr>
          <a:lstStyle/>
          <a:p>
            <a:pPr algn="ctr" eaLnBrk="0" hangingPunct="0"/>
            <a:r>
              <a:rPr lang="en-US" sz="1000" b="1" baseline="0">
                <a:cs typeface="Arial" pitchFamily="34" charset="0"/>
              </a:rPr>
              <a:t>85</a:t>
            </a:r>
          </a:p>
        </p:txBody>
      </p:sp>
      <p:sp>
        <p:nvSpPr>
          <p:cNvPr id="660538" name="Rectangle 58"/>
          <p:cNvSpPr>
            <a:spLocks noChangeArrowheads="1"/>
          </p:cNvSpPr>
          <p:nvPr/>
        </p:nvSpPr>
        <p:spPr bwMode="auto">
          <a:xfrm>
            <a:off x="2671763" y="2562225"/>
            <a:ext cx="323850" cy="244475"/>
          </a:xfrm>
          <a:prstGeom prst="rect">
            <a:avLst/>
          </a:prstGeom>
          <a:noFill/>
          <a:ln w="9525">
            <a:noFill/>
            <a:miter lim="800000"/>
            <a:headEnd/>
            <a:tailEnd/>
          </a:ln>
          <a:effectLst/>
        </p:spPr>
        <p:txBody>
          <a:bodyPr wrap="none" lIns="92075" tIns="46038" rIns="92075" bIns="46038">
            <a:spAutoFit/>
          </a:bodyPr>
          <a:lstStyle/>
          <a:p>
            <a:pPr algn="ctr" eaLnBrk="0" hangingPunct="0"/>
            <a:r>
              <a:rPr lang="en-US" sz="1000" b="1" baseline="0">
                <a:cs typeface="Arial" pitchFamily="34" charset="0"/>
              </a:rPr>
              <a:t>76</a:t>
            </a:r>
          </a:p>
        </p:txBody>
      </p:sp>
      <p:sp>
        <p:nvSpPr>
          <p:cNvPr id="660539" name="Rectangle 59"/>
          <p:cNvSpPr>
            <a:spLocks noChangeArrowheads="1"/>
          </p:cNvSpPr>
          <p:nvPr/>
        </p:nvSpPr>
        <p:spPr bwMode="auto">
          <a:xfrm>
            <a:off x="3471863" y="2760663"/>
            <a:ext cx="323850" cy="244475"/>
          </a:xfrm>
          <a:prstGeom prst="rect">
            <a:avLst/>
          </a:prstGeom>
          <a:noFill/>
          <a:ln w="9525">
            <a:noFill/>
            <a:miter lim="800000"/>
            <a:headEnd/>
            <a:tailEnd/>
          </a:ln>
          <a:effectLst/>
        </p:spPr>
        <p:txBody>
          <a:bodyPr wrap="none" lIns="92075" tIns="46038" rIns="92075" bIns="46038">
            <a:spAutoFit/>
          </a:bodyPr>
          <a:lstStyle/>
          <a:p>
            <a:pPr algn="ctr" eaLnBrk="0" hangingPunct="0"/>
            <a:r>
              <a:rPr lang="en-US" sz="1000" b="1" baseline="0">
                <a:cs typeface="Arial" pitchFamily="34" charset="0"/>
              </a:rPr>
              <a:t>68</a:t>
            </a:r>
          </a:p>
        </p:txBody>
      </p:sp>
      <p:sp>
        <p:nvSpPr>
          <p:cNvPr id="660540" name="Rectangle 60"/>
          <p:cNvSpPr>
            <a:spLocks noChangeArrowheads="1"/>
          </p:cNvSpPr>
          <p:nvPr/>
        </p:nvSpPr>
        <p:spPr bwMode="auto">
          <a:xfrm>
            <a:off x="1868488" y="3035300"/>
            <a:ext cx="323850" cy="244475"/>
          </a:xfrm>
          <a:prstGeom prst="rect">
            <a:avLst/>
          </a:prstGeom>
          <a:noFill/>
          <a:ln w="9525">
            <a:noFill/>
            <a:miter lim="800000"/>
            <a:headEnd/>
            <a:tailEnd/>
          </a:ln>
          <a:effectLst/>
        </p:spPr>
        <p:txBody>
          <a:bodyPr wrap="none" lIns="92075" tIns="46038" rIns="92075" bIns="46038">
            <a:spAutoFit/>
          </a:bodyPr>
          <a:lstStyle/>
          <a:p>
            <a:pPr algn="ctr" eaLnBrk="0" hangingPunct="0"/>
            <a:r>
              <a:rPr lang="en-US" sz="1000" b="1" baseline="0">
                <a:cs typeface="Arial" pitchFamily="34" charset="0"/>
              </a:rPr>
              <a:t>73</a:t>
            </a:r>
          </a:p>
        </p:txBody>
      </p:sp>
      <p:sp>
        <p:nvSpPr>
          <p:cNvPr id="660541" name="Rectangle 61"/>
          <p:cNvSpPr>
            <a:spLocks noChangeArrowheads="1"/>
          </p:cNvSpPr>
          <p:nvPr/>
        </p:nvSpPr>
        <p:spPr bwMode="auto">
          <a:xfrm>
            <a:off x="2671763" y="3382963"/>
            <a:ext cx="323850" cy="244475"/>
          </a:xfrm>
          <a:prstGeom prst="rect">
            <a:avLst/>
          </a:prstGeom>
          <a:noFill/>
          <a:ln w="9525">
            <a:noFill/>
            <a:miter lim="800000"/>
            <a:headEnd/>
            <a:tailEnd/>
          </a:ln>
          <a:effectLst/>
        </p:spPr>
        <p:txBody>
          <a:bodyPr wrap="none" lIns="92075" tIns="46038" rIns="92075" bIns="46038">
            <a:spAutoFit/>
          </a:bodyPr>
          <a:lstStyle/>
          <a:p>
            <a:pPr algn="ctr" eaLnBrk="0" hangingPunct="0"/>
            <a:r>
              <a:rPr lang="en-US" sz="1000" b="1" baseline="0">
                <a:cs typeface="Arial" pitchFamily="34" charset="0"/>
              </a:rPr>
              <a:t>62</a:t>
            </a:r>
          </a:p>
        </p:txBody>
      </p:sp>
      <p:sp>
        <p:nvSpPr>
          <p:cNvPr id="660542" name="Rectangle 62"/>
          <p:cNvSpPr>
            <a:spLocks noChangeArrowheads="1"/>
          </p:cNvSpPr>
          <p:nvPr/>
        </p:nvSpPr>
        <p:spPr bwMode="auto">
          <a:xfrm>
            <a:off x="3471863" y="3602038"/>
            <a:ext cx="323850" cy="244475"/>
          </a:xfrm>
          <a:prstGeom prst="rect">
            <a:avLst/>
          </a:prstGeom>
          <a:noFill/>
          <a:ln w="9525">
            <a:noFill/>
            <a:miter lim="800000"/>
            <a:headEnd/>
            <a:tailEnd/>
          </a:ln>
          <a:effectLst/>
        </p:spPr>
        <p:txBody>
          <a:bodyPr wrap="none" lIns="92075" tIns="46038" rIns="92075" bIns="46038">
            <a:spAutoFit/>
          </a:bodyPr>
          <a:lstStyle/>
          <a:p>
            <a:pPr algn="ctr" eaLnBrk="0" hangingPunct="0"/>
            <a:r>
              <a:rPr lang="en-US" sz="1000" b="1" baseline="0">
                <a:cs typeface="Arial" pitchFamily="34" charset="0"/>
              </a:rPr>
              <a:t>54</a:t>
            </a:r>
          </a:p>
        </p:txBody>
      </p:sp>
      <p:sp>
        <p:nvSpPr>
          <p:cNvPr id="660543" name="Oval 63"/>
          <p:cNvSpPr>
            <a:spLocks noChangeArrowheads="1"/>
          </p:cNvSpPr>
          <p:nvPr/>
        </p:nvSpPr>
        <p:spPr bwMode="auto">
          <a:xfrm>
            <a:off x="1511300" y="2509838"/>
            <a:ext cx="80963" cy="92075"/>
          </a:xfrm>
          <a:prstGeom prst="ellipse">
            <a:avLst/>
          </a:prstGeom>
          <a:solidFill>
            <a:srgbClr val="4CCCD6"/>
          </a:solidFill>
          <a:ln w="28575">
            <a:noFill/>
            <a:round/>
            <a:headEnd/>
            <a:tailEnd/>
          </a:ln>
          <a:effectLst/>
        </p:spPr>
        <p:txBody>
          <a:bodyPr wrap="none" anchor="ctr"/>
          <a:lstStyle/>
          <a:p>
            <a:endParaRPr lang="nl-BE"/>
          </a:p>
        </p:txBody>
      </p:sp>
      <p:sp>
        <p:nvSpPr>
          <p:cNvPr id="660544" name="Oval 64"/>
          <p:cNvSpPr>
            <a:spLocks noChangeArrowheads="1"/>
          </p:cNvSpPr>
          <p:nvPr/>
        </p:nvSpPr>
        <p:spPr bwMode="auto">
          <a:xfrm>
            <a:off x="1671638" y="2674938"/>
            <a:ext cx="80962" cy="93662"/>
          </a:xfrm>
          <a:prstGeom prst="ellipse">
            <a:avLst/>
          </a:prstGeom>
          <a:solidFill>
            <a:srgbClr val="4CCCD6"/>
          </a:solidFill>
          <a:ln w="28575">
            <a:noFill/>
            <a:round/>
            <a:headEnd/>
            <a:tailEnd/>
          </a:ln>
          <a:effectLst/>
        </p:spPr>
        <p:txBody>
          <a:bodyPr wrap="none" anchor="ctr"/>
          <a:lstStyle/>
          <a:p>
            <a:endParaRPr lang="nl-BE"/>
          </a:p>
        </p:txBody>
      </p:sp>
      <p:sp>
        <p:nvSpPr>
          <p:cNvPr id="660545" name="Oval 65"/>
          <p:cNvSpPr>
            <a:spLocks noChangeArrowheads="1"/>
          </p:cNvSpPr>
          <p:nvPr/>
        </p:nvSpPr>
        <p:spPr bwMode="auto">
          <a:xfrm>
            <a:off x="1831975" y="2794000"/>
            <a:ext cx="82550" cy="93663"/>
          </a:xfrm>
          <a:prstGeom prst="ellipse">
            <a:avLst/>
          </a:prstGeom>
          <a:solidFill>
            <a:srgbClr val="4CCCD6"/>
          </a:solidFill>
          <a:ln w="28575">
            <a:noFill/>
            <a:round/>
            <a:headEnd/>
            <a:tailEnd/>
          </a:ln>
          <a:effectLst/>
        </p:spPr>
        <p:txBody>
          <a:bodyPr wrap="none" anchor="ctr"/>
          <a:lstStyle/>
          <a:p>
            <a:endParaRPr lang="nl-BE"/>
          </a:p>
        </p:txBody>
      </p:sp>
      <p:sp>
        <p:nvSpPr>
          <p:cNvPr id="660546" name="Oval 66"/>
          <p:cNvSpPr>
            <a:spLocks noChangeArrowheads="1"/>
          </p:cNvSpPr>
          <p:nvPr/>
        </p:nvSpPr>
        <p:spPr bwMode="auto">
          <a:xfrm>
            <a:off x="1993900" y="2911475"/>
            <a:ext cx="82550" cy="93663"/>
          </a:xfrm>
          <a:prstGeom prst="ellipse">
            <a:avLst/>
          </a:prstGeom>
          <a:solidFill>
            <a:srgbClr val="4CCCD6"/>
          </a:solidFill>
          <a:ln w="28575">
            <a:noFill/>
            <a:round/>
            <a:headEnd/>
            <a:tailEnd/>
          </a:ln>
          <a:effectLst/>
        </p:spPr>
        <p:txBody>
          <a:bodyPr wrap="none" anchor="ctr"/>
          <a:lstStyle/>
          <a:p>
            <a:endParaRPr lang="nl-BE"/>
          </a:p>
        </p:txBody>
      </p:sp>
      <p:sp>
        <p:nvSpPr>
          <p:cNvPr id="660547" name="Oval 67"/>
          <p:cNvSpPr>
            <a:spLocks noChangeArrowheads="1"/>
          </p:cNvSpPr>
          <p:nvPr/>
        </p:nvSpPr>
        <p:spPr bwMode="auto">
          <a:xfrm>
            <a:off x="2154238" y="2992438"/>
            <a:ext cx="80962" cy="93662"/>
          </a:xfrm>
          <a:prstGeom prst="ellipse">
            <a:avLst/>
          </a:prstGeom>
          <a:solidFill>
            <a:srgbClr val="4CCCD6"/>
          </a:solidFill>
          <a:ln w="28575">
            <a:noFill/>
            <a:round/>
            <a:headEnd/>
            <a:tailEnd/>
          </a:ln>
          <a:effectLst/>
        </p:spPr>
        <p:txBody>
          <a:bodyPr wrap="none" anchor="ctr"/>
          <a:lstStyle/>
          <a:p>
            <a:endParaRPr lang="nl-BE"/>
          </a:p>
        </p:txBody>
      </p:sp>
      <p:sp>
        <p:nvSpPr>
          <p:cNvPr id="660548" name="Oval 68"/>
          <p:cNvSpPr>
            <a:spLocks noChangeArrowheads="1"/>
          </p:cNvSpPr>
          <p:nvPr/>
        </p:nvSpPr>
        <p:spPr bwMode="auto">
          <a:xfrm>
            <a:off x="2314575" y="3055938"/>
            <a:ext cx="80963" cy="92075"/>
          </a:xfrm>
          <a:prstGeom prst="ellipse">
            <a:avLst/>
          </a:prstGeom>
          <a:solidFill>
            <a:srgbClr val="4CCCD6"/>
          </a:solidFill>
          <a:ln w="28575">
            <a:noFill/>
            <a:round/>
            <a:headEnd/>
            <a:tailEnd/>
          </a:ln>
          <a:effectLst/>
        </p:spPr>
        <p:txBody>
          <a:bodyPr wrap="none" anchor="ctr"/>
          <a:lstStyle/>
          <a:p>
            <a:endParaRPr lang="nl-BE"/>
          </a:p>
        </p:txBody>
      </p:sp>
      <p:grpSp>
        <p:nvGrpSpPr>
          <p:cNvPr id="8" name="Group 69"/>
          <p:cNvGrpSpPr>
            <a:grpSpLocks/>
          </p:cNvGrpSpPr>
          <p:nvPr/>
        </p:nvGrpSpPr>
        <p:grpSpPr bwMode="auto">
          <a:xfrm>
            <a:off x="1468438" y="4727575"/>
            <a:ext cx="84137" cy="166688"/>
            <a:chOff x="2416" y="1628"/>
            <a:chExt cx="88" cy="112"/>
          </a:xfrm>
        </p:grpSpPr>
        <p:sp>
          <p:nvSpPr>
            <p:cNvPr id="660550" name="Line 70"/>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551" name="Line 71"/>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552" name="Line 72"/>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grpSp>
        <p:nvGrpSpPr>
          <p:cNvPr id="9" name="Group 73"/>
          <p:cNvGrpSpPr>
            <a:grpSpLocks/>
          </p:cNvGrpSpPr>
          <p:nvPr/>
        </p:nvGrpSpPr>
        <p:grpSpPr bwMode="auto">
          <a:xfrm>
            <a:off x="1468438" y="4981575"/>
            <a:ext cx="84137" cy="166688"/>
            <a:chOff x="2416" y="1628"/>
            <a:chExt cx="88" cy="112"/>
          </a:xfrm>
        </p:grpSpPr>
        <p:sp>
          <p:nvSpPr>
            <p:cNvPr id="660554" name="Line 74"/>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555" name="Line 75"/>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556" name="Line 76"/>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grpSp>
        <p:nvGrpSpPr>
          <p:cNvPr id="10" name="Group 77"/>
          <p:cNvGrpSpPr>
            <a:grpSpLocks/>
          </p:cNvGrpSpPr>
          <p:nvPr/>
        </p:nvGrpSpPr>
        <p:grpSpPr bwMode="auto">
          <a:xfrm>
            <a:off x="1517650" y="4806950"/>
            <a:ext cx="82550" cy="166688"/>
            <a:chOff x="2416" y="1628"/>
            <a:chExt cx="88" cy="112"/>
          </a:xfrm>
        </p:grpSpPr>
        <p:sp>
          <p:nvSpPr>
            <p:cNvPr id="660558" name="Line 78"/>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559" name="Line 79"/>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560" name="Line 80"/>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grpSp>
        <p:nvGrpSpPr>
          <p:cNvPr id="11" name="Group 81"/>
          <p:cNvGrpSpPr>
            <a:grpSpLocks/>
          </p:cNvGrpSpPr>
          <p:nvPr/>
        </p:nvGrpSpPr>
        <p:grpSpPr bwMode="auto">
          <a:xfrm>
            <a:off x="1292225" y="4981575"/>
            <a:ext cx="82550" cy="166688"/>
            <a:chOff x="2416" y="1628"/>
            <a:chExt cx="88" cy="112"/>
          </a:xfrm>
        </p:grpSpPr>
        <p:sp>
          <p:nvSpPr>
            <p:cNvPr id="660562" name="Line 82"/>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563" name="Line 83"/>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564" name="Line 84"/>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sp>
        <p:nvSpPr>
          <p:cNvPr id="660565" name="Text Box 85"/>
          <p:cNvSpPr txBox="1">
            <a:spLocks noChangeArrowheads="1"/>
          </p:cNvSpPr>
          <p:nvPr/>
        </p:nvSpPr>
        <p:spPr bwMode="auto">
          <a:xfrm>
            <a:off x="3744913" y="2944813"/>
            <a:ext cx="904875" cy="336550"/>
          </a:xfrm>
          <a:prstGeom prst="rect">
            <a:avLst/>
          </a:prstGeom>
          <a:noFill/>
          <a:ln w="9525">
            <a:noFill/>
            <a:miter lim="800000"/>
            <a:headEnd/>
            <a:tailEnd/>
          </a:ln>
          <a:effectLst/>
        </p:spPr>
        <p:txBody>
          <a:bodyPr>
            <a:spAutoFit/>
          </a:bodyPr>
          <a:lstStyle/>
          <a:p>
            <a:pPr algn="ctr" eaLnBrk="0" hangingPunct="0">
              <a:spcBef>
                <a:spcPct val="50000"/>
              </a:spcBef>
            </a:pPr>
            <a:r>
              <a:rPr lang="en-CA" sz="1600" b="1" baseline="0">
                <a:cs typeface="Arial" pitchFamily="34" charset="0"/>
              </a:rPr>
              <a:t>67%</a:t>
            </a:r>
          </a:p>
        </p:txBody>
      </p:sp>
      <p:sp>
        <p:nvSpPr>
          <p:cNvPr id="660566" name="Text Box 86"/>
          <p:cNvSpPr txBox="1">
            <a:spLocks noChangeArrowheads="1"/>
          </p:cNvSpPr>
          <p:nvPr/>
        </p:nvSpPr>
        <p:spPr bwMode="auto">
          <a:xfrm>
            <a:off x="3743325" y="3344863"/>
            <a:ext cx="906463" cy="336550"/>
          </a:xfrm>
          <a:prstGeom prst="rect">
            <a:avLst/>
          </a:prstGeom>
          <a:noFill/>
          <a:ln w="9525">
            <a:noFill/>
            <a:miter lim="800000"/>
            <a:headEnd/>
            <a:tailEnd/>
          </a:ln>
          <a:effectLst/>
        </p:spPr>
        <p:txBody>
          <a:bodyPr>
            <a:spAutoFit/>
          </a:bodyPr>
          <a:lstStyle/>
          <a:p>
            <a:pPr algn="ctr" eaLnBrk="0" hangingPunct="0">
              <a:spcBef>
                <a:spcPct val="50000"/>
              </a:spcBef>
            </a:pPr>
            <a:r>
              <a:rPr lang="en-CA" sz="1600" b="1" baseline="0">
                <a:cs typeface="Arial" pitchFamily="34" charset="0"/>
              </a:rPr>
              <a:t>55%</a:t>
            </a:r>
          </a:p>
        </p:txBody>
      </p:sp>
      <p:sp>
        <p:nvSpPr>
          <p:cNvPr id="660567" name="Line 87"/>
          <p:cNvSpPr>
            <a:spLocks noChangeShapeType="1"/>
          </p:cNvSpPr>
          <p:nvPr/>
        </p:nvSpPr>
        <p:spPr bwMode="auto">
          <a:xfrm flipH="1">
            <a:off x="1096963" y="2232025"/>
            <a:ext cx="3175" cy="3059113"/>
          </a:xfrm>
          <a:prstGeom prst="line">
            <a:avLst/>
          </a:prstGeom>
          <a:noFill/>
          <a:ln w="31750">
            <a:solidFill>
              <a:schemeClr val="tx1"/>
            </a:solidFill>
            <a:round/>
            <a:headEnd/>
            <a:tailEnd/>
          </a:ln>
        </p:spPr>
        <p:txBody>
          <a:bodyPr/>
          <a:lstStyle/>
          <a:p>
            <a:endParaRPr lang="nl-BE"/>
          </a:p>
        </p:txBody>
      </p:sp>
      <p:sp>
        <p:nvSpPr>
          <p:cNvPr id="660568" name="Line 88"/>
          <p:cNvSpPr>
            <a:spLocks noChangeShapeType="1"/>
          </p:cNvSpPr>
          <p:nvPr/>
        </p:nvSpPr>
        <p:spPr bwMode="auto">
          <a:xfrm>
            <a:off x="955675" y="5357813"/>
            <a:ext cx="50800" cy="1587"/>
          </a:xfrm>
          <a:prstGeom prst="line">
            <a:avLst/>
          </a:prstGeom>
          <a:noFill/>
          <a:ln w="19050">
            <a:noFill/>
            <a:round/>
            <a:headEnd/>
            <a:tailEnd/>
          </a:ln>
        </p:spPr>
        <p:txBody>
          <a:bodyPr/>
          <a:lstStyle/>
          <a:p>
            <a:endParaRPr lang="nl-BE"/>
          </a:p>
        </p:txBody>
      </p:sp>
      <p:sp>
        <p:nvSpPr>
          <p:cNvPr id="660569" name="Line 89"/>
          <p:cNvSpPr>
            <a:spLocks noChangeShapeType="1"/>
          </p:cNvSpPr>
          <p:nvPr/>
        </p:nvSpPr>
        <p:spPr bwMode="auto">
          <a:xfrm>
            <a:off x="955675" y="4924425"/>
            <a:ext cx="50800" cy="1588"/>
          </a:xfrm>
          <a:prstGeom prst="line">
            <a:avLst/>
          </a:prstGeom>
          <a:noFill/>
          <a:ln w="19050">
            <a:noFill/>
            <a:round/>
            <a:headEnd/>
            <a:tailEnd/>
          </a:ln>
        </p:spPr>
        <p:txBody>
          <a:bodyPr/>
          <a:lstStyle/>
          <a:p>
            <a:endParaRPr lang="nl-BE"/>
          </a:p>
        </p:txBody>
      </p:sp>
      <p:sp>
        <p:nvSpPr>
          <p:cNvPr id="660570" name="Line 90"/>
          <p:cNvSpPr>
            <a:spLocks noChangeShapeType="1"/>
          </p:cNvSpPr>
          <p:nvPr/>
        </p:nvSpPr>
        <p:spPr bwMode="auto">
          <a:xfrm>
            <a:off x="955675" y="4311650"/>
            <a:ext cx="50800" cy="1588"/>
          </a:xfrm>
          <a:prstGeom prst="line">
            <a:avLst/>
          </a:prstGeom>
          <a:noFill/>
          <a:ln w="19050">
            <a:noFill/>
            <a:round/>
            <a:headEnd/>
            <a:tailEnd/>
          </a:ln>
        </p:spPr>
        <p:txBody>
          <a:bodyPr/>
          <a:lstStyle/>
          <a:p>
            <a:endParaRPr lang="nl-BE"/>
          </a:p>
        </p:txBody>
      </p:sp>
      <p:sp>
        <p:nvSpPr>
          <p:cNvPr id="660571" name="Line 91"/>
          <p:cNvSpPr>
            <a:spLocks noChangeShapeType="1"/>
          </p:cNvSpPr>
          <p:nvPr/>
        </p:nvSpPr>
        <p:spPr bwMode="auto">
          <a:xfrm>
            <a:off x="955675" y="3916363"/>
            <a:ext cx="50800" cy="1587"/>
          </a:xfrm>
          <a:prstGeom prst="line">
            <a:avLst/>
          </a:prstGeom>
          <a:noFill/>
          <a:ln w="19050">
            <a:noFill/>
            <a:round/>
            <a:headEnd/>
            <a:tailEnd/>
          </a:ln>
        </p:spPr>
        <p:txBody>
          <a:bodyPr/>
          <a:lstStyle/>
          <a:p>
            <a:endParaRPr lang="nl-BE"/>
          </a:p>
        </p:txBody>
      </p:sp>
      <p:sp>
        <p:nvSpPr>
          <p:cNvPr id="660572" name="Line 92"/>
          <p:cNvSpPr>
            <a:spLocks noChangeShapeType="1"/>
          </p:cNvSpPr>
          <p:nvPr/>
        </p:nvSpPr>
        <p:spPr bwMode="auto">
          <a:xfrm>
            <a:off x="955675" y="3087688"/>
            <a:ext cx="50800" cy="1587"/>
          </a:xfrm>
          <a:prstGeom prst="line">
            <a:avLst/>
          </a:prstGeom>
          <a:noFill/>
          <a:ln w="19050">
            <a:noFill/>
            <a:round/>
            <a:headEnd/>
            <a:tailEnd/>
          </a:ln>
        </p:spPr>
        <p:txBody>
          <a:bodyPr/>
          <a:lstStyle/>
          <a:p>
            <a:endParaRPr lang="nl-BE"/>
          </a:p>
        </p:txBody>
      </p:sp>
      <p:sp>
        <p:nvSpPr>
          <p:cNvPr id="660573" name="Line 93"/>
          <p:cNvSpPr>
            <a:spLocks noChangeShapeType="1"/>
          </p:cNvSpPr>
          <p:nvPr/>
        </p:nvSpPr>
        <p:spPr bwMode="auto">
          <a:xfrm>
            <a:off x="955675" y="2298700"/>
            <a:ext cx="50800" cy="1588"/>
          </a:xfrm>
          <a:prstGeom prst="line">
            <a:avLst/>
          </a:prstGeom>
          <a:noFill/>
          <a:ln w="19050">
            <a:noFill/>
            <a:round/>
            <a:headEnd/>
            <a:tailEnd/>
          </a:ln>
        </p:spPr>
        <p:txBody>
          <a:bodyPr/>
          <a:lstStyle/>
          <a:p>
            <a:endParaRPr lang="nl-BE"/>
          </a:p>
        </p:txBody>
      </p:sp>
      <p:sp>
        <p:nvSpPr>
          <p:cNvPr id="660574" name="Line 94"/>
          <p:cNvSpPr>
            <a:spLocks noChangeShapeType="1"/>
          </p:cNvSpPr>
          <p:nvPr/>
        </p:nvSpPr>
        <p:spPr bwMode="auto">
          <a:xfrm>
            <a:off x="1095375" y="5291138"/>
            <a:ext cx="2732088" cy="1587"/>
          </a:xfrm>
          <a:prstGeom prst="line">
            <a:avLst/>
          </a:prstGeom>
          <a:noFill/>
          <a:ln w="31750">
            <a:solidFill>
              <a:schemeClr val="tx1"/>
            </a:solidFill>
            <a:round/>
            <a:headEnd/>
            <a:tailEnd/>
          </a:ln>
        </p:spPr>
        <p:txBody>
          <a:bodyPr/>
          <a:lstStyle/>
          <a:p>
            <a:endParaRPr lang="nl-BE"/>
          </a:p>
        </p:txBody>
      </p:sp>
      <p:sp>
        <p:nvSpPr>
          <p:cNvPr id="660575" name="Line 95"/>
          <p:cNvSpPr>
            <a:spLocks noChangeShapeType="1"/>
          </p:cNvSpPr>
          <p:nvPr/>
        </p:nvSpPr>
        <p:spPr bwMode="auto">
          <a:xfrm flipV="1">
            <a:off x="1006475" y="5535613"/>
            <a:ext cx="1588" cy="52387"/>
          </a:xfrm>
          <a:prstGeom prst="line">
            <a:avLst/>
          </a:prstGeom>
          <a:noFill/>
          <a:ln w="19050">
            <a:noFill/>
            <a:round/>
            <a:headEnd/>
            <a:tailEnd/>
          </a:ln>
        </p:spPr>
        <p:txBody>
          <a:bodyPr/>
          <a:lstStyle/>
          <a:p>
            <a:endParaRPr lang="nl-BE"/>
          </a:p>
        </p:txBody>
      </p:sp>
      <p:sp>
        <p:nvSpPr>
          <p:cNvPr id="660576" name="Line 96"/>
          <p:cNvSpPr>
            <a:spLocks noChangeShapeType="1"/>
          </p:cNvSpPr>
          <p:nvPr/>
        </p:nvSpPr>
        <p:spPr bwMode="auto">
          <a:xfrm flipV="1">
            <a:off x="1914525" y="5535613"/>
            <a:ext cx="1588" cy="52387"/>
          </a:xfrm>
          <a:prstGeom prst="line">
            <a:avLst/>
          </a:prstGeom>
          <a:noFill/>
          <a:ln w="19050">
            <a:noFill/>
            <a:round/>
            <a:headEnd/>
            <a:tailEnd/>
          </a:ln>
        </p:spPr>
        <p:txBody>
          <a:bodyPr/>
          <a:lstStyle/>
          <a:p>
            <a:endParaRPr lang="nl-BE"/>
          </a:p>
        </p:txBody>
      </p:sp>
      <p:sp>
        <p:nvSpPr>
          <p:cNvPr id="660577" name="Line 97"/>
          <p:cNvSpPr>
            <a:spLocks noChangeShapeType="1"/>
          </p:cNvSpPr>
          <p:nvPr/>
        </p:nvSpPr>
        <p:spPr bwMode="auto">
          <a:xfrm flipV="1">
            <a:off x="2830513" y="5535613"/>
            <a:ext cx="1587" cy="52387"/>
          </a:xfrm>
          <a:prstGeom prst="line">
            <a:avLst/>
          </a:prstGeom>
          <a:noFill/>
          <a:ln w="19050">
            <a:noFill/>
            <a:round/>
            <a:headEnd/>
            <a:tailEnd/>
          </a:ln>
        </p:spPr>
        <p:txBody>
          <a:bodyPr/>
          <a:lstStyle/>
          <a:p>
            <a:endParaRPr lang="nl-BE"/>
          </a:p>
        </p:txBody>
      </p:sp>
      <p:sp>
        <p:nvSpPr>
          <p:cNvPr id="660578" name="Line 98"/>
          <p:cNvSpPr>
            <a:spLocks noChangeShapeType="1"/>
          </p:cNvSpPr>
          <p:nvPr/>
        </p:nvSpPr>
        <p:spPr bwMode="auto">
          <a:xfrm flipV="1">
            <a:off x="3738563" y="5468938"/>
            <a:ext cx="1587" cy="52387"/>
          </a:xfrm>
          <a:prstGeom prst="line">
            <a:avLst/>
          </a:prstGeom>
          <a:noFill/>
          <a:ln w="19050">
            <a:noFill/>
            <a:round/>
            <a:headEnd/>
            <a:tailEnd/>
          </a:ln>
        </p:spPr>
        <p:txBody>
          <a:bodyPr/>
          <a:lstStyle/>
          <a:p>
            <a:endParaRPr lang="nl-BE"/>
          </a:p>
        </p:txBody>
      </p:sp>
      <p:sp>
        <p:nvSpPr>
          <p:cNvPr id="660579" name="Rectangle 99"/>
          <p:cNvSpPr>
            <a:spLocks noChangeArrowheads="1"/>
          </p:cNvSpPr>
          <p:nvPr/>
        </p:nvSpPr>
        <p:spPr bwMode="auto">
          <a:xfrm>
            <a:off x="844550" y="5168900"/>
            <a:ext cx="112713" cy="244475"/>
          </a:xfrm>
          <a:prstGeom prst="rect">
            <a:avLst/>
          </a:prstGeom>
          <a:noFill/>
          <a:ln w="9525">
            <a:noFill/>
            <a:miter lim="800000"/>
            <a:headEnd/>
            <a:tailEnd/>
          </a:ln>
        </p:spPr>
        <p:txBody>
          <a:bodyPr wrap="none" lIns="0" tIns="0" rIns="0" bIns="0">
            <a:spAutoFit/>
          </a:bodyPr>
          <a:lstStyle/>
          <a:p>
            <a:pPr algn="r" eaLnBrk="0" hangingPunct="0"/>
            <a:r>
              <a:rPr lang="en-US" sz="1600" b="1" baseline="0">
                <a:cs typeface="Arial" pitchFamily="34" charset="0"/>
              </a:rPr>
              <a:t>0</a:t>
            </a:r>
            <a:endParaRPr lang="en-US" sz="1600" baseline="0">
              <a:cs typeface="Arial" pitchFamily="34" charset="0"/>
            </a:endParaRPr>
          </a:p>
        </p:txBody>
      </p:sp>
      <p:sp>
        <p:nvSpPr>
          <p:cNvPr id="660580" name="Rectangle 100"/>
          <p:cNvSpPr>
            <a:spLocks noChangeArrowheads="1"/>
          </p:cNvSpPr>
          <p:nvPr/>
        </p:nvSpPr>
        <p:spPr bwMode="auto">
          <a:xfrm>
            <a:off x="741363" y="4549775"/>
            <a:ext cx="225425" cy="244475"/>
          </a:xfrm>
          <a:prstGeom prst="rect">
            <a:avLst/>
          </a:prstGeom>
          <a:noFill/>
          <a:ln w="9525">
            <a:noFill/>
            <a:miter lim="800000"/>
            <a:headEnd/>
            <a:tailEnd/>
          </a:ln>
        </p:spPr>
        <p:txBody>
          <a:bodyPr wrap="none" lIns="0" tIns="0" rIns="0" bIns="0">
            <a:spAutoFit/>
          </a:bodyPr>
          <a:lstStyle/>
          <a:p>
            <a:pPr algn="r" eaLnBrk="0" hangingPunct="0"/>
            <a:r>
              <a:rPr lang="en-US" sz="1600" b="1" baseline="0">
                <a:cs typeface="Arial" pitchFamily="34" charset="0"/>
              </a:rPr>
              <a:t>20</a:t>
            </a:r>
            <a:endParaRPr lang="en-US" sz="1600" baseline="0">
              <a:cs typeface="Arial" pitchFamily="34" charset="0"/>
            </a:endParaRPr>
          </a:p>
        </p:txBody>
      </p:sp>
      <p:sp>
        <p:nvSpPr>
          <p:cNvPr id="660581" name="Rectangle 101"/>
          <p:cNvSpPr>
            <a:spLocks noChangeArrowheads="1"/>
          </p:cNvSpPr>
          <p:nvPr/>
        </p:nvSpPr>
        <p:spPr bwMode="auto">
          <a:xfrm>
            <a:off x="741363" y="3937000"/>
            <a:ext cx="225425" cy="244475"/>
          </a:xfrm>
          <a:prstGeom prst="rect">
            <a:avLst/>
          </a:prstGeom>
          <a:noFill/>
          <a:ln w="9525">
            <a:noFill/>
            <a:miter lim="800000"/>
            <a:headEnd/>
            <a:tailEnd/>
          </a:ln>
        </p:spPr>
        <p:txBody>
          <a:bodyPr wrap="none" lIns="0" tIns="0" rIns="0" bIns="0">
            <a:spAutoFit/>
          </a:bodyPr>
          <a:lstStyle/>
          <a:p>
            <a:pPr algn="r" eaLnBrk="0" hangingPunct="0"/>
            <a:r>
              <a:rPr lang="en-US" sz="1600" b="1" baseline="0">
                <a:cs typeface="Arial" pitchFamily="34" charset="0"/>
              </a:rPr>
              <a:t>40</a:t>
            </a:r>
            <a:endParaRPr lang="en-US" sz="1600" baseline="0">
              <a:cs typeface="Arial" pitchFamily="34" charset="0"/>
            </a:endParaRPr>
          </a:p>
        </p:txBody>
      </p:sp>
      <p:sp>
        <p:nvSpPr>
          <p:cNvPr id="660582" name="Rectangle 102"/>
          <p:cNvSpPr>
            <a:spLocks noChangeArrowheads="1"/>
          </p:cNvSpPr>
          <p:nvPr/>
        </p:nvSpPr>
        <p:spPr bwMode="auto">
          <a:xfrm>
            <a:off x="741363" y="3325813"/>
            <a:ext cx="225425" cy="244475"/>
          </a:xfrm>
          <a:prstGeom prst="rect">
            <a:avLst/>
          </a:prstGeom>
          <a:noFill/>
          <a:ln w="9525">
            <a:noFill/>
            <a:miter lim="800000"/>
            <a:headEnd/>
            <a:tailEnd/>
          </a:ln>
        </p:spPr>
        <p:txBody>
          <a:bodyPr wrap="none" lIns="0" tIns="0" rIns="0" bIns="0">
            <a:spAutoFit/>
          </a:bodyPr>
          <a:lstStyle/>
          <a:p>
            <a:pPr algn="r" eaLnBrk="0" hangingPunct="0"/>
            <a:r>
              <a:rPr lang="en-US" sz="1600" b="1" baseline="0">
                <a:cs typeface="Arial" pitchFamily="34" charset="0"/>
              </a:rPr>
              <a:t>60</a:t>
            </a:r>
            <a:endParaRPr lang="en-US" sz="1600" baseline="0">
              <a:cs typeface="Arial" pitchFamily="34" charset="0"/>
            </a:endParaRPr>
          </a:p>
        </p:txBody>
      </p:sp>
      <p:sp>
        <p:nvSpPr>
          <p:cNvPr id="660583" name="Rectangle 103"/>
          <p:cNvSpPr>
            <a:spLocks noChangeArrowheads="1"/>
          </p:cNvSpPr>
          <p:nvPr/>
        </p:nvSpPr>
        <p:spPr bwMode="auto">
          <a:xfrm>
            <a:off x="741363" y="2713038"/>
            <a:ext cx="225425" cy="244475"/>
          </a:xfrm>
          <a:prstGeom prst="rect">
            <a:avLst/>
          </a:prstGeom>
          <a:noFill/>
          <a:ln w="9525">
            <a:noFill/>
            <a:miter lim="800000"/>
            <a:headEnd/>
            <a:tailEnd/>
          </a:ln>
        </p:spPr>
        <p:txBody>
          <a:bodyPr wrap="none" lIns="0" tIns="0" rIns="0" bIns="0">
            <a:spAutoFit/>
          </a:bodyPr>
          <a:lstStyle/>
          <a:p>
            <a:pPr algn="r" eaLnBrk="0" hangingPunct="0"/>
            <a:r>
              <a:rPr lang="en-US" sz="1600" b="1" baseline="0">
                <a:cs typeface="Arial" pitchFamily="34" charset="0"/>
              </a:rPr>
              <a:t>80</a:t>
            </a:r>
            <a:endParaRPr lang="en-US" sz="1600" baseline="0">
              <a:cs typeface="Arial" pitchFamily="34" charset="0"/>
            </a:endParaRPr>
          </a:p>
        </p:txBody>
      </p:sp>
      <p:sp>
        <p:nvSpPr>
          <p:cNvPr id="660584" name="Rectangle 104"/>
          <p:cNvSpPr>
            <a:spLocks noChangeArrowheads="1"/>
          </p:cNvSpPr>
          <p:nvPr/>
        </p:nvSpPr>
        <p:spPr bwMode="auto">
          <a:xfrm>
            <a:off x="644525" y="2124075"/>
            <a:ext cx="338138" cy="244475"/>
          </a:xfrm>
          <a:prstGeom prst="rect">
            <a:avLst/>
          </a:prstGeom>
          <a:noFill/>
          <a:ln w="9525">
            <a:noFill/>
            <a:miter lim="800000"/>
            <a:headEnd/>
            <a:tailEnd/>
          </a:ln>
        </p:spPr>
        <p:txBody>
          <a:bodyPr wrap="none" lIns="0" tIns="0" rIns="0" bIns="0">
            <a:spAutoFit/>
          </a:bodyPr>
          <a:lstStyle/>
          <a:p>
            <a:pPr algn="r" eaLnBrk="0" hangingPunct="0"/>
            <a:r>
              <a:rPr lang="en-US" sz="1600" b="1" baseline="0">
                <a:cs typeface="Arial" pitchFamily="34" charset="0"/>
              </a:rPr>
              <a:t>100</a:t>
            </a:r>
            <a:endParaRPr lang="en-US" sz="1600" baseline="0">
              <a:cs typeface="Arial" pitchFamily="34" charset="0"/>
            </a:endParaRPr>
          </a:p>
        </p:txBody>
      </p:sp>
      <p:sp>
        <p:nvSpPr>
          <p:cNvPr id="660585" name="Rectangle 105"/>
          <p:cNvSpPr>
            <a:spLocks noChangeArrowheads="1"/>
          </p:cNvSpPr>
          <p:nvPr/>
        </p:nvSpPr>
        <p:spPr bwMode="auto">
          <a:xfrm>
            <a:off x="1050925" y="5397500"/>
            <a:ext cx="112713" cy="244475"/>
          </a:xfrm>
          <a:prstGeom prst="rect">
            <a:avLst/>
          </a:prstGeom>
          <a:noFill/>
          <a:ln w="9525">
            <a:noFill/>
            <a:miter lim="800000"/>
            <a:headEnd/>
            <a:tailEnd/>
          </a:ln>
        </p:spPr>
        <p:txBody>
          <a:bodyPr wrap="none" lIns="0" tIns="0" rIns="0" bIns="0">
            <a:spAutoFit/>
          </a:bodyPr>
          <a:lstStyle/>
          <a:p>
            <a:pPr algn="ctr" eaLnBrk="0" hangingPunct="0"/>
            <a:r>
              <a:rPr lang="en-US" sz="1600" b="1" baseline="0">
                <a:cs typeface="Arial" pitchFamily="34" charset="0"/>
              </a:rPr>
              <a:t>0</a:t>
            </a:r>
            <a:endParaRPr lang="en-US" sz="1600" baseline="0">
              <a:cs typeface="Arial" pitchFamily="34" charset="0"/>
            </a:endParaRPr>
          </a:p>
        </p:txBody>
      </p:sp>
      <p:sp>
        <p:nvSpPr>
          <p:cNvPr id="660586" name="Rectangle 106"/>
          <p:cNvSpPr>
            <a:spLocks noChangeArrowheads="1"/>
          </p:cNvSpPr>
          <p:nvPr/>
        </p:nvSpPr>
        <p:spPr bwMode="auto">
          <a:xfrm>
            <a:off x="1944688" y="5397500"/>
            <a:ext cx="112712" cy="244475"/>
          </a:xfrm>
          <a:prstGeom prst="rect">
            <a:avLst/>
          </a:prstGeom>
          <a:noFill/>
          <a:ln w="9525">
            <a:noFill/>
            <a:miter lim="800000"/>
            <a:headEnd/>
            <a:tailEnd/>
          </a:ln>
        </p:spPr>
        <p:txBody>
          <a:bodyPr wrap="none" lIns="0" tIns="0" rIns="0" bIns="0">
            <a:spAutoFit/>
          </a:bodyPr>
          <a:lstStyle/>
          <a:p>
            <a:pPr algn="ctr" eaLnBrk="0" hangingPunct="0"/>
            <a:r>
              <a:rPr lang="en-US" sz="1600" b="1" baseline="0">
                <a:cs typeface="Arial" pitchFamily="34" charset="0"/>
              </a:rPr>
              <a:t>5</a:t>
            </a:r>
            <a:endParaRPr lang="en-US" sz="1600" baseline="0">
              <a:cs typeface="Arial" pitchFamily="34" charset="0"/>
            </a:endParaRPr>
          </a:p>
        </p:txBody>
      </p:sp>
      <p:sp>
        <p:nvSpPr>
          <p:cNvPr id="660587" name="Rectangle 107"/>
          <p:cNvSpPr>
            <a:spLocks noChangeArrowheads="1"/>
          </p:cNvSpPr>
          <p:nvPr/>
        </p:nvSpPr>
        <p:spPr bwMode="auto">
          <a:xfrm>
            <a:off x="2790825" y="5397500"/>
            <a:ext cx="225425" cy="244475"/>
          </a:xfrm>
          <a:prstGeom prst="rect">
            <a:avLst/>
          </a:prstGeom>
          <a:noFill/>
          <a:ln w="9525">
            <a:noFill/>
            <a:miter lim="800000"/>
            <a:headEnd/>
            <a:tailEnd/>
          </a:ln>
        </p:spPr>
        <p:txBody>
          <a:bodyPr wrap="none" lIns="0" tIns="0" rIns="0" bIns="0">
            <a:spAutoFit/>
          </a:bodyPr>
          <a:lstStyle/>
          <a:p>
            <a:pPr algn="ctr" eaLnBrk="0" hangingPunct="0"/>
            <a:r>
              <a:rPr lang="en-US" sz="1600" b="1" baseline="0">
                <a:cs typeface="Arial" pitchFamily="34" charset="0"/>
              </a:rPr>
              <a:t>10</a:t>
            </a:r>
            <a:endParaRPr lang="en-US" sz="1600" baseline="0">
              <a:cs typeface="Arial" pitchFamily="34" charset="0"/>
            </a:endParaRPr>
          </a:p>
        </p:txBody>
      </p:sp>
      <p:sp>
        <p:nvSpPr>
          <p:cNvPr id="660588" name="Rectangle 108"/>
          <p:cNvSpPr>
            <a:spLocks noChangeArrowheads="1"/>
          </p:cNvSpPr>
          <p:nvPr/>
        </p:nvSpPr>
        <p:spPr bwMode="auto">
          <a:xfrm>
            <a:off x="3711575" y="5397500"/>
            <a:ext cx="225425" cy="244475"/>
          </a:xfrm>
          <a:prstGeom prst="rect">
            <a:avLst/>
          </a:prstGeom>
          <a:noFill/>
          <a:ln w="9525">
            <a:noFill/>
            <a:miter lim="800000"/>
            <a:headEnd/>
            <a:tailEnd/>
          </a:ln>
        </p:spPr>
        <p:txBody>
          <a:bodyPr wrap="none" lIns="0" tIns="0" rIns="0" bIns="0">
            <a:spAutoFit/>
          </a:bodyPr>
          <a:lstStyle/>
          <a:p>
            <a:pPr algn="ctr" eaLnBrk="0" hangingPunct="0"/>
            <a:r>
              <a:rPr lang="en-US" sz="1600" b="1" baseline="0">
                <a:cs typeface="Arial" pitchFamily="34" charset="0"/>
              </a:rPr>
              <a:t>15</a:t>
            </a:r>
            <a:endParaRPr lang="en-US" sz="1600" baseline="0">
              <a:cs typeface="Arial" pitchFamily="34" charset="0"/>
            </a:endParaRPr>
          </a:p>
        </p:txBody>
      </p:sp>
      <p:sp>
        <p:nvSpPr>
          <p:cNvPr id="660589" name="Text Box 109"/>
          <p:cNvSpPr txBox="1">
            <a:spLocks noChangeArrowheads="1"/>
          </p:cNvSpPr>
          <p:nvPr/>
        </p:nvSpPr>
        <p:spPr bwMode="auto">
          <a:xfrm>
            <a:off x="247650" y="1757363"/>
            <a:ext cx="4410075" cy="396875"/>
          </a:xfrm>
          <a:prstGeom prst="rect">
            <a:avLst/>
          </a:prstGeom>
          <a:noFill/>
          <a:ln w="9525">
            <a:noFill/>
            <a:miter lim="800000"/>
            <a:headEnd/>
            <a:tailEnd/>
          </a:ln>
          <a:effectLst/>
        </p:spPr>
        <p:txBody>
          <a:bodyPr>
            <a:spAutoFit/>
          </a:bodyPr>
          <a:lstStyle/>
          <a:p>
            <a:pPr algn="ctr" eaLnBrk="0" hangingPunct="0"/>
            <a:r>
              <a:rPr lang="en-US" sz="2000" b="1" baseline="0">
                <a:solidFill>
                  <a:schemeClr val="tx2"/>
                </a:solidFill>
                <a:cs typeface="Arial" pitchFamily="34" charset="0"/>
              </a:rPr>
              <a:t>Breast cancer recurrences</a:t>
            </a:r>
          </a:p>
        </p:txBody>
      </p:sp>
      <p:sp>
        <p:nvSpPr>
          <p:cNvPr id="660590" name="Text Box 110"/>
          <p:cNvSpPr txBox="1">
            <a:spLocks noChangeArrowheads="1"/>
          </p:cNvSpPr>
          <p:nvPr/>
        </p:nvSpPr>
        <p:spPr bwMode="auto">
          <a:xfrm>
            <a:off x="4841875" y="1757363"/>
            <a:ext cx="3467100" cy="396875"/>
          </a:xfrm>
          <a:prstGeom prst="rect">
            <a:avLst/>
          </a:prstGeom>
          <a:noFill/>
          <a:ln w="9525">
            <a:noFill/>
            <a:miter lim="800000"/>
            <a:headEnd/>
            <a:tailEnd/>
          </a:ln>
          <a:effectLst/>
        </p:spPr>
        <p:txBody>
          <a:bodyPr>
            <a:spAutoFit/>
          </a:bodyPr>
          <a:lstStyle/>
          <a:p>
            <a:pPr algn="ctr" eaLnBrk="0" hangingPunct="0"/>
            <a:r>
              <a:rPr lang="en-US" sz="2000" b="1" baseline="0">
                <a:solidFill>
                  <a:schemeClr val="tx2"/>
                </a:solidFill>
                <a:cs typeface="Arial" pitchFamily="34" charset="0"/>
              </a:rPr>
              <a:t>Breast cancer deaths</a:t>
            </a:r>
          </a:p>
        </p:txBody>
      </p:sp>
      <p:sp>
        <p:nvSpPr>
          <p:cNvPr id="660591" name="Line 111"/>
          <p:cNvSpPr>
            <a:spLocks noChangeShapeType="1"/>
          </p:cNvSpPr>
          <p:nvPr/>
        </p:nvSpPr>
        <p:spPr bwMode="auto">
          <a:xfrm>
            <a:off x="5238750" y="2257425"/>
            <a:ext cx="1588" cy="3043238"/>
          </a:xfrm>
          <a:prstGeom prst="line">
            <a:avLst/>
          </a:prstGeom>
          <a:noFill/>
          <a:ln w="31750">
            <a:solidFill>
              <a:schemeClr val="tx1"/>
            </a:solidFill>
            <a:round/>
            <a:headEnd/>
            <a:tailEnd/>
          </a:ln>
        </p:spPr>
        <p:txBody>
          <a:bodyPr/>
          <a:lstStyle/>
          <a:p>
            <a:endParaRPr lang="nl-BE"/>
          </a:p>
        </p:txBody>
      </p:sp>
      <p:sp>
        <p:nvSpPr>
          <p:cNvPr id="660592" name="Line 112"/>
          <p:cNvSpPr>
            <a:spLocks noChangeShapeType="1"/>
          </p:cNvSpPr>
          <p:nvPr/>
        </p:nvSpPr>
        <p:spPr bwMode="auto">
          <a:xfrm>
            <a:off x="5446713" y="5519738"/>
            <a:ext cx="58737" cy="1587"/>
          </a:xfrm>
          <a:prstGeom prst="line">
            <a:avLst/>
          </a:prstGeom>
          <a:noFill/>
          <a:ln w="20638">
            <a:noFill/>
            <a:round/>
            <a:headEnd/>
            <a:tailEnd/>
          </a:ln>
        </p:spPr>
        <p:txBody>
          <a:bodyPr/>
          <a:lstStyle/>
          <a:p>
            <a:endParaRPr lang="nl-BE"/>
          </a:p>
        </p:txBody>
      </p:sp>
      <p:sp>
        <p:nvSpPr>
          <p:cNvPr id="660593" name="Line 113"/>
          <p:cNvSpPr>
            <a:spLocks noChangeShapeType="1"/>
          </p:cNvSpPr>
          <p:nvPr/>
        </p:nvSpPr>
        <p:spPr bwMode="auto">
          <a:xfrm>
            <a:off x="5446713" y="4910138"/>
            <a:ext cx="58737" cy="1587"/>
          </a:xfrm>
          <a:prstGeom prst="line">
            <a:avLst/>
          </a:prstGeom>
          <a:noFill/>
          <a:ln w="20638">
            <a:noFill/>
            <a:round/>
            <a:headEnd/>
            <a:tailEnd/>
          </a:ln>
        </p:spPr>
        <p:txBody>
          <a:bodyPr/>
          <a:lstStyle/>
          <a:p>
            <a:endParaRPr lang="nl-BE"/>
          </a:p>
        </p:txBody>
      </p:sp>
      <p:sp>
        <p:nvSpPr>
          <p:cNvPr id="660594" name="Line 114"/>
          <p:cNvSpPr>
            <a:spLocks noChangeShapeType="1"/>
          </p:cNvSpPr>
          <p:nvPr/>
        </p:nvSpPr>
        <p:spPr bwMode="auto">
          <a:xfrm>
            <a:off x="5446713" y="4300538"/>
            <a:ext cx="58737" cy="1587"/>
          </a:xfrm>
          <a:prstGeom prst="line">
            <a:avLst/>
          </a:prstGeom>
          <a:noFill/>
          <a:ln w="20638">
            <a:noFill/>
            <a:round/>
            <a:headEnd/>
            <a:tailEnd/>
          </a:ln>
        </p:spPr>
        <p:txBody>
          <a:bodyPr/>
          <a:lstStyle/>
          <a:p>
            <a:endParaRPr lang="nl-BE"/>
          </a:p>
        </p:txBody>
      </p:sp>
      <p:sp>
        <p:nvSpPr>
          <p:cNvPr id="660595" name="Line 115"/>
          <p:cNvSpPr>
            <a:spLocks noChangeShapeType="1"/>
          </p:cNvSpPr>
          <p:nvPr/>
        </p:nvSpPr>
        <p:spPr bwMode="auto">
          <a:xfrm>
            <a:off x="5446713" y="3697288"/>
            <a:ext cx="58737" cy="1587"/>
          </a:xfrm>
          <a:prstGeom prst="line">
            <a:avLst/>
          </a:prstGeom>
          <a:noFill/>
          <a:ln w="20638">
            <a:noFill/>
            <a:round/>
            <a:headEnd/>
            <a:tailEnd/>
          </a:ln>
        </p:spPr>
        <p:txBody>
          <a:bodyPr/>
          <a:lstStyle/>
          <a:p>
            <a:endParaRPr lang="nl-BE"/>
          </a:p>
        </p:txBody>
      </p:sp>
      <p:sp>
        <p:nvSpPr>
          <p:cNvPr id="660596" name="Line 116"/>
          <p:cNvSpPr>
            <a:spLocks noChangeShapeType="1"/>
          </p:cNvSpPr>
          <p:nvPr/>
        </p:nvSpPr>
        <p:spPr bwMode="auto">
          <a:xfrm>
            <a:off x="5446713" y="3087688"/>
            <a:ext cx="58737" cy="1587"/>
          </a:xfrm>
          <a:prstGeom prst="line">
            <a:avLst/>
          </a:prstGeom>
          <a:noFill/>
          <a:ln w="20638">
            <a:noFill/>
            <a:round/>
            <a:headEnd/>
            <a:tailEnd/>
          </a:ln>
        </p:spPr>
        <p:txBody>
          <a:bodyPr/>
          <a:lstStyle/>
          <a:p>
            <a:endParaRPr lang="nl-BE"/>
          </a:p>
        </p:txBody>
      </p:sp>
      <p:sp>
        <p:nvSpPr>
          <p:cNvPr id="660597" name="Line 117"/>
          <p:cNvSpPr>
            <a:spLocks noChangeShapeType="1"/>
          </p:cNvSpPr>
          <p:nvPr/>
        </p:nvSpPr>
        <p:spPr bwMode="auto">
          <a:xfrm>
            <a:off x="5446713" y="2298700"/>
            <a:ext cx="58737" cy="1588"/>
          </a:xfrm>
          <a:prstGeom prst="line">
            <a:avLst/>
          </a:prstGeom>
          <a:noFill/>
          <a:ln w="20638">
            <a:noFill/>
            <a:round/>
            <a:headEnd/>
            <a:tailEnd/>
          </a:ln>
        </p:spPr>
        <p:txBody>
          <a:bodyPr/>
          <a:lstStyle/>
          <a:p>
            <a:endParaRPr lang="nl-BE"/>
          </a:p>
        </p:txBody>
      </p:sp>
      <p:sp>
        <p:nvSpPr>
          <p:cNvPr id="660598" name="Line 118"/>
          <p:cNvSpPr>
            <a:spLocks noChangeShapeType="1"/>
          </p:cNvSpPr>
          <p:nvPr/>
        </p:nvSpPr>
        <p:spPr bwMode="auto">
          <a:xfrm>
            <a:off x="5238750" y="5300663"/>
            <a:ext cx="2708275" cy="1587"/>
          </a:xfrm>
          <a:prstGeom prst="line">
            <a:avLst/>
          </a:prstGeom>
          <a:noFill/>
          <a:ln w="31750">
            <a:solidFill>
              <a:schemeClr val="tx1"/>
            </a:solidFill>
            <a:round/>
            <a:headEnd/>
            <a:tailEnd/>
          </a:ln>
        </p:spPr>
        <p:txBody>
          <a:bodyPr/>
          <a:lstStyle/>
          <a:p>
            <a:endParaRPr lang="nl-BE"/>
          </a:p>
        </p:txBody>
      </p:sp>
      <p:sp>
        <p:nvSpPr>
          <p:cNvPr id="660599" name="Line 119"/>
          <p:cNvSpPr>
            <a:spLocks noChangeShapeType="1"/>
          </p:cNvSpPr>
          <p:nvPr/>
        </p:nvSpPr>
        <p:spPr bwMode="auto">
          <a:xfrm flipV="1">
            <a:off x="5505450" y="5519738"/>
            <a:ext cx="1588" cy="52387"/>
          </a:xfrm>
          <a:prstGeom prst="line">
            <a:avLst/>
          </a:prstGeom>
          <a:noFill/>
          <a:ln w="20638">
            <a:noFill/>
            <a:round/>
            <a:headEnd/>
            <a:tailEnd/>
          </a:ln>
        </p:spPr>
        <p:txBody>
          <a:bodyPr/>
          <a:lstStyle/>
          <a:p>
            <a:endParaRPr lang="nl-BE"/>
          </a:p>
        </p:txBody>
      </p:sp>
      <p:sp>
        <p:nvSpPr>
          <p:cNvPr id="660600" name="Line 120"/>
          <p:cNvSpPr>
            <a:spLocks noChangeShapeType="1"/>
          </p:cNvSpPr>
          <p:nvPr/>
        </p:nvSpPr>
        <p:spPr bwMode="auto">
          <a:xfrm flipV="1">
            <a:off x="6408738" y="5519738"/>
            <a:ext cx="1587" cy="52387"/>
          </a:xfrm>
          <a:prstGeom prst="line">
            <a:avLst/>
          </a:prstGeom>
          <a:noFill/>
          <a:ln w="20638">
            <a:noFill/>
            <a:round/>
            <a:headEnd/>
            <a:tailEnd/>
          </a:ln>
        </p:spPr>
        <p:txBody>
          <a:bodyPr/>
          <a:lstStyle/>
          <a:p>
            <a:endParaRPr lang="nl-BE"/>
          </a:p>
        </p:txBody>
      </p:sp>
      <p:sp>
        <p:nvSpPr>
          <p:cNvPr id="660601" name="Line 121"/>
          <p:cNvSpPr>
            <a:spLocks noChangeShapeType="1"/>
          </p:cNvSpPr>
          <p:nvPr/>
        </p:nvSpPr>
        <p:spPr bwMode="auto">
          <a:xfrm flipV="1">
            <a:off x="7312025" y="5519738"/>
            <a:ext cx="1588" cy="52387"/>
          </a:xfrm>
          <a:prstGeom prst="line">
            <a:avLst/>
          </a:prstGeom>
          <a:noFill/>
          <a:ln w="20638">
            <a:noFill/>
            <a:round/>
            <a:headEnd/>
            <a:tailEnd/>
          </a:ln>
        </p:spPr>
        <p:txBody>
          <a:bodyPr/>
          <a:lstStyle/>
          <a:p>
            <a:endParaRPr lang="nl-BE"/>
          </a:p>
        </p:txBody>
      </p:sp>
      <p:sp>
        <p:nvSpPr>
          <p:cNvPr id="660602" name="Line 122"/>
          <p:cNvSpPr>
            <a:spLocks noChangeShapeType="1"/>
          </p:cNvSpPr>
          <p:nvPr/>
        </p:nvSpPr>
        <p:spPr bwMode="auto">
          <a:xfrm flipV="1">
            <a:off x="8213725" y="5519738"/>
            <a:ext cx="1588" cy="52387"/>
          </a:xfrm>
          <a:prstGeom prst="line">
            <a:avLst/>
          </a:prstGeom>
          <a:noFill/>
          <a:ln w="20638">
            <a:noFill/>
            <a:round/>
            <a:headEnd/>
            <a:tailEnd/>
          </a:ln>
        </p:spPr>
        <p:txBody>
          <a:bodyPr/>
          <a:lstStyle/>
          <a:p>
            <a:endParaRPr lang="nl-BE"/>
          </a:p>
        </p:txBody>
      </p:sp>
      <p:sp>
        <p:nvSpPr>
          <p:cNvPr id="660603" name="Rectangle 123"/>
          <p:cNvSpPr>
            <a:spLocks noChangeArrowheads="1"/>
          </p:cNvSpPr>
          <p:nvPr/>
        </p:nvSpPr>
        <p:spPr bwMode="auto">
          <a:xfrm>
            <a:off x="4994275" y="5168900"/>
            <a:ext cx="112713" cy="244475"/>
          </a:xfrm>
          <a:prstGeom prst="rect">
            <a:avLst/>
          </a:prstGeom>
          <a:noFill/>
          <a:ln w="9525">
            <a:noFill/>
            <a:miter lim="800000"/>
            <a:headEnd/>
            <a:tailEnd/>
          </a:ln>
        </p:spPr>
        <p:txBody>
          <a:bodyPr wrap="none" lIns="0" tIns="0" rIns="0" bIns="0">
            <a:spAutoFit/>
          </a:bodyPr>
          <a:lstStyle/>
          <a:p>
            <a:pPr algn="r" eaLnBrk="0" hangingPunct="0"/>
            <a:r>
              <a:rPr lang="en-US" sz="1600" b="1" baseline="0">
                <a:cs typeface="Arial" pitchFamily="34" charset="0"/>
              </a:rPr>
              <a:t>0</a:t>
            </a:r>
            <a:endParaRPr lang="en-US" sz="1600" baseline="0">
              <a:cs typeface="Arial" pitchFamily="34" charset="0"/>
            </a:endParaRPr>
          </a:p>
        </p:txBody>
      </p:sp>
      <p:sp>
        <p:nvSpPr>
          <p:cNvPr id="660604" name="Rectangle 124"/>
          <p:cNvSpPr>
            <a:spLocks noChangeArrowheads="1"/>
          </p:cNvSpPr>
          <p:nvPr/>
        </p:nvSpPr>
        <p:spPr bwMode="auto">
          <a:xfrm>
            <a:off x="4886325" y="4559300"/>
            <a:ext cx="225425" cy="244475"/>
          </a:xfrm>
          <a:prstGeom prst="rect">
            <a:avLst/>
          </a:prstGeom>
          <a:noFill/>
          <a:ln w="9525">
            <a:noFill/>
            <a:miter lim="800000"/>
            <a:headEnd/>
            <a:tailEnd/>
          </a:ln>
        </p:spPr>
        <p:txBody>
          <a:bodyPr wrap="none" lIns="0" tIns="0" rIns="0" bIns="0">
            <a:spAutoFit/>
          </a:bodyPr>
          <a:lstStyle/>
          <a:p>
            <a:pPr algn="r" eaLnBrk="0" hangingPunct="0"/>
            <a:r>
              <a:rPr lang="en-US" sz="1600" b="1" baseline="0">
                <a:cs typeface="Arial" pitchFamily="34" charset="0"/>
              </a:rPr>
              <a:t>20</a:t>
            </a:r>
            <a:endParaRPr lang="en-US" sz="1600" baseline="0">
              <a:cs typeface="Arial" pitchFamily="34" charset="0"/>
            </a:endParaRPr>
          </a:p>
        </p:txBody>
      </p:sp>
      <p:sp>
        <p:nvSpPr>
          <p:cNvPr id="660605" name="Rectangle 125"/>
          <p:cNvSpPr>
            <a:spLocks noChangeArrowheads="1"/>
          </p:cNvSpPr>
          <p:nvPr/>
        </p:nvSpPr>
        <p:spPr bwMode="auto">
          <a:xfrm>
            <a:off x="4886325" y="3949700"/>
            <a:ext cx="225425" cy="244475"/>
          </a:xfrm>
          <a:prstGeom prst="rect">
            <a:avLst/>
          </a:prstGeom>
          <a:noFill/>
          <a:ln w="9525">
            <a:noFill/>
            <a:miter lim="800000"/>
            <a:headEnd/>
            <a:tailEnd/>
          </a:ln>
        </p:spPr>
        <p:txBody>
          <a:bodyPr wrap="none" lIns="0" tIns="0" rIns="0" bIns="0">
            <a:spAutoFit/>
          </a:bodyPr>
          <a:lstStyle/>
          <a:p>
            <a:pPr algn="r" eaLnBrk="0" hangingPunct="0"/>
            <a:r>
              <a:rPr lang="en-US" sz="1600" b="1" baseline="0">
                <a:cs typeface="Arial" pitchFamily="34" charset="0"/>
              </a:rPr>
              <a:t>40</a:t>
            </a:r>
            <a:endParaRPr lang="en-US" sz="1600" baseline="0">
              <a:cs typeface="Arial" pitchFamily="34" charset="0"/>
            </a:endParaRPr>
          </a:p>
        </p:txBody>
      </p:sp>
      <p:sp>
        <p:nvSpPr>
          <p:cNvPr id="660606" name="Rectangle 126"/>
          <p:cNvSpPr>
            <a:spLocks noChangeArrowheads="1"/>
          </p:cNvSpPr>
          <p:nvPr/>
        </p:nvSpPr>
        <p:spPr bwMode="auto">
          <a:xfrm>
            <a:off x="4886325" y="3346450"/>
            <a:ext cx="225425" cy="244475"/>
          </a:xfrm>
          <a:prstGeom prst="rect">
            <a:avLst/>
          </a:prstGeom>
          <a:noFill/>
          <a:ln w="9525">
            <a:noFill/>
            <a:miter lim="800000"/>
            <a:headEnd/>
            <a:tailEnd/>
          </a:ln>
        </p:spPr>
        <p:txBody>
          <a:bodyPr wrap="none" lIns="0" tIns="0" rIns="0" bIns="0">
            <a:spAutoFit/>
          </a:bodyPr>
          <a:lstStyle/>
          <a:p>
            <a:pPr algn="r" eaLnBrk="0" hangingPunct="0"/>
            <a:r>
              <a:rPr lang="en-US" sz="1600" b="1" baseline="0">
                <a:cs typeface="Arial" pitchFamily="34" charset="0"/>
              </a:rPr>
              <a:t>60</a:t>
            </a:r>
            <a:endParaRPr lang="en-US" sz="1600" baseline="0">
              <a:cs typeface="Arial" pitchFamily="34" charset="0"/>
            </a:endParaRPr>
          </a:p>
        </p:txBody>
      </p:sp>
      <p:sp>
        <p:nvSpPr>
          <p:cNvPr id="660607" name="Rectangle 127"/>
          <p:cNvSpPr>
            <a:spLocks noChangeArrowheads="1"/>
          </p:cNvSpPr>
          <p:nvPr/>
        </p:nvSpPr>
        <p:spPr bwMode="auto">
          <a:xfrm>
            <a:off x="4886325" y="2736850"/>
            <a:ext cx="225425" cy="244475"/>
          </a:xfrm>
          <a:prstGeom prst="rect">
            <a:avLst/>
          </a:prstGeom>
          <a:noFill/>
          <a:ln w="9525">
            <a:noFill/>
            <a:miter lim="800000"/>
            <a:headEnd/>
            <a:tailEnd/>
          </a:ln>
        </p:spPr>
        <p:txBody>
          <a:bodyPr wrap="none" lIns="0" tIns="0" rIns="0" bIns="0">
            <a:spAutoFit/>
          </a:bodyPr>
          <a:lstStyle/>
          <a:p>
            <a:pPr algn="r" eaLnBrk="0" hangingPunct="0"/>
            <a:r>
              <a:rPr lang="en-US" sz="1600" b="1" baseline="0">
                <a:cs typeface="Arial" pitchFamily="34" charset="0"/>
              </a:rPr>
              <a:t>80</a:t>
            </a:r>
            <a:endParaRPr lang="en-US" sz="1600" baseline="0">
              <a:cs typeface="Arial" pitchFamily="34" charset="0"/>
            </a:endParaRPr>
          </a:p>
        </p:txBody>
      </p:sp>
      <p:sp>
        <p:nvSpPr>
          <p:cNvPr id="660608" name="Rectangle 128"/>
          <p:cNvSpPr>
            <a:spLocks noChangeArrowheads="1"/>
          </p:cNvSpPr>
          <p:nvPr/>
        </p:nvSpPr>
        <p:spPr bwMode="auto">
          <a:xfrm>
            <a:off x="4776788" y="2127250"/>
            <a:ext cx="338137" cy="244475"/>
          </a:xfrm>
          <a:prstGeom prst="rect">
            <a:avLst/>
          </a:prstGeom>
          <a:noFill/>
          <a:ln w="9525">
            <a:noFill/>
            <a:miter lim="800000"/>
            <a:headEnd/>
            <a:tailEnd/>
          </a:ln>
        </p:spPr>
        <p:txBody>
          <a:bodyPr wrap="none" lIns="0" tIns="0" rIns="0" bIns="0">
            <a:spAutoFit/>
          </a:bodyPr>
          <a:lstStyle/>
          <a:p>
            <a:pPr algn="r" eaLnBrk="0" hangingPunct="0"/>
            <a:r>
              <a:rPr lang="en-US" sz="1600" b="1" baseline="0">
                <a:cs typeface="Arial" pitchFamily="34" charset="0"/>
              </a:rPr>
              <a:t>100</a:t>
            </a:r>
            <a:endParaRPr lang="en-US" sz="1600" baseline="0">
              <a:cs typeface="Arial" pitchFamily="34" charset="0"/>
            </a:endParaRPr>
          </a:p>
        </p:txBody>
      </p:sp>
      <p:sp>
        <p:nvSpPr>
          <p:cNvPr id="660609" name="Rectangle 129"/>
          <p:cNvSpPr>
            <a:spLocks noChangeArrowheads="1"/>
          </p:cNvSpPr>
          <p:nvPr/>
        </p:nvSpPr>
        <p:spPr bwMode="auto">
          <a:xfrm>
            <a:off x="5195888" y="5421313"/>
            <a:ext cx="112712" cy="244475"/>
          </a:xfrm>
          <a:prstGeom prst="rect">
            <a:avLst/>
          </a:prstGeom>
          <a:noFill/>
          <a:ln w="9525">
            <a:noFill/>
            <a:miter lim="800000"/>
            <a:headEnd/>
            <a:tailEnd/>
          </a:ln>
        </p:spPr>
        <p:txBody>
          <a:bodyPr wrap="none" lIns="0" tIns="0" rIns="0" bIns="0">
            <a:spAutoFit/>
          </a:bodyPr>
          <a:lstStyle/>
          <a:p>
            <a:pPr algn="ctr" eaLnBrk="0" hangingPunct="0"/>
            <a:r>
              <a:rPr lang="en-US" sz="1600" b="1" baseline="0">
                <a:cs typeface="Arial" pitchFamily="34" charset="0"/>
              </a:rPr>
              <a:t>0</a:t>
            </a:r>
            <a:endParaRPr lang="en-US" sz="1600" baseline="0">
              <a:cs typeface="Arial" pitchFamily="34" charset="0"/>
            </a:endParaRPr>
          </a:p>
        </p:txBody>
      </p:sp>
      <p:sp>
        <p:nvSpPr>
          <p:cNvPr id="660610" name="Rectangle 130"/>
          <p:cNvSpPr>
            <a:spLocks noChangeArrowheads="1"/>
          </p:cNvSpPr>
          <p:nvPr/>
        </p:nvSpPr>
        <p:spPr bwMode="auto">
          <a:xfrm>
            <a:off x="6097588" y="5421313"/>
            <a:ext cx="112712" cy="244475"/>
          </a:xfrm>
          <a:prstGeom prst="rect">
            <a:avLst/>
          </a:prstGeom>
          <a:noFill/>
          <a:ln w="9525">
            <a:noFill/>
            <a:miter lim="800000"/>
            <a:headEnd/>
            <a:tailEnd/>
          </a:ln>
        </p:spPr>
        <p:txBody>
          <a:bodyPr wrap="none" lIns="0" tIns="0" rIns="0" bIns="0">
            <a:spAutoFit/>
          </a:bodyPr>
          <a:lstStyle/>
          <a:p>
            <a:pPr algn="ctr" eaLnBrk="0" hangingPunct="0"/>
            <a:r>
              <a:rPr lang="en-US" sz="1600" b="1" baseline="0">
                <a:cs typeface="Arial" pitchFamily="34" charset="0"/>
              </a:rPr>
              <a:t>5</a:t>
            </a:r>
            <a:endParaRPr lang="en-US" sz="1600" baseline="0">
              <a:cs typeface="Arial" pitchFamily="34" charset="0"/>
            </a:endParaRPr>
          </a:p>
        </p:txBody>
      </p:sp>
      <p:sp>
        <p:nvSpPr>
          <p:cNvPr id="660611" name="Rectangle 131"/>
          <p:cNvSpPr>
            <a:spLocks noChangeArrowheads="1"/>
          </p:cNvSpPr>
          <p:nvPr/>
        </p:nvSpPr>
        <p:spPr bwMode="auto">
          <a:xfrm>
            <a:off x="6942138" y="5421313"/>
            <a:ext cx="225425" cy="244475"/>
          </a:xfrm>
          <a:prstGeom prst="rect">
            <a:avLst/>
          </a:prstGeom>
          <a:noFill/>
          <a:ln w="9525">
            <a:noFill/>
            <a:miter lim="800000"/>
            <a:headEnd/>
            <a:tailEnd/>
          </a:ln>
        </p:spPr>
        <p:txBody>
          <a:bodyPr wrap="none" lIns="0" tIns="0" rIns="0" bIns="0">
            <a:spAutoFit/>
          </a:bodyPr>
          <a:lstStyle/>
          <a:p>
            <a:pPr algn="ctr" eaLnBrk="0" hangingPunct="0"/>
            <a:r>
              <a:rPr lang="en-US" sz="1600" b="1" baseline="0">
                <a:cs typeface="Arial" pitchFamily="34" charset="0"/>
              </a:rPr>
              <a:t>10</a:t>
            </a:r>
            <a:endParaRPr lang="en-US" sz="1600" baseline="0">
              <a:cs typeface="Arial" pitchFamily="34" charset="0"/>
            </a:endParaRPr>
          </a:p>
        </p:txBody>
      </p:sp>
      <p:sp>
        <p:nvSpPr>
          <p:cNvPr id="660612" name="Rectangle 132"/>
          <p:cNvSpPr>
            <a:spLocks noChangeArrowheads="1"/>
          </p:cNvSpPr>
          <p:nvPr/>
        </p:nvSpPr>
        <p:spPr bwMode="auto">
          <a:xfrm>
            <a:off x="7821613" y="5421313"/>
            <a:ext cx="225425" cy="244475"/>
          </a:xfrm>
          <a:prstGeom prst="rect">
            <a:avLst/>
          </a:prstGeom>
          <a:noFill/>
          <a:ln w="9525">
            <a:noFill/>
            <a:miter lim="800000"/>
            <a:headEnd/>
            <a:tailEnd/>
          </a:ln>
        </p:spPr>
        <p:txBody>
          <a:bodyPr wrap="none" lIns="0" tIns="0" rIns="0" bIns="0">
            <a:spAutoFit/>
          </a:bodyPr>
          <a:lstStyle/>
          <a:p>
            <a:pPr algn="ctr" eaLnBrk="0" hangingPunct="0"/>
            <a:r>
              <a:rPr lang="en-US" sz="1600" b="1" baseline="0">
                <a:cs typeface="Arial" pitchFamily="34" charset="0"/>
              </a:rPr>
              <a:t>15</a:t>
            </a:r>
            <a:endParaRPr lang="en-US" sz="1600" baseline="0">
              <a:cs typeface="Arial" pitchFamily="34" charset="0"/>
            </a:endParaRPr>
          </a:p>
        </p:txBody>
      </p:sp>
      <p:grpSp>
        <p:nvGrpSpPr>
          <p:cNvPr id="12" name="Group 133"/>
          <p:cNvGrpSpPr>
            <a:grpSpLocks/>
          </p:cNvGrpSpPr>
          <p:nvPr/>
        </p:nvGrpSpPr>
        <p:grpSpPr bwMode="auto">
          <a:xfrm>
            <a:off x="5942013" y="4981575"/>
            <a:ext cx="88900" cy="166688"/>
            <a:chOff x="2416" y="1628"/>
            <a:chExt cx="88" cy="112"/>
          </a:xfrm>
        </p:grpSpPr>
        <p:sp>
          <p:nvSpPr>
            <p:cNvPr id="660614" name="Line 134"/>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615" name="Line 135"/>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616" name="Line 136"/>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grpSp>
        <p:nvGrpSpPr>
          <p:cNvPr id="13" name="Group 137"/>
          <p:cNvGrpSpPr>
            <a:grpSpLocks/>
          </p:cNvGrpSpPr>
          <p:nvPr/>
        </p:nvGrpSpPr>
        <p:grpSpPr bwMode="auto">
          <a:xfrm>
            <a:off x="5757863" y="4727575"/>
            <a:ext cx="87312" cy="166688"/>
            <a:chOff x="2416" y="1628"/>
            <a:chExt cx="88" cy="112"/>
          </a:xfrm>
        </p:grpSpPr>
        <p:sp>
          <p:nvSpPr>
            <p:cNvPr id="660618" name="Line 138"/>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619" name="Line 139"/>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620" name="Line 140"/>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grpSp>
        <p:nvGrpSpPr>
          <p:cNvPr id="14" name="Group 141"/>
          <p:cNvGrpSpPr>
            <a:grpSpLocks/>
          </p:cNvGrpSpPr>
          <p:nvPr/>
        </p:nvGrpSpPr>
        <p:grpSpPr bwMode="auto">
          <a:xfrm>
            <a:off x="5757863" y="4981575"/>
            <a:ext cx="87312" cy="166688"/>
            <a:chOff x="2416" y="1628"/>
            <a:chExt cx="88" cy="112"/>
          </a:xfrm>
        </p:grpSpPr>
        <p:sp>
          <p:nvSpPr>
            <p:cNvPr id="660622" name="Line 142"/>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623" name="Line 143"/>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624" name="Line 144"/>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sp>
        <p:nvSpPr>
          <p:cNvPr id="660625" name="Text Box 145"/>
          <p:cNvSpPr txBox="1">
            <a:spLocks noChangeArrowheads="1"/>
          </p:cNvSpPr>
          <p:nvPr/>
        </p:nvSpPr>
        <p:spPr bwMode="auto">
          <a:xfrm>
            <a:off x="7900988" y="2916238"/>
            <a:ext cx="868362" cy="336550"/>
          </a:xfrm>
          <a:prstGeom prst="rect">
            <a:avLst/>
          </a:prstGeom>
          <a:noFill/>
          <a:ln w="9525">
            <a:noFill/>
            <a:miter lim="800000"/>
            <a:headEnd/>
            <a:tailEnd/>
          </a:ln>
          <a:effectLst/>
        </p:spPr>
        <p:txBody>
          <a:bodyPr>
            <a:spAutoFit/>
          </a:bodyPr>
          <a:lstStyle/>
          <a:p>
            <a:pPr algn="ctr" eaLnBrk="0" hangingPunct="0">
              <a:spcBef>
                <a:spcPct val="50000"/>
              </a:spcBef>
            </a:pPr>
            <a:r>
              <a:rPr lang="en-CA" sz="1600" b="1" baseline="0">
                <a:cs typeface="Arial" pitchFamily="34" charset="0"/>
              </a:rPr>
              <a:t>74%</a:t>
            </a:r>
          </a:p>
        </p:txBody>
      </p:sp>
      <p:sp>
        <p:nvSpPr>
          <p:cNvPr id="660626" name="Text Box 146"/>
          <p:cNvSpPr txBox="1">
            <a:spLocks noChangeArrowheads="1"/>
          </p:cNvSpPr>
          <p:nvPr/>
        </p:nvSpPr>
        <p:spPr bwMode="auto">
          <a:xfrm>
            <a:off x="7893050" y="3327400"/>
            <a:ext cx="882650" cy="336550"/>
          </a:xfrm>
          <a:prstGeom prst="rect">
            <a:avLst/>
          </a:prstGeom>
          <a:noFill/>
          <a:ln w="9525">
            <a:noFill/>
            <a:miter lim="800000"/>
            <a:headEnd/>
            <a:tailEnd/>
          </a:ln>
          <a:effectLst/>
        </p:spPr>
        <p:txBody>
          <a:bodyPr>
            <a:spAutoFit/>
          </a:bodyPr>
          <a:lstStyle/>
          <a:p>
            <a:pPr algn="ctr" eaLnBrk="0" hangingPunct="0">
              <a:spcBef>
                <a:spcPct val="50000"/>
              </a:spcBef>
            </a:pPr>
            <a:r>
              <a:rPr lang="en-CA" sz="1600" b="1" baseline="0">
                <a:cs typeface="Arial" pitchFamily="34" charset="0"/>
              </a:rPr>
              <a:t>65%</a:t>
            </a:r>
          </a:p>
        </p:txBody>
      </p:sp>
      <p:sp>
        <p:nvSpPr>
          <p:cNvPr id="660627" name="Freeform 147"/>
          <p:cNvSpPr>
            <a:spLocks/>
          </p:cNvSpPr>
          <p:nvPr/>
        </p:nvSpPr>
        <p:spPr bwMode="auto">
          <a:xfrm>
            <a:off x="5370513" y="2290763"/>
            <a:ext cx="2547937" cy="1117600"/>
          </a:xfrm>
          <a:custGeom>
            <a:avLst/>
            <a:gdLst/>
            <a:ahLst/>
            <a:cxnLst>
              <a:cxn ang="0">
                <a:pos x="0" y="0"/>
              </a:cxn>
              <a:cxn ang="0">
                <a:pos x="147" y="51"/>
              </a:cxn>
              <a:cxn ang="0">
                <a:pos x="259" y="119"/>
              </a:cxn>
              <a:cxn ang="0">
                <a:pos x="371" y="199"/>
              </a:cxn>
              <a:cxn ang="0">
                <a:pos x="479" y="267"/>
              </a:cxn>
              <a:cxn ang="0">
                <a:pos x="587" y="331"/>
              </a:cxn>
              <a:cxn ang="0">
                <a:pos x="699" y="395"/>
              </a:cxn>
              <a:cxn ang="0">
                <a:pos x="807" y="463"/>
              </a:cxn>
              <a:cxn ang="0">
                <a:pos x="915" y="515"/>
              </a:cxn>
              <a:cxn ang="0">
                <a:pos x="1023" y="575"/>
              </a:cxn>
              <a:cxn ang="0">
                <a:pos x="1131" y="619"/>
              </a:cxn>
              <a:cxn ang="0">
                <a:pos x="1247" y="663"/>
              </a:cxn>
              <a:cxn ang="0">
                <a:pos x="1347" y="711"/>
              </a:cxn>
              <a:cxn ang="0">
                <a:pos x="1459" y="739"/>
              </a:cxn>
              <a:cxn ang="0">
                <a:pos x="1563" y="775"/>
              </a:cxn>
              <a:cxn ang="0">
                <a:pos x="1687" y="827"/>
              </a:cxn>
              <a:cxn ang="0">
                <a:pos x="1670" y="846"/>
              </a:cxn>
            </a:cxnLst>
            <a:rect l="0" t="0" r="r" b="b"/>
            <a:pathLst>
              <a:path w="1687" h="846">
                <a:moveTo>
                  <a:pt x="0" y="0"/>
                </a:moveTo>
                <a:lnTo>
                  <a:pt x="147" y="51"/>
                </a:lnTo>
                <a:lnTo>
                  <a:pt x="259" y="119"/>
                </a:lnTo>
                <a:lnTo>
                  <a:pt x="371" y="199"/>
                </a:lnTo>
                <a:lnTo>
                  <a:pt x="479" y="267"/>
                </a:lnTo>
                <a:lnTo>
                  <a:pt x="587" y="331"/>
                </a:lnTo>
                <a:lnTo>
                  <a:pt x="699" y="395"/>
                </a:lnTo>
                <a:lnTo>
                  <a:pt x="807" y="463"/>
                </a:lnTo>
                <a:lnTo>
                  <a:pt x="915" y="515"/>
                </a:lnTo>
                <a:lnTo>
                  <a:pt x="1023" y="575"/>
                </a:lnTo>
                <a:lnTo>
                  <a:pt x="1131" y="619"/>
                </a:lnTo>
                <a:lnTo>
                  <a:pt x="1247" y="663"/>
                </a:lnTo>
                <a:lnTo>
                  <a:pt x="1347" y="711"/>
                </a:lnTo>
                <a:lnTo>
                  <a:pt x="1459" y="739"/>
                </a:lnTo>
                <a:lnTo>
                  <a:pt x="1563" y="775"/>
                </a:lnTo>
                <a:lnTo>
                  <a:pt x="1687" y="827"/>
                </a:lnTo>
                <a:lnTo>
                  <a:pt x="1670" y="846"/>
                </a:lnTo>
              </a:path>
            </a:pathLst>
          </a:custGeom>
          <a:noFill/>
          <a:ln w="19050" cap="flat" cmpd="sng">
            <a:solidFill>
              <a:srgbClr val="4CCCD6"/>
            </a:solidFill>
            <a:prstDash val="solid"/>
            <a:round/>
            <a:headEnd/>
            <a:tailEnd/>
          </a:ln>
          <a:effectLst/>
        </p:spPr>
        <p:txBody>
          <a:bodyPr wrap="none" anchor="ctr"/>
          <a:lstStyle/>
          <a:p>
            <a:endParaRPr lang="nl-BE"/>
          </a:p>
        </p:txBody>
      </p:sp>
      <p:sp>
        <p:nvSpPr>
          <p:cNvPr id="660628" name="Freeform 148"/>
          <p:cNvSpPr>
            <a:spLocks/>
          </p:cNvSpPr>
          <p:nvPr/>
        </p:nvSpPr>
        <p:spPr bwMode="auto">
          <a:xfrm>
            <a:off x="5395913" y="2295525"/>
            <a:ext cx="2509837" cy="817563"/>
          </a:xfrm>
          <a:custGeom>
            <a:avLst/>
            <a:gdLst/>
            <a:ahLst/>
            <a:cxnLst>
              <a:cxn ang="0">
                <a:pos x="0" y="0"/>
              </a:cxn>
              <a:cxn ang="0">
                <a:pos x="143" y="31"/>
              </a:cxn>
              <a:cxn ang="0">
                <a:pos x="247" y="79"/>
              </a:cxn>
              <a:cxn ang="0">
                <a:pos x="363" y="135"/>
              </a:cxn>
              <a:cxn ang="0">
                <a:pos x="459" y="183"/>
              </a:cxn>
              <a:cxn ang="0">
                <a:pos x="571" y="239"/>
              </a:cxn>
              <a:cxn ang="0">
                <a:pos x="683" y="283"/>
              </a:cxn>
              <a:cxn ang="0">
                <a:pos x="787" y="335"/>
              </a:cxn>
              <a:cxn ang="0">
                <a:pos x="907" y="363"/>
              </a:cxn>
              <a:cxn ang="0">
                <a:pos x="1011" y="407"/>
              </a:cxn>
              <a:cxn ang="0">
                <a:pos x="1119" y="443"/>
              </a:cxn>
              <a:cxn ang="0">
                <a:pos x="1227" y="467"/>
              </a:cxn>
              <a:cxn ang="0">
                <a:pos x="1336" y="513"/>
              </a:cxn>
              <a:cxn ang="0">
                <a:pos x="1444" y="536"/>
              </a:cxn>
              <a:cxn ang="0">
                <a:pos x="1555" y="583"/>
              </a:cxn>
              <a:cxn ang="0">
                <a:pos x="1663" y="619"/>
              </a:cxn>
            </a:cxnLst>
            <a:rect l="0" t="0" r="r" b="b"/>
            <a:pathLst>
              <a:path w="1663" h="619">
                <a:moveTo>
                  <a:pt x="0" y="0"/>
                </a:moveTo>
                <a:lnTo>
                  <a:pt x="143" y="31"/>
                </a:lnTo>
                <a:lnTo>
                  <a:pt x="247" y="79"/>
                </a:lnTo>
                <a:lnTo>
                  <a:pt x="363" y="135"/>
                </a:lnTo>
                <a:lnTo>
                  <a:pt x="459" y="183"/>
                </a:lnTo>
                <a:lnTo>
                  <a:pt x="571" y="239"/>
                </a:lnTo>
                <a:lnTo>
                  <a:pt x="683" y="283"/>
                </a:lnTo>
                <a:lnTo>
                  <a:pt x="787" y="335"/>
                </a:lnTo>
                <a:lnTo>
                  <a:pt x="907" y="363"/>
                </a:lnTo>
                <a:lnTo>
                  <a:pt x="1011" y="407"/>
                </a:lnTo>
                <a:lnTo>
                  <a:pt x="1119" y="443"/>
                </a:lnTo>
                <a:lnTo>
                  <a:pt x="1227" y="467"/>
                </a:lnTo>
                <a:lnTo>
                  <a:pt x="1336" y="513"/>
                </a:lnTo>
                <a:lnTo>
                  <a:pt x="1444" y="536"/>
                </a:lnTo>
                <a:lnTo>
                  <a:pt x="1555" y="583"/>
                </a:lnTo>
                <a:lnTo>
                  <a:pt x="1663" y="619"/>
                </a:lnTo>
              </a:path>
            </a:pathLst>
          </a:custGeom>
          <a:noFill/>
          <a:ln w="19050" cap="flat" cmpd="sng">
            <a:solidFill>
              <a:schemeClr val="tx2"/>
            </a:solidFill>
            <a:prstDash val="solid"/>
            <a:round/>
            <a:headEnd/>
            <a:tailEnd/>
          </a:ln>
          <a:effectLst/>
        </p:spPr>
        <p:txBody>
          <a:bodyPr wrap="none" anchor="ctr"/>
          <a:lstStyle/>
          <a:p>
            <a:endParaRPr lang="nl-BE"/>
          </a:p>
        </p:txBody>
      </p:sp>
      <p:grpSp>
        <p:nvGrpSpPr>
          <p:cNvPr id="15" name="Group 149"/>
          <p:cNvGrpSpPr>
            <a:grpSpLocks/>
          </p:cNvGrpSpPr>
          <p:nvPr/>
        </p:nvGrpSpPr>
        <p:grpSpPr bwMode="auto">
          <a:xfrm>
            <a:off x="7959725" y="3354388"/>
            <a:ext cx="84138" cy="120650"/>
            <a:chOff x="2416" y="1628"/>
            <a:chExt cx="88" cy="112"/>
          </a:xfrm>
        </p:grpSpPr>
        <p:sp>
          <p:nvSpPr>
            <p:cNvPr id="660630" name="Line 150"/>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631" name="Line 151"/>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632" name="Line 152"/>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sp>
        <p:nvSpPr>
          <p:cNvPr id="660633" name="Oval 153"/>
          <p:cNvSpPr>
            <a:spLocks noChangeArrowheads="1"/>
          </p:cNvSpPr>
          <p:nvPr/>
        </p:nvSpPr>
        <p:spPr bwMode="auto">
          <a:xfrm>
            <a:off x="7685088" y="3275013"/>
            <a:ext cx="87312" cy="85725"/>
          </a:xfrm>
          <a:prstGeom prst="ellipse">
            <a:avLst/>
          </a:prstGeom>
          <a:solidFill>
            <a:srgbClr val="4CCCD6"/>
          </a:solidFill>
          <a:ln w="28575">
            <a:noFill/>
            <a:round/>
            <a:headEnd/>
            <a:tailEnd/>
          </a:ln>
          <a:effectLst/>
        </p:spPr>
        <p:txBody>
          <a:bodyPr wrap="none" anchor="ctr"/>
          <a:lstStyle/>
          <a:p>
            <a:endParaRPr lang="nl-BE"/>
          </a:p>
        </p:txBody>
      </p:sp>
      <p:grpSp>
        <p:nvGrpSpPr>
          <p:cNvPr id="16" name="Group 154"/>
          <p:cNvGrpSpPr>
            <a:grpSpLocks/>
          </p:cNvGrpSpPr>
          <p:nvPr/>
        </p:nvGrpSpPr>
        <p:grpSpPr bwMode="auto">
          <a:xfrm>
            <a:off x="8129588" y="3395663"/>
            <a:ext cx="80962" cy="153987"/>
            <a:chOff x="2416" y="1628"/>
            <a:chExt cx="88" cy="112"/>
          </a:xfrm>
        </p:grpSpPr>
        <p:sp>
          <p:nvSpPr>
            <p:cNvPr id="660635" name="Line 155"/>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636" name="Line 156"/>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637" name="Line 157"/>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sp>
        <p:nvSpPr>
          <p:cNvPr id="660638" name="Oval 158"/>
          <p:cNvSpPr>
            <a:spLocks noChangeArrowheads="1"/>
          </p:cNvSpPr>
          <p:nvPr/>
        </p:nvSpPr>
        <p:spPr bwMode="auto">
          <a:xfrm>
            <a:off x="7856538" y="3336925"/>
            <a:ext cx="84137" cy="85725"/>
          </a:xfrm>
          <a:prstGeom prst="ellipse">
            <a:avLst/>
          </a:prstGeom>
          <a:solidFill>
            <a:srgbClr val="4CCCD6"/>
          </a:solidFill>
          <a:ln w="28575">
            <a:noFill/>
            <a:round/>
            <a:headEnd/>
            <a:tailEnd/>
          </a:ln>
          <a:effectLst/>
        </p:spPr>
        <p:txBody>
          <a:bodyPr wrap="none" anchor="ctr"/>
          <a:lstStyle/>
          <a:p>
            <a:endParaRPr lang="nl-BE"/>
          </a:p>
        </p:txBody>
      </p:sp>
      <p:grpSp>
        <p:nvGrpSpPr>
          <p:cNvPr id="17" name="Group 159"/>
          <p:cNvGrpSpPr>
            <a:grpSpLocks/>
          </p:cNvGrpSpPr>
          <p:nvPr/>
        </p:nvGrpSpPr>
        <p:grpSpPr bwMode="auto">
          <a:xfrm>
            <a:off x="8129588" y="3141663"/>
            <a:ext cx="85725" cy="150812"/>
            <a:chOff x="2416" y="1628"/>
            <a:chExt cx="88" cy="112"/>
          </a:xfrm>
        </p:grpSpPr>
        <p:sp>
          <p:nvSpPr>
            <p:cNvPr id="660640" name="Line 160"/>
            <p:cNvSpPr>
              <a:spLocks noChangeShapeType="1"/>
            </p:cNvSpPr>
            <p:nvPr/>
          </p:nvSpPr>
          <p:spPr bwMode="auto">
            <a:xfrm>
              <a:off x="2416" y="1628"/>
              <a:ext cx="88" cy="0"/>
            </a:xfrm>
            <a:prstGeom prst="line">
              <a:avLst/>
            </a:prstGeom>
            <a:noFill/>
            <a:ln w="28575">
              <a:noFill/>
              <a:round/>
              <a:headEnd/>
              <a:tailEnd/>
            </a:ln>
            <a:effectLst/>
          </p:spPr>
          <p:txBody>
            <a:bodyPr wrap="none" anchor="ctr"/>
            <a:lstStyle/>
            <a:p>
              <a:endParaRPr lang="nl-BE"/>
            </a:p>
          </p:txBody>
        </p:sp>
        <p:sp>
          <p:nvSpPr>
            <p:cNvPr id="660641" name="Line 161"/>
            <p:cNvSpPr>
              <a:spLocks noChangeShapeType="1"/>
            </p:cNvSpPr>
            <p:nvPr/>
          </p:nvSpPr>
          <p:spPr bwMode="auto">
            <a:xfrm>
              <a:off x="2416" y="1740"/>
              <a:ext cx="88" cy="0"/>
            </a:xfrm>
            <a:prstGeom prst="line">
              <a:avLst/>
            </a:prstGeom>
            <a:noFill/>
            <a:ln w="28575">
              <a:noFill/>
              <a:round/>
              <a:headEnd/>
              <a:tailEnd/>
            </a:ln>
            <a:effectLst/>
          </p:spPr>
          <p:txBody>
            <a:bodyPr wrap="none" anchor="ctr"/>
            <a:lstStyle/>
            <a:p>
              <a:endParaRPr lang="nl-BE"/>
            </a:p>
          </p:txBody>
        </p:sp>
        <p:sp>
          <p:nvSpPr>
            <p:cNvPr id="660642" name="Line 162"/>
            <p:cNvSpPr>
              <a:spLocks noChangeShapeType="1"/>
            </p:cNvSpPr>
            <p:nvPr/>
          </p:nvSpPr>
          <p:spPr bwMode="auto">
            <a:xfrm>
              <a:off x="2460" y="1628"/>
              <a:ext cx="0" cy="108"/>
            </a:xfrm>
            <a:prstGeom prst="line">
              <a:avLst/>
            </a:prstGeom>
            <a:noFill/>
            <a:ln w="28575">
              <a:noFill/>
              <a:round/>
              <a:headEnd/>
              <a:tailEnd/>
            </a:ln>
            <a:effectLst/>
          </p:spPr>
          <p:txBody>
            <a:bodyPr wrap="none" anchor="ctr"/>
            <a:lstStyle/>
            <a:p>
              <a:endParaRPr lang="nl-BE"/>
            </a:p>
          </p:txBody>
        </p:sp>
      </p:grpSp>
      <p:sp>
        <p:nvSpPr>
          <p:cNvPr id="660643" name="Rectangle 163"/>
          <p:cNvSpPr>
            <a:spLocks noChangeArrowheads="1"/>
          </p:cNvSpPr>
          <p:nvPr/>
        </p:nvSpPr>
        <p:spPr bwMode="auto">
          <a:xfrm>
            <a:off x="7700963" y="3013075"/>
            <a:ext cx="84137" cy="85725"/>
          </a:xfrm>
          <a:prstGeom prst="rect">
            <a:avLst/>
          </a:prstGeom>
          <a:solidFill>
            <a:schemeClr val="tx2"/>
          </a:solidFill>
          <a:ln w="28575">
            <a:noFill/>
            <a:miter lim="800000"/>
            <a:headEnd/>
            <a:tailEnd/>
          </a:ln>
          <a:effectLst/>
        </p:spPr>
        <p:txBody>
          <a:bodyPr wrap="none" anchor="ctr"/>
          <a:lstStyle/>
          <a:p>
            <a:endParaRPr lang="nl-BE"/>
          </a:p>
        </p:txBody>
      </p:sp>
      <p:sp>
        <p:nvSpPr>
          <p:cNvPr id="660644" name="Rectangle 164"/>
          <p:cNvSpPr>
            <a:spLocks noChangeArrowheads="1"/>
          </p:cNvSpPr>
          <p:nvPr/>
        </p:nvSpPr>
        <p:spPr bwMode="auto">
          <a:xfrm>
            <a:off x="7531100" y="2960688"/>
            <a:ext cx="85725" cy="84137"/>
          </a:xfrm>
          <a:prstGeom prst="rect">
            <a:avLst/>
          </a:prstGeom>
          <a:solidFill>
            <a:schemeClr val="tx2"/>
          </a:solidFill>
          <a:ln w="28575">
            <a:noFill/>
            <a:miter lim="800000"/>
            <a:headEnd/>
            <a:tailEnd/>
          </a:ln>
          <a:effectLst/>
        </p:spPr>
        <p:txBody>
          <a:bodyPr wrap="none" anchor="ctr"/>
          <a:lstStyle/>
          <a:p>
            <a:endParaRPr lang="nl-BE"/>
          </a:p>
        </p:txBody>
      </p:sp>
      <p:sp>
        <p:nvSpPr>
          <p:cNvPr id="660645" name="Rectangle 165"/>
          <p:cNvSpPr>
            <a:spLocks noChangeArrowheads="1"/>
          </p:cNvSpPr>
          <p:nvPr/>
        </p:nvSpPr>
        <p:spPr bwMode="auto">
          <a:xfrm>
            <a:off x="7362825" y="2933700"/>
            <a:ext cx="84138" cy="85725"/>
          </a:xfrm>
          <a:prstGeom prst="rect">
            <a:avLst/>
          </a:prstGeom>
          <a:solidFill>
            <a:schemeClr val="tx2"/>
          </a:solidFill>
          <a:ln w="28575">
            <a:noFill/>
            <a:miter lim="800000"/>
            <a:headEnd/>
            <a:tailEnd/>
          </a:ln>
          <a:effectLst/>
        </p:spPr>
        <p:txBody>
          <a:bodyPr wrap="none" anchor="ctr"/>
          <a:lstStyle/>
          <a:p>
            <a:endParaRPr lang="nl-BE"/>
          </a:p>
        </p:txBody>
      </p:sp>
      <p:sp>
        <p:nvSpPr>
          <p:cNvPr id="660646" name="Rectangle 166"/>
          <p:cNvSpPr>
            <a:spLocks noChangeArrowheads="1"/>
          </p:cNvSpPr>
          <p:nvPr/>
        </p:nvSpPr>
        <p:spPr bwMode="auto">
          <a:xfrm>
            <a:off x="7199313" y="2865438"/>
            <a:ext cx="84137" cy="84137"/>
          </a:xfrm>
          <a:prstGeom prst="rect">
            <a:avLst/>
          </a:prstGeom>
          <a:solidFill>
            <a:schemeClr val="tx2"/>
          </a:solidFill>
          <a:ln w="28575">
            <a:noFill/>
            <a:miter lim="800000"/>
            <a:headEnd/>
            <a:tailEnd/>
          </a:ln>
          <a:effectLst/>
        </p:spPr>
        <p:txBody>
          <a:bodyPr wrap="none" anchor="ctr"/>
          <a:lstStyle/>
          <a:p>
            <a:endParaRPr lang="nl-BE"/>
          </a:p>
        </p:txBody>
      </p:sp>
      <p:sp>
        <p:nvSpPr>
          <p:cNvPr id="660647" name="Rectangle 167"/>
          <p:cNvSpPr>
            <a:spLocks noChangeArrowheads="1"/>
          </p:cNvSpPr>
          <p:nvPr/>
        </p:nvSpPr>
        <p:spPr bwMode="auto">
          <a:xfrm>
            <a:off x="7035800" y="2828925"/>
            <a:ext cx="85725" cy="84138"/>
          </a:xfrm>
          <a:prstGeom prst="rect">
            <a:avLst/>
          </a:prstGeom>
          <a:solidFill>
            <a:schemeClr val="tx2"/>
          </a:solidFill>
          <a:ln w="28575">
            <a:noFill/>
            <a:miter lim="800000"/>
            <a:headEnd/>
            <a:tailEnd/>
          </a:ln>
          <a:effectLst/>
        </p:spPr>
        <p:txBody>
          <a:bodyPr wrap="none" anchor="ctr"/>
          <a:lstStyle/>
          <a:p>
            <a:endParaRPr lang="nl-BE"/>
          </a:p>
        </p:txBody>
      </p:sp>
      <p:sp>
        <p:nvSpPr>
          <p:cNvPr id="660648" name="Rectangle 168"/>
          <p:cNvSpPr>
            <a:spLocks noChangeArrowheads="1"/>
          </p:cNvSpPr>
          <p:nvPr/>
        </p:nvSpPr>
        <p:spPr bwMode="auto">
          <a:xfrm>
            <a:off x="6867525" y="2790825"/>
            <a:ext cx="84138" cy="85725"/>
          </a:xfrm>
          <a:prstGeom prst="rect">
            <a:avLst/>
          </a:prstGeom>
          <a:solidFill>
            <a:schemeClr val="tx2"/>
          </a:solidFill>
          <a:ln w="28575">
            <a:noFill/>
            <a:miter lim="800000"/>
            <a:headEnd/>
            <a:tailEnd/>
          </a:ln>
          <a:effectLst/>
        </p:spPr>
        <p:txBody>
          <a:bodyPr wrap="none" anchor="ctr"/>
          <a:lstStyle/>
          <a:p>
            <a:endParaRPr lang="nl-BE"/>
          </a:p>
        </p:txBody>
      </p:sp>
      <p:sp>
        <p:nvSpPr>
          <p:cNvPr id="660649" name="Rectangle 169"/>
          <p:cNvSpPr>
            <a:spLocks noChangeArrowheads="1"/>
          </p:cNvSpPr>
          <p:nvPr/>
        </p:nvSpPr>
        <p:spPr bwMode="auto">
          <a:xfrm>
            <a:off x="6710363" y="2738438"/>
            <a:ext cx="84137" cy="84137"/>
          </a:xfrm>
          <a:prstGeom prst="rect">
            <a:avLst/>
          </a:prstGeom>
          <a:solidFill>
            <a:schemeClr val="tx2"/>
          </a:solidFill>
          <a:ln w="28575">
            <a:noFill/>
            <a:miter lim="800000"/>
            <a:headEnd/>
            <a:tailEnd/>
          </a:ln>
          <a:effectLst/>
        </p:spPr>
        <p:txBody>
          <a:bodyPr wrap="none" anchor="ctr"/>
          <a:lstStyle/>
          <a:p>
            <a:endParaRPr lang="nl-BE"/>
          </a:p>
        </p:txBody>
      </p:sp>
      <p:sp>
        <p:nvSpPr>
          <p:cNvPr id="660650" name="Rectangle 170"/>
          <p:cNvSpPr>
            <a:spLocks noChangeArrowheads="1"/>
          </p:cNvSpPr>
          <p:nvPr/>
        </p:nvSpPr>
        <p:spPr bwMode="auto">
          <a:xfrm>
            <a:off x="6535738" y="2697163"/>
            <a:ext cx="84137" cy="84137"/>
          </a:xfrm>
          <a:prstGeom prst="rect">
            <a:avLst/>
          </a:prstGeom>
          <a:solidFill>
            <a:schemeClr val="tx2"/>
          </a:solidFill>
          <a:ln w="28575" algn="ctr">
            <a:noFill/>
            <a:miter lim="800000"/>
            <a:headEnd/>
            <a:tailEnd/>
          </a:ln>
          <a:effectLst/>
        </p:spPr>
        <p:txBody>
          <a:bodyPr wrap="none" anchor="ctr"/>
          <a:lstStyle/>
          <a:p>
            <a:endParaRPr lang="nl-BE"/>
          </a:p>
        </p:txBody>
      </p:sp>
      <p:sp>
        <p:nvSpPr>
          <p:cNvPr id="660651" name="Rectangle 171"/>
          <p:cNvSpPr>
            <a:spLocks noChangeArrowheads="1"/>
          </p:cNvSpPr>
          <p:nvPr/>
        </p:nvSpPr>
        <p:spPr bwMode="auto">
          <a:xfrm>
            <a:off x="6378575" y="2627313"/>
            <a:ext cx="84138" cy="85725"/>
          </a:xfrm>
          <a:prstGeom prst="rect">
            <a:avLst/>
          </a:prstGeom>
          <a:solidFill>
            <a:schemeClr val="tx2"/>
          </a:solidFill>
          <a:ln w="28575">
            <a:noFill/>
            <a:miter lim="800000"/>
            <a:headEnd/>
            <a:tailEnd/>
          </a:ln>
          <a:effectLst/>
        </p:spPr>
        <p:txBody>
          <a:bodyPr wrap="none" anchor="ctr"/>
          <a:lstStyle/>
          <a:p>
            <a:endParaRPr lang="nl-BE"/>
          </a:p>
        </p:txBody>
      </p:sp>
      <p:sp>
        <p:nvSpPr>
          <p:cNvPr id="660652" name="Rectangle 172"/>
          <p:cNvSpPr>
            <a:spLocks noChangeArrowheads="1"/>
          </p:cNvSpPr>
          <p:nvPr/>
        </p:nvSpPr>
        <p:spPr bwMode="auto">
          <a:xfrm>
            <a:off x="6215063" y="2563813"/>
            <a:ext cx="84137" cy="85725"/>
          </a:xfrm>
          <a:prstGeom prst="rect">
            <a:avLst/>
          </a:prstGeom>
          <a:solidFill>
            <a:schemeClr val="tx2"/>
          </a:solidFill>
          <a:ln w="28575">
            <a:noFill/>
            <a:miter lim="800000"/>
            <a:headEnd/>
            <a:tailEnd/>
          </a:ln>
          <a:effectLst/>
        </p:spPr>
        <p:txBody>
          <a:bodyPr wrap="none" anchor="ctr"/>
          <a:lstStyle/>
          <a:p>
            <a:endParaRPr lang="nl-BE"/>
          </a:p>
        </p:txBody>
      </p:sp>
      <p:sp>
        <p:nvSpPr>
          <p:cNvPr id="660653" name="Rectangle 173"/>
          <p:cNvSpPr>
            <a:spLocks noChangeArrowheads="1"/>
          </p:cNvSpPr>
          <p:nvPr/>
        </p:nvSpPr>
        <p:spPr bwMode="auto">
          <a:xfrm>
            <a:off x="6051550" y="2495550"/>
            <a:ext cx="84138" cy="84138"/>
          </a:xfrm>
          <a:prstGeom prst="rect">
            <a:avLst/>
          </a:prstGeom>
          <a:solidFill>
            <a:schemeClr val="tx2"/>
          </a:solidFill>
          <a:ln w="28575">
            <a:noFill/>
            <a:miter lim="800000"/>
            <a:headEnd/>
            <a:tailEnd/>
          </a:ln>
          <a:effectLst/>
        </p:spPr>
        <p:txBody>
          <a:bodyPr wrap="none" anchor="ctr"/>
          <a:lstStyle/>
          <a:p>
            <a:endParaRPr lang="nl-BE"/>
          </a:p>
        </p:txBody>
      </p:sp>
      <p:sp>
        <p:nvSpPr>
          <p:cNvPr id="660654" name="Rectangle 174"/>
          <p:cNvSpPr>
            <a:spLocks noChangeArrowheads="1"/>
          </p:cNvSpPr>
          <p:nvPr/>
        </p:nvSpPr>
        <p:spPr bwMode="auto">
          <a:xfrm>
            <a:off x="5883275" y="2427288"/>
            <a:ext cx="84138" cy="84137"/>
          </a:xfrm>
          <a:prstGeom prst="rect">
            <a:avLst/>
          </a:prstGeom>
          <a:solidFill>
            <a:schemeClr val="tx2"/>
          </a:solidFill>
          <a:ln w="28575">
            <a:noFill/>
            <a:miter lim="800000"/>
            <a:headEnd/>
            <a:tailEnd/>
          </a:ln>
          <a:effectLst/>
        </p:spPr>
        <p:txBody>
          <a:bodyPr wrap="none" anchor="ctr"/>
          <a:lstStyle/>
          <a:p>
            <a:endParaRPr lang="nl-BE"/>
          </a:p>
        </p:txBody>
      </p:sp>
      <p:sp>
        <p:nvSpPr>
          <p:cNvPr id="660655" name="Rectangle 175"/>
          <p:cNvSpPr>
            <a:spLocks noChangeArrowheads="1"/>
          </p:cNvSpPr>
          <p:nvPr/>
        </p:nvSpPr>
        <p:spPr bwMode="auto">
          <a:xfrm>
            <a:off x="5719763" y="2363788"/>
            <a:ext cx="84137" cy="84137"/>
          </a:xfrm>
          <a:prstGeom prst="rect">
            <a:avLst/>
          </a:prstGeom>
          <a:solidFill>
            <a:schemeClr val="tx2"/>
          </a:solidFill>
          <a:ln w="28575">
            <a:noFill/>
            <a:miter lim="800000"/>
            <a:headEnd/>
            <a:tailEnd/>
          </a:ln>
          <a:effectLst/>
        </p:spPr>
        <p:txBody>
          <a:bodyPr wrap="none" anchor="ctr"/>
          <a:lstStyle/>
          <a:p>
            <a:endParaRPr lang="nl-BE"/>
          </a:p>
        </p:txBody>
      </p:sp>
      <p:sp>
        <p:nvSpPr>
          <p:cNvPr id="660656" name="Rectangle 176"/>
          <p:cNvSpPr>
            <a:spLocks noChangeArrowheads="1"/>
          </p:cNvSpPr>
          <p:nvPr/>
        </p:nvSpPr>
        <p:spPr bwMode="auto">
          <a:xfrm>
            <a:off x="5549900" y="2305050"/>
            <a:ext cx="85725" cy="85725"/>
          </a:xfrm>
          <a:prstGeom prst="rect">
            <a:avLst/>
          </a:prstGeom>
          <a:solidFill>
            <a:schemeClr val="tx2"/>
          </a:solidFill>
          <a:ln w="28575" algn="ctr">
            <a:noFill/>
            <a:miter lim="800000"/>
            <a:headEnd/>
            <a:tailEnd/>
          </a:ln>
          <a:effectLst/>
        </p:spPr>
        <p:txBody>
          <a:bodyPr wrap="none" anchor="ctr"/>
          <a:lstStyle/>
          <a:p>
            <a:endParaRPr lang="nl-BE"/>
          </a:p>
        </p:txBody>
      </p:sp>
      <p:sp>
        <p:nvSpPr>
          <p:cNvPr id="660657" name="Rectangle 177"/>
          <p:cNvSpPr>
            <a:spLocks noChangeArrowheads="1"/>
          </p:cNvSpPr>
          <p:nvPr/>
        </p:nvSpPr>
        <p:spPr bwMode="auto">
          <a:xfrm>
            <a:off x="5381625" y="2252663"/>
            <a:ext cx="84138" cy="84137"/>
          </a:xfrm>
          <a:prstGeom prst="rect">
            <a:avLst/>
          </a:prstGeom>
          <a:solidFill>
            <a:schemeClr val="tx2"/>
          </a:solidFill>
          <a:ln w="28575" algn="ctr">
            <a:noFill/>
            <a:miter lim="800000"/>
            <a:headEnd/>
            <a:tailEnd/>
          </a:ln>
          <a:effectLst/>
        </p:spPr>
        <p:txBody>
          <a:bodyPr wrap="none" anchor="ctr"/>
          <a:lstStyle/>
          <a:p>
            <a:endParaRPr lang="nl-BE"/>
          </a:p>
        </p:txBody>
      </p:sp>
      <p:sp>
        <p:nvSpPr>
          <p:cNvPr id="660658" name="Oval 178"/>
          <p:cNvSpPr>
            <a:spLocks noChangeArrowheads="1"/>
          </p:cNvSpPr>
          <p:nvPr/>
        </p:nvSpPr>
        <p:spPr bwMode="auto">
          <a:xfrm>
            <a:off x="7523163" y="3227388"/>
            <a:ext cx="85725" cy="85725"/>
          </a:xfrm>
          <a:prstGeom prst="ellipse">
            <a:avLst/>
          </a:prstGeom>
          <a:solidFill>
            <a:srgbClr val="4CCCD6"/>
          </a:solidFill>
          <a:ln w="28575">
            <a:noFill/>
            <a:round/>
            <a:headEnd/>
            <a:tailEnd/>
          </a:ln>
          <a:effectLst/>
        </p:spPr>
        <p:txBody>
          <a:bodyPr wrap="none" anchor="ctr"/>
          <a:lstStyle/>
          <a:p>
            <a:endParaRPr lang="nl-BE"/>
          </a:p>
        </p:txBody>
      </p:sp>
      <p:sp>
        <p:nvSpPr>
          <p:cNvPr id="660659" name="Oval 179"/>
          <p:cNvSpPr>
            <a:spLocks noChangeArrowheads="1"/>
          </p:cNvSpPr>
          <p:nvPr/>
        </p:nvSpPr>
        <p:spPr bwMode="auto">
          <a:xfrm>
            <a:off x="7359650" y="3184525"/>
            <a:ext cx="85725" cy="87313"/>
          </a:xfrm>
          <a:prstGeom prst="ellipse">
            <a:avLst/>
          </a:prstGeom>
          <a:solidFill>
            <a:srgbClr val="4CCCD6"/>
          </a:solidFill>
          <a:ln w="28575">
            <a:noFill/>
            <a:round/>
            <a:headEnd/>
            <a:tailEnd/>
          </a:ln>
          <a:effectLst/>
        </p:spPr>
        <p:txBody>
          <a:bodyPr wrap="none" anchor="ctr"/>
          <a:lstStyle/>
          <a:p>
            <a:endParaRPr lang="nl-BE"/>
          </a:p>
        </p:txBody>
      </p:sp>
      <p:sp>
        <p:nvSpPr>
          <p:cNvPr id="660660" name="Oval 180"/>
          <p:cNvSpPr>
            <a:spLocks noChangeArrowheads="1"/>
          </p:cNvSpPr>
          <p:nvPr/>
        </p:nvSpPr>
        <p:spPr bwMode="auto">
          <a:xfrm>
            <a:off x="7196138" y="3121025"/>
            <a:ext cx="85725" cy="87313"/>
          </a:xfrm>
          <a:prstGeom prst="ellipse">
            <a:avLst/>
          </a:prstGeom>
          <a:noFill/>
          <a:ln w="28575">
            <a:noFill/>
            <a:round/>
            <a:headEnd/>
            <a:tailEnd/>
          </a:ln>
          <a:effectLst/>
        </p:spPr>
        <p:txBody>
          <a:bodyPr wrap="none" anchor="ctr"/>
          <a:lstStyle/>
          <a:p>
            <a:endParaRPr lang="nl-BE"/>
          </a:p>
        </p:txBody>
      </p:sp>
      <p:sp>
        <p:nvSpPr>
          <p:cNvPr id="660661" name="Oval 181"/>
          <p:cNvSpPr>
            <a:spLocks noChangeArrowheads="1"/>
          </p:cNvSpPr>
          <p:nvPr/>
        </p:nvSpPr>
        <p:spPr bwMode="auto">
          <a:xfrm>
            <a:off x="7032625" y="3068638"/>
            <a:ext cx="87313" cy="85725"/>
          </a:xfrm>
          <a:prstGeom prst="ellipse">
            <a:avLst/>
          </a:prstGeom>
          <a:solidFill>
            <a:srgbClr val="4CCCD6"/>
          </a:solidFill>
          <a:ln w="28575">
            <a:noFill/>
            <a:round/>
            <a:headEnd/>
            <a:tailEnd/>
          </a:ln>
          <a:effectLst/>
        </p:spPr>
        <p:txBody>
          <a:bodyPr wrap="none" anchor="ctr"/>
          <a:lstStyle/>
          <a:p>
            <a:endParaRPr lang="nl-BE"/>
          </a:p>
        </p:txBody>
      </p:sp>
      <p:sp>
        <p:nvSpPr>
          <p:cNvPr id="660662" name="Oval 182"/>
          <p:cNvSpPr>
            <a:spLocks noChangeArrowheads="1"/>
          </p:cNvSpPr>
          <p:nvPr/>
        </p:nvSpPr>
        <p:spPr bwMode="auto">
          <a:xfrm>
            <a:off x="6864350" y="3011488"/>
            <a:ext cx="85725" cy="85725"/>
          </a:xfrm>
          <a:prstGeom prst="ellipse">
            <a:avLst/>
          </a:prstGeom>
          <a:solidFill>
            <a:srgbClr val="4CCCD6"/>
          </a:solidFill>
          <a:ln w="28575">
            <a:noFill/>
            <a:round/>
            <a:headEnd/>
            <a:tailEnd/>
          </a:ln>
          <a:effectLst/>
        </p:spPr>
        <p:txBody>
          <a:bodyPr wrap="none" anchor="ctr"/>
          <a:lstStyle/>
          <a:p>
            <a:endParaRPr lang="nl-BE"/>
          </a:p>
        </p:txBody>
      </p:sp>
      <p:sp>
        <p:nvSpPr>
          <p:cNvPr id="660663" name="Oval 183"/>
          <p:cNvSpPr>
            <a:spLocks noChangeArrowheads="1"/>
          </p:cNvSpPr>
          <p:nvPr/>
        </p:nvSpPr>
        <p:spPr bwMode="auto">
          <a:xfrm>
            <a:off x="6694488" y="2925763"/>
            <a:ext cx="87312" cy="85725"/>
          </a:xfrm>
          <a:prstGeom prst="ellipse">
            <a:avLst/>
          </a:prstGeom>
          <a:solidFill>
            <a:srgbClr val="4CCCD6"/>
          </a:solidFill>
          <a:ln w="28575">
            <a:noFill/>
            <a:round/>
            <a:headEnd/>
            <a:tailEnd/>
          </a:ln>
          <a:effectLst/>
        </p:spPr>
        <p:txBody>
          <a:bodyPr wrap="none" anchor="ctr"/>
          <a:lstStyle/>
          <a:p>
            <a:endParaRPr lang="nl-BE"/>
          </a:p>
        </p:txBody>
      </p:sp>
      <p:sp>
        <p:nvSpPr>
          <p:cNvPr id="660664" name="Oval 184"/>
          <p:cNvSpPr>
            <a:spLocks noChangeArrowheads="1"/>
          </p:cNvSpPr>
          <p:nvPr/>
        </p:nvSpPr>
        <p:spPr bwMode="auto">
          <a:xfrm>
            <a:off x="6537325" y="2857500"/>
            <a:ext cx="87313" cy="85725"/>
          </a:xfrm>
          <a:prstGeom prst="ellipse">
            <a:avLst/>
          </a:prstGeom>
          <a:solidFill>
            <a:srgbClr val="4CCCD6"/>
          </a:solidFill>
          <a:ln w="28575">
            <a:noFill/>
            <a:round/>
            <a:headEnd/>
            <a:tailEnd/>
          </a:ln>
          <a:effectLst/>
        </p:spPr>
        <p:txBody>
          <a:bodyPr wrap="none" anchor="ctr"/>
          <a:lstStyle/>
          <a:p>
            <a:endParaRPr lang="nl-BE"/>
          </a:p>
        </p:txBody>
      </p:sp>
      <p:sp>
        <p:nvSpPr>
          <p:cNvPr id="660665" name="Oval 185"/>
          <p:cNvSpPr>
            <a:spLocks noChangeArrowheads="1"/>
          </p:cNvSpPr>
          <p:nvPr/>
        </p:nvSpPr>
        <p:spPr bwMode="auto">
          <a:xfrm>
            <a:off x="6375400" y="2778125"/>
            <a:ext cx="85725" cy="85725"/>
          </a:xfrm>
          <a:prstGeom prst="ellipse">
            <a:avLst/>
          </a:prstGeom>
          <a:solidFill>
            <a:srgbClr val="4CCCD6"/>
          </a:solidFill>
          <a:ln w="28575">
            <a:noFill/>
            <a:round/>
            <a:headEnd/>
            <a:tailEnd/>
          </a:ln>
          <a:effectLst/>
        </p:spPr>
        <p:txBody>
          <a:bodyPr wrap="none" anchor="ctr"/>
          <a:lstStyle/>
          <a:p>
            <a:endParaRPr lang="nl-BE"/>
          </a:p>
        </p:txBody>
      </p:sp>
      <p:sp>
        <p:nvSpPr>
          <p:cNvPr id="660666" name="Oval 186"/>
          <p:cNvSpPr>
            <a:spLocks noChangeArrowheads="1"/>
          </p:cNvSpPr>
          <p:nvPr/>
        </p:nvSpPr>
        <p:spPr bwMode="auto">
          <a:xfrm>
            <a:off x="6205538" y="2689225"/>
            <a:ext cx="85725" cy="85725"/>
          </a:xfrm>
          <a:prstGeom prst="ellipse">
            <a:avLst/>
          </a:prstGeom>
          <a:solidFill>
            <a:srgbClr val="4CCCD6"/>
          </a:solidFill>
          <a:ln w="28575">
            <a:noFill/>
            <a:round/>
            <a:headEnd/>
            <a:tailEnd/>
          </a:ln>
          <a:effectLst/>
        </p:spPr>
        <p:txBody>
          <a:bodyPr wrap="none" anchor="ctr"/>
          <a:lstStyle/>
          <a:p>
            <a:endParaRPr lang="nl-BE"/>
          </a:p>
        </p:txBody>
      </p:sp>
      <p:sp>
        <p:nvSpPr>
          <p:cNvPr id="660667" name="Oval 187"/>
          <p:cNvSpPr>
            <a:spLocks noChangeArrowheads="1"/>
          </p:cNvSpPr>
          <p:nvPr/>
        </p:nvSpPr>
        <p:spPr bwMode="auto">
          <a:xfrm>
            <a:off x="6042025" y="2593975"/>
            <a:ext cx="87313" cy="85725"/>
          </a:xfrm>
          <a:prstGeom prst="ellipse">
            <a:avLst/>
          </a:prstGeom>
          <a:solidFill>
            <a:srgbClr val="4CCCD6"/>
          </a:solidFill>
          <a:ln w="28575">
            <a:noFill/>
            <a:round/>
            <a:headEnd/>
            <a:tailEnd/>
          </a:ln>
          <a:effectLst/>
        </p:spPr>
        <p:txBody>
          <a:bodyPr wrap="none" anchor="ctr"/>
          <a:lstStyle/>
          <a:p>
            <a:endParaRPr lang="nl-BE"/>
          </a:p>
        </p:txBody>
      </p:sp>
      <p:sp>
        <p:nvSpPr>
          <p:cNvPr id="660668" name="Oval 188"/>
          <p:cNvSpPr>
            <a:spLocks noChangeArrowheads="1"/>
          </p:cNvSpPr>
          <p:nvPr/>
        </p:nvSpPr>
        <p:spPr bwMode="auto">
          <a:xfrm>
            <a:off x="5880100" y="2503488"/>
            <a:ext cx="85725" cy="85725"/>
          </a:xfrm>
          <a:prstGeom prst="ellipse">
            <a:avLst/>
          </a:prstGeom>
          <a:solidFill>
            <a:srgbClr val="4CCCD6"/>
          </a:solidFill>
          <a:ln w="28575">
            <a:noFill/>
            <a:round/>
            <a:headEnd/>
            <a:tailEnd/>
          </a:ln>
          <a:effectLst/>
        </p:spPr>
        <p:txBody>
          <a:bodyPr wrap="none" anchor="ctr"/>
          <a:lstStyle/>
          <a:p>
            <a:endParaRPr lang="nl-BE"/>
          </a:p>
        </p:txBody>
      </p:sp>
      <p:sp>
        <p:nvSpPr>
          <p:cNvPr id="660669" name="Oval 189"/>
          <p:cNvSpPr>
            <a:spLocks noChangeArrowheads="1"/>
          </p:cNvSpPr>
          <p:nvPr/>
        </p:nvSpPr>
        <p:spPr bwMode="auto">
          <a:xfrm>
            <a:off x="5710238" y="2398713"/>
            <a:ext cx="85725" cy="85725"/>
          </a:xfrm>
          <a:prstGeom prst="ellipse">
            <a:avLst/>
          </a:prstGeom>
          <a:solidFill>
            <a:srgbClr val="4CCCD6"/>
          </a:solidFill>
          <a:ln w="28575">
            <a:noFill/>
            <a:round/>
            <a:headEnd/>
            <a:tailEnd/>
          </a:ln>
          <a:effectLst/>
        </p:spPr>
        <p:txBody>
          <a:bodyPr wrap="none" anchor="ctr"/>
          <a:lstStyle/>
          <a:p>
            <a:endParaRPr lang="nl-BE"/>
          </a:p>
        </p:txBody>
      </p:sp>
      <p:sp>
        <p:nvSpPr>
          <p:cNvPr id="660670" name="Oval 190"/>
          <p:cNvSpPr>
            <a:spLocks noChangeArrowheads="1"/>
          </p:cNvSpPr>
          <p:nvPr/>
        </p:nvSpPr>
        <p:spPr bwMode="auto">
          <a:xfrm>
            <a:off x="5541963" y="2319338"/>
            <a:ext cx="85725" cy="85725"/>
          </a:xfrm>
          <a:prstGeom prst="ellipse">
            <a:avLst/>
          </a:prstGeom>
          <a:solidFill>
            <a:srgbClr val="4CCCD6"/>
          </a:solidFill>
          <a:ln w="28575">
            <a:noFill/>
            <a:round/>
            <a:headEnd/>
            <a:tailEnd/>
          </a:ln>
          <a:effectLst/>
        </p:spPr>
        <p:txBody>
          <a:bodyPr wrap="none" anchor="ctr"/>
          <a:lstStyle/>
          <a:p>
            <a:endParaRPr lang="nl-BE"/>
          </a:p>
        </p:txBody>
      </p:sp>
      <p:sp>
        <p:nvSpPr>
          <p:cNvPr id="660671" name="Oval 191"/>
          <p:cNvSpPr>
            <a:spLocks noChangeArrowheads="1"/>
          </p:cNvSpPr>
          <p:nvPr/>
        </p:nvSpPr>
        <p:spPr bwMode="auto">
          <a:xfrm>
            <a:off x="5372100" y="2255838"/>
            <a:ext cx="85725" cy="85725"/>
          </a:xfrm>
          <a:prstGeom prst="ellipse">
            <a:avLst/>
          </a:prstGeom>
          <a:solidFill>
            <a:srgbClr val="4CCCD6"/>
          </a:solidFill>
          <a:ln w="28575">
            <a:noFill/>
            <a:round/>
            <a:headEnd/>
            <a:tailEnd/>
          </a:ln>
          <a:effectLst/>
        </p:spPr>
        <p:txBody>
          <a:bodyPr wrap="none" anchor="ctr"/>
          <a:lstStyle/>
          <a:p>
            <a:endParaRPr lang="nl-BE"/>
          </a:p>
        </p:txBody>
      </p:sp>
      <p:sp>
        <p:nvSpPr>
          <p:cNvPr id="660672" name="Rectangle 192"/>
          <p:cNvSpPr>
            <a:spLocks noChangeArrowheads="1"/>
          </p:cNvSpPr>
          <p:nvPr/>
        </p:nvSpPr>
        <p:spPr bwMode="auto">
          <a:xfrm>
            <a:off x="5965825" y="2243138"/>
            <a:ext cx="323850" cy="244475"/>
          </a:xfrm>
          <a:prstGeom prst="rect">
            <a:avLst/>
          </a:prstGeom>
          <a:noFill/>
          <a:ln w="9525">
            <a:noFill/>
            <a:miter lim="800000"/>
            <a:headEnd/>
            <a:tailEnd/>
          </a:ln>
          <a:effectLst/>
        </p:spPr>
        <p:txBody>
          <a:bodyPr wrap="none" lIns="92075" tIns="46038" rIns="92075" bIns="46038">
            <a:spAutoFit/>
          </a:bodyPr>
          <a:lstStyle/>
          <a:p>
            <a:pPr algn="ctr" eaLnBrk="0" hangingPunct="0"/>
            <a:r>
              <a:rPr lang="en-US" sz="1000" b="1" baseline="0">
                <a:effectLst>
                  <a:outerShdw blurRad="38100" dist="38100" dir="2700000" algn="tl">
                    <a:srgbClr val="000000"/>
                  </a:outerShdw>
                </a:effectLst>
                <a:cs typeface="Arial" pitchFamily="34" charset="0"/>
              </a:rPr>
              <a:t>91</a:t>
            </a:r>
          </a:p>
        </p:txBody>
      </p:sp>
      <p:sp>
        <p:nvSpPr>
          <p:cNvPr id="660673" name="Rectangle 193"/>
          <p:cNvSpPr>
            <a:spLocks noChangeArrowheads="1"/>
          </p:cNvSpPr>
          <p:nvPr/>
        </p:nvSpPr>
        <p:spPr bwMode="auto">
          <a:xfrm>
            <a:off x="6745288" y="2505075"/>
            <a:ext cx="323850" cy="244475"/>
          </a:xfrm>
          <a:prstGeom prst="rect">
            <a:avLst/>
          </a:prstGeom>
          <a:noFill/>
          <a:ln w="9525">
            <a:noFill/>
            <a:miter lim="800000"/>
            <a:headEnd/>
            <a:tailEnd/>
          </a:ln>
          <a:effectLst/>
        </p:spPr>
        <p:txBody>
          <a:bodyPr wrap="none" lIns="92075" tIns="46038" rIns="92075" bIns="46038">
            <a:spAutoFit/>
          </a:bodyPr>
          <a:lstStyle/>
          <a:p>
            <a:pPr algn="ctr" eaLnBrk="0" hangingPunct="0"/>
            <a:r>
              <a:rPr lang="en-US" sz="1000" b="1" baseline="0">
                <a:effectLst>
                  <a:outerShdw blurRad="38100" dist="38100" dir="2700000" algn="tl">
                    <a:srgbClr val="000000"/>
                  </a:outerShdw>
                </a:effectLst>
                <a:cs typeface="Arial" pitchFamily="34" charset="0"/>
              </a:rPr>
              <a:t>80</a:t>
            </a:r>
          </a:p>
        </p:txBody>
      </p:sp>
      <p:sp>
        <p:nvSpPr>
          <p:cNvPr id="660674" name="Rectangle 194"/>
          <p:cNvSpPr>
            <a:spLocks noChangeArrowheads="1"/>
          </p:cNvSpPr>
          <p:nvPr/>
        </p:nvSpPr>
        <p:spPr bwMode="auto">
          <a:xfrm>
            <a:off x="7586663" y="2749550"/>
            <a:ext cx="323850" cy="244475"/>
          </a:xfrm>
          <a:prstGeom prst="rect">
            <a:avLst/>
          </a:prstGeom>
          <a:noFill/>
          <a:ln w="9525">
            <a:noFill/>
            <a:miter lim="800000"/>
            <a:headEnd/>
            <a:tailEnd/>
          </a:ln>
          <a:effectLst/>
        </p:spPr>
        <p:txBody>
          <a:bodyPr wrap="none" lIns="92075" tIns="46038" rIns="92075" bIns="46038">
            <a:spAutoFit/>
          </a:bodyPr>
          <a:lstStyle/>
          <a:p>
            <a:pPr algn="ctr" eaLnBrk="0" hangingPunct="0"/>
            <a:r>
              <a:rPr lang="en-US" sz="1000" b="1" baseline="0">
                <a:effectLst>
                  <a:outerShdw blurRad="38100" dist="38100" dir="2700000" algn="tl">
                    <a:srgbClr val="000000"/>
                  </a:outerShdw>
                </a:effectLst>
                <a:cs typeface="Arial" pitchFamily="34" charset="0"/>
              </a:rPr>
              <a:t>73</a:t>
            </a:r>
          </a:p>
        </p:txBody>
      </p:sp>
      <p:sp>
        <p:nvSpPr>
          <p:cNvPr id="660675" name="Rectangle 195"/>
          <p:cNvSpPr>
            <a:spLocks noChangeArrowheads="1"/>
          </p:cNvSpPr>
          <p:nvPr/>
        </p:nvSpPr>
        <p:spPr bwMode="auto">
          <a:xfrm>
            <a:off x="5903913" y="2746375"/>
            <a:ext cx="323850" cy="244475"/>
          </a:xfrm>
          <a:prstGeom prst="rect">
            <a:avLst/>
          </a:prstGeom>
          <a:noFill/>
          <a:ln w="9525">
            <a:noFill/>
            <a:miter lim="800000"/>
            <a:headEnd/>
            <a:tailEnd/>
          </a:ln>
          <a:effectLst/>
        </p:spPr>
        <p:txBody>
          <a:bodyPr wrap="none" lIns="92075" tIns="46038" rIns="92075" bIns="46038">
            <a:spAutoFit/>
          </a:bodyPr>
          <a:lstStyle/>
          <a:p>
            <a:pPr algn="ctr" eaLnBrk="0" hangingPunct="0"/>
            <a:r>
              <a:rPr lang="en-US" sz="1000" b="1" baseline="0">
                <a:effectLst>
                  <a:outerShdw blurRad="38100" dist="38100" dir="2700000" algn="tl">
                    <a:srgbClr val="000000"/>
                  </a:outerShdw>
                </a:effectLst>
                <a:cs typeface="Arial" pitchFamily="34" charset="0"/>
              </a:rPr>
              <a:t>87</a:t>
            </a:r>
          </a:p>
        </p:txBody>
      </p:sp>
      <p:sp>
        <p:nvSpPr>
          <p:cNvPr id="660676" name="Rectangle 196"/>
          <p:cNvSpPr>
            <a:spLocks noChangeArrowheads="1"/>
          </p:cNvSpPr>
          <p:nvPr/>
        </p:nvSpPr>
        <p:spPr bwMode="auto">
          <a:xfrm>
            <a:off x="6745288" y="3144838"/>
            <a:ext cx="323850" cy="244475"/>
          </a:xfrm>
          <a:prstGeom prst="rect">
            <a:avLst/>
          </a:prstGeom>
          <a:noFill/>
          <a:ln w="9525">
            <a:noFill/>
            <a:miter lim="800000"/>
            <a:headEnd/>
            <a:tailEnd/>
          </a:ln>
          <a:effectLst/>
        </p:spPr>
        <p:txBody>
          <a:bodyPr wrap="none" lIns="92075" tIns="46038" rIns="92075" bIns="46038">
            <a:spAutoFit/>
          </a:bodyPr>
          <a:lstStyle/>
          <a:p>
            <a:pPr algn="ctr" eaLnBrk="0" hangingPunct="0"/>
            <a:r>
              <a:rPr lang="en-US" sz="1000" b="1" baseline="0">
                <a:effectLst>
                  <a:outerShdw blurRad="38100" dist="38100" dir="2700000" algn="tl">
                    <a:srgbClr val="000000"/>
                  </a:outerShdw>
                </a:effectLst>
                <a:cs typeface="Arial" pitchFamily="34" charset="0"/>
              </a:rPr>
              <a:t>73</a:t>
            </a:r>
          </a:p>
        </p:txBody>
      </p:sp>
      <p:sp>
        <p:nvSpPr>
          <p:cNvPr id="660677" name="Rectangle 197"/>
          <p:cNvSpPr>
            <a:spLocks noChangeArrowheads="1"/>
          </p:cNvSpPr>
          <p:nvPr/>
        </p:nvSpPr>
        <p:spPr bwMode="auto">
          <a:xfrm>
            <a:off x="7578725" y="3489325"/>
            <a:ext cx="323850" cy="244475"/>
          </a:xfrm>
          <a:prstGeom prst="rect">
            <a:avLst/>
          </a:prstGeom>
          <a:noFill/>
          <a:ln w="9525">
            <a:noFill/>
            <a:miter lim="800000"/>
            <a:headEnd/>
            <a:tailEnd/>
          </a:ln>
          <a:effectLst/>
        </p:spPr>
        <p:txBody>
          <a:bodyPr wrap="none" lIns="92075" tIns="46038" rIns="92075" bIns="46038">
            <a:spAutoFit/>
          </a:bodyPr>
          <a:lstStyle/>
          <a:p>
            <a:pPr algn="ctr" eaLnBrk="0" hangingPunct="0"/>
            <a:r>
              <a:rPr lang="en-US" sz="1000" b="1" baseline="0">
                <a:effectLst>
                  <a:outerShdw blurRad="38100" dist="38100" dir="2700000" algn="tl">
                    <a:srgbClr val="000000"/>
                  </a:outerShdw>
                </a:effectLst>
                <a:cs typeface="Arial" pitchFamily="34" charset="0"/>
              </a:rPr>
              <a:t>64</a:t>
            </a:r>
          </a:p>
        </p:txBody>
      </p:sp>
      <p:sp>
        <p:nvSpPr>
          <p:cNvPr id="660678" name="Rectangle 198"/>
          <p:cNvSpPr>
            <a:spLocks noChangeArrowheads="1"/>
          </p:cNvSpPr>
          <p:nvPr/>
        </p:nvSpPr>
        <p:spPr bwMode="auto">
          <a:xfrm>
            <a:off x="5235575" y="5640388"/>
            <a:ext cx="2678113" cy="336550"/>
          </a:xfrm>
          <a:prstGeom prst="rect">
            <a:avLst/>
          </a:prstGeom>
          <a:noFill/>
          <a:ln w="9525">
            <a:noFill/>
            <a:miter lim="800000"/>
            <a:headEnd/>
            <a:tailEnd/>
          </a:ln>
          <a:effectLst/>
        </p:spPr>
        <p:txBody>
          <a:bodyPr lIns="92075" tIns="46038" rIns="92075" bIns="46038">
            <a:spAutoFit/>
          </a:bodyPr>
          <a:lstStyle/>
          <a:p>
            <a:pPr algn="ctr" eaLnBrk="0" hangingPunct="0"/>
            <a:r>
              <a:rPr lang="en-US" sz="1600" b="1" baseline="0">
                <a:cs typeface="Arial" pitchFamily="34" charset="0"/>
              </a:rPr>
              <a:t>Time (years)</a:t>
            </a:r>
            <a:endParaRPr lang="en-US" sz="1600" b="1" baseline="0">
              <a:effectLst>
                <a:outerShdw blurRad="38100" dist="38100" dir="2700000" algn="tl">
                  <a:srgbClr val="000000"/>
                </a:outerShdw>
              </a:effectLst>
              <a:cs typeface="Arial" pitchFamily="34" charset="0"/>
            </a:endParaRPr>
          </a:p>
        </p:txBody>
      </p:sp>
      <p:sp>
        <p:nvSpPr>
          <p:cNvPr id="660679" name="Rectangle 199"/>
          <p:cNvSpPr>
            <a:spLocks noGrp="1" noChangeArrowheads="1"/>
          </p:cNvSpPr>
          <p:nvPr>
            <p:ph type="title"/>
          </p:nvPr>
        </p:nvSpPr>
        <p:spPr>
          <a:xfrm>
            <a:off x="26988" y="277813"/>
            <a:ext cx="9088437" cy="1104845"/>
          </a:xfrm>
          <a:noFill/>
          <a:ln/>
        </p:spPr>
        <p:txBody>
          <a:bodyPr tIns="108000" bIns="10800" anchor="b" anchorCtr="1">
            <a:spAutoFit/>
          </a:bodyPr>
          <a:lstStyle/>
          <a:p>
            <a:pPr defTabSz="762000"/>
            <a:r>
              <a:rPr lang="en-US" sz="3200" dirty="0">
                <a:solidFill>
                  <a:schemeClr val="accent2"/>
                </a:solidFill>
              </a:rPr>
              <a:t>Benefit of 5 years’ adjuvant </a:t>
            </a:r>
            <a:r>
              <a:rPr lang="en-US" sz="3200" dirty="0" err="1" smtClean="0">
                <a:solidFill>
                  <a:srgbClr val="FF0000"/>
                </a:solidFill>
              </a:rPr>
              <a:t>Nolvadex</a:t>
            </a:r>
            <a:r>
              <a:rPr lang="en-US" sz="3200" dirty="0" smtClean="0">
                <a:solidFill>
                  <a:schemeClr val="accent2"/>
                </a:solidFill>
              </a:rPr>
              <a:t> in </a:t>
            </a:r>
            <a:r>
              <a:rPr lang="en-US" sz="3200" dirty="0">
                <a:solidFill>
                  <a:schemeClr val="accent2"/>
                </a:solidFill>
              </a:rPr>
              <a:t>hormone receptor-positive </a:t>
            </a:r>
            <a:r>
              <a:rPr lang="en-US" sz="3200" dirty="0" err="1">
                <a:solidFill>
                  <a:schemeClr val="accent2"/>
                </a:solidFill>
              </a:rPr>
              <a:t>tumours</a:t>
            </a:r>
            <a:endParaRPr lang="en-US" sz="3200" dirty="0">
              <a:solidFill>
                <a:schemeClr val="accent2"/>
              </a:solidFill>
            </a:endParaRPr>
          </a:p>
        </p:txBody>
      </p:sp>
      <p:sp>
        <p:nvSpPr>
          <p:cNvPr id="660680" name="Rectangle 200"/>
          <p:cNvSpPr>
            <a:spLocks noChangeArrowheads="1"/>
          </p:cNvSpPr>
          <p:nvPr/>
        </p:nvSpPr>
        <p:spPr bwMode="auto">
          <a:xfrm>
            <a:off x="1670050" y="3743325"/>
            <a:ext cx="1200150" cy="585788"/>
          </a:xfrm>
          <a:prstGeom prst="rect">
            <a:avLst/>
          </a:prstGeom>
          <a:noFill/>
          <a:ln w="9525">
            <a:noFill/>
            <a:miter lim="800000"/>
            <a:headEnd/>
            <a:tailEnd/>
          </a:ln>
          <a:effectLst/>
        </p:spPr>
        <p:txBody>
          <a:bodyPr wrap="none" lIns="92075" tIns="46038" rIns="92075" bIns="46038">
            <a:spAutoFit/>
          </a:bodyPr>
          <a:lstStyle/>
          <a:p>
            <a:pPr eaLnBrk="0" hangingPunct="0">
              <a:lnSpc>
                <a:spcPts val="1800"/>
              </a:lnSpc>
              <a:spcBef>
                <a:spcPct val="15000"/>
              </a:spcBef>
            </a:pPr>
            <a:r>
              <a:rPr lang="en-US" sz="1600" b="1" baseline="0">
                <a:cs typeface="Arial" pitchFamily="34" charset="0"/>
              </a:rPr>
              <a:t>Tamoxifen</a:t>
            </a:r>
          </a:p>
          <a:p>
            <a:pPr eaLnBrk="0" hangingPunct="0">
              <a:lnSpc>
                <a:spcPts val="1800"/>
              </a:lnSpc>
              <a:spcBef>
                <a:spcPct val="15000"/>
              </a:spcBef>
            </a:pPr>
            <a:r>
              <a:rPr lang="en-US" sz="1600" b="1" baseline="0">
                <a:cs typeface="Arial" pitchFamily="34" charset="0"/>
              </a:rPr>
              <a:t>Control</a:t>
            </a:r>
          </a:p>
        </p:txBody>
      </p:sp>
      <p:sp>
        <p:nvSpPr>
          <p:cNvPr id="660681" name="Rectangle 201"/>
          <p:cNvSpPr>
            <a:spLocks noChangeArrowheads="1"/>
          </p:cNvSpPr>
          <p:nvPr/>
        </p:nvSpPr>
        <p:spPr bwMode="auto">
          <a:xfrm>
            <a:off x="1584325" y="3879850"/>
            <a:ext cx="93663" cy="93663"/>
          </a:xfrm>
          <a:prstGeom prst="rect">
            <a:avLst/>
          </a:prstGeom>
          <a:solidFill>
            <a:schemeClr val="tx2"/>
          </a:solidFill>
          <a:ln w="28575">
            <a:noFill/>
            <a:miter lim="800000"/>
            <a:headEnd/>
            <a:tailEnd/>
          </a:ln>
          <a:effectLst/>
        </p:spPr>
        <p:txBody>
          <a:bodyPr wrap="none" anchor="ctr"/>
          <a:lstStyle/>
          <a:p>
            <a:endParaRPr lang="nl-BE"/>
          </a:p>
        </p:txBody>
      </p:sp>
      <p:sp>
        <p:nvSpPr>
          <p:cNvPr id="660682" name="Oval 202"/>
          <p:cNvSpPr>
            <a:spLocks noChangeArrowheads="1"/>
          </p:cNvSpPr>
          <p:nvPr/>
        </p:nvSpPr>
        <p:spPr bwMode="auto">
          <a:xfrm>
            <a:off x="1579563" y="4138613"/>
            <a:ext cx="80962" cy="90487"/>
          </a:xfrm>
          <a:prstGeom prst="ellipse">
            <a:avLst/>
          </a:prstGeom>
          <a:solidFill>
            <a:srgbClr val="33CCCC"/>
          </a:solidFill>
          <a:ln w="28575">
            <a:noFill/>
            <a:round/>
            <a:headEnd/>
            <a:tailEnd/>
          </a:ln>
          <a:effectLst/>
        </p:spPr>
        <p:txBody>
          <a:bodyPr wrap="none" anchor="ctr"/>
          <a:lstStyle/>
          <a:p>
            <a:endParaRPr lang="nl-BE"/>
          </a:p>
        </p:txBody>
      </p:sp>
      <p:grpSp>
        <p:nvGrpSpPr>
          <p:cNvPr id="18" name="Group 203"/>
          <p:cNvGrpSpPr>
            <a:grpSpLocks/>
          </p:cNvGrpSpPr>
          <p:nvPr/>
        </p:nvGrpSpPr>
        <p:grpSpPr bwMode="auto">
          <a:xfrm>
            <a:off x="3767138" y="3438525"/>
            <a:ext cx="74612" cy="74613"/>
            <a:chOff x="2416" y="1628"/>
            <a:chExt cx="88" cy="112"/>
          </a:xfrm>
        </p:grpSpPr>
        <p:sp>
          <p:nvSpPr>
            <p:cNvPr id="660684" name="Line 204"/>
            <p:cNvSpPr>
              <a:spLocks noChangeShapeType="1"/>
            </p:cNvSpPr>
            <p:nvPr/>
          </p:nvSpPr>
          <p:spPr bwMode="auto">
            <a:xfrm>
              <a:off x="2416" y="1628"/>
              <a:ext cx="88" cy="0"/>
            </a:xfrm>
            <a:prstGeom prst="line">
              <a:avLst/>
            </a:prstGeom>
            <a:noFill/>
            <a:ln w="28575">
              <a:solidFill>
                <a:srgbClr val="33CCCC"/>
              </a:solidFill>
              <a:round/>
              <a:headEnd/>
              <a:tailEnd/>
            </a:ln>
            <a:effectLst/>
          </p:spPr>
          <p:txBody>
            <a:bodyPr wrap="none" anchor="ctr"/>
            <a:lstStyle/>
            <a:p>
              <a:endParaRPr lang="nl-BE"/>
            </a:p>
          </p:txBody>
        </p:sp>
        <p:sp>
          <p:nvSpPr>
            <p:cNvPr id="660685" name="Line 205"/>
            <p:cNvSpPr>
              <a:spLocks noChangeShapeType="1"/>
            </p:cNvSpPr>
            <p:nvPr/>
          </p:nvSpPr>
          <p:spPr bwMode="auto">
            <a:xfrm>
              <a:off x="2416" y="1740"/>
              <a:ext cx="88" cy="0"/>
            </a:xfrm>
            <a:prstGeom prst="line">
              <a:avLst/>
            </a:prstGeom>
            <a:noFill/>
            <a:ln w="28575">
              <a:solidFill>
                <a:srgbClr val="33CCCC"/>
              </a:solidFill>
              <a:round/>
              <a:headEnd/>
              <a:tailEnd/>
            </a:ln>
            <a:effectLst/>
          </p:spPr>
          <p:txBody>
            <a:bodyPr wrap="none" anchor="ctr"/>
            <a:lstStyle/>
            <a:p>
              <a:endParaRPr lang="nl-BE"/>
            </a:p>
          </p:txBody>
        </p:sp>
        <p:sp>
          <p:nvSpPr>
            <p:cNvPr id="660686" name="Line 206"/>
            <p:cNvSpPr>
              <a:spLocks noChangeShapeType="1"/>
            </p:cNvSpPr>
            <p:nvPr/>
          </p:nvSpPr>
          <p:spPr bwMode="auto">
            <a:xfrm>
              <a:off x="2460" y="1628"/>
              <a:ext cx="0" cy="108"/>
            </a:xfrm>
            <a:prstGeom prst="line">
              <a:avLst/>
            </a:prstGeom>
            <a:noFill/>
            <a:ln w="28575">
              <a:solidFill>
                <a:srgbClr val="33CCCC"/>
              </a:solidFill>
              <a:round/>
              <a:headEnd/>
              <a:tailEnd/>
            </a:ln>
            <a:effectLst/>
          </p:spPr>
          <p:txBody>
            <a:bodyPr wrap="none" anchor="ctr"/>
            <a:lstStyle/>
            <a:p>
              <a:endParaRPr lang="nl-BE"/>
            </a:p>
          </p:txBody>
        </p:sp>
      </p:grpSp>
      <p:sp>
        <p:nvSpPr>
          <p:cNvPr id="660687" name="Oval 207"/>
          <p:cNvSpPr>
            <a:spLocks noChangeArrowheads="1"/>
          </p:cNvSpPr>
          <p:nvPr/>
        </p:nvSpPr>
        <p:spPr bwMode="auto">
          <a:xfrm>
            <a:off x="3778250" y="3438525"/>
            <a:ext cx="80963" cy="90488"/>
          </a:xfrm>
          <a:prstGeom prst="ellipse">
            <a:avLst/>
          </a:prstGeom>
          <a:solidFill>
            <a:srgbClr val="4CCCD6"/>
          </a:solidFill>
          <a:ln w="28575">
            <a:solidFill>
              <a:srgbClr val="33CCCC"/>
            </a:solidFill>
            <a:round/>
            <a:headEnd/>
            <a:tailEnd/>
          </a:ln>
          <a:effectLst/>
        </p:spPr>
        <p:txBody>
          <a:bodyPr wrap="none" anchor="ctr"/>
          <a:lstStyle/>
          <a:p>
            <a:endParaRPr lang="nl-BE"/>
          </a:p>
        </p:txBody>
      </p:sp>
      <p:sp>
        <p:nvSpPr>
          <p:cNvPr id="660688" name="Rectangle 208"/>
          <p:cNvSpPr>
            <a:spLocks noChangeArrowheads="1"/>
          </p:cNvSpPr>
          <p:nvPr/>
        </p:nvSpPr>
        <p:spPr bwMode="auto">
          <a:xfrm>
            <a:off x="7870825" y="3060700"/>
            <a:ext cx="84138" cy="85725"/>
          </a:xfrm>
          <a:prstGeom prst="rect">
            <a:avLst/>
          </a:prstGeom>
          <a:solidFill>
            <a:schemeClr val="tx2"/>
          </a:solidFill>
          <a:ln w="28575">
            <a:noFill/>
            <a:miter lim="800000"/>
            <a:headEnd/>
            <a:tailEnd/>
          </a:ln>
          <a:effectLst/>
        </p:spPr>
        <p:txBody>
          <a:bodyPr wrap="none" anchor="ctr"/>
          <a:lstStyle/>
          <a:p>
            <a:endParaRPr lang="nl-BE"/>
          </a:p>
        </p:txBody>
      </p:sp>
      <p:sp>
        <p:nvSpPr>
          <p:cNvPr id="660689" name="Text Box 209"/>
          <p:cNvSpPr txBox="1">
            <a:spLocks noChangeArrowheads="1"/>
          </p:cNvSpPr>
          <p:nvPr/>
        </p:nvSpPr>
        <p:spPr bwMode="auto">
          <a:xfrm>
            <a:off x="1658938" y="4589463"/>
            <a:ext cx="2603500" cy="707886"/>
          </a:xfrm>
          <a:prstGeom prst="rect">
            <a:avLst/>
          </a:prstGeom>
          <a:noFill/>
          <a:ln w="9525">
            <a:noFill/>
            <a:miter lim="800000"/>
            <a:headEnd/>
            <a:tailEnd/>
          </a:ln>
          <a:effectLst/>
        </p:spPr>
        <p:txBody>
          <a:bodyPr>
            <a:spAutoFit/>
          </a:bodyPr>
          <a:lstStyle/>
          <a:p>
            <a:r>
              <a:rPr lang="en-US" sz="2400" b="1" baseline="0" dirty="0">
                <a:solidFill>
                  <a:srgbClr val="00FF00"/>
                </a:solidFill>
                <a:cs typeface="Arial" pitchFamily="34" charset="0"/>
              </a:rPr>
              <a:t>15-year gain 12% </a:t>
            </a:r>
            <a:r>
              <a:rPr lang="en-US" sz="1600" b="1" baseline="0" dirty="0">
                <a:cs typeface="Arial" pitchFamily="34" charset="0"/>
              </a:rPr>
              <a:t>2p&lt;0.00001</a:t>
            </a:r>
          </a:p>
        </p:txBody>
      </p:sp>
      <p:sp>
        <p:nvSpPr>
          <p:cNvPr id="660691" name="Text Box 211"/>
          <p:cNvSpPr txBox="1">
            <a:spLocks noChangeArrowheads="1"/>
          </p:cNvSpPr>
          <p:nvPr/>
        </p:nvSpPr>
        <p:spPr bwMode="auto">
          <a:xfrm>
            <a:off x="5724525" y="4595813"/>
            <a:ext cx="2603500" cy="707886"/>
          </a:xfrm>
          <a:prstGeom prst="rect">
            <a:avLst/>
          </a:prstGeom>
          <a:noFill/>
          <a:ln w="9525">
            <a:noFill/>
            <a:miter lim="800000"/>
            <a:headEnd/>
            <a:tailEnd/>
          </a:ln>
          <a:effectLst/>
        </p:spPr>
        <p:txBody>
          <a:bodyPr>
            <a:spAutoFit/>
          </a:bodyPr>
          <a:lstStyle/>
          <a:p>
            <a:r>
              <a:rPr lang="en-US" sz="2400" b="1" baseline="0" dirty="0">
                <a:solidFill>
                  <a:srgbClr val="00FF00"/>
                </a:solidFill>
                <a:cs typeface="Arial" pitchFamily="34" charset="0"/>
              </a:rPr>
              <a:t>15-year gain 9% </a:t>
            </a:r>
            <a:r>
              <a:rPr lang="en-US" sz="1600" b="1" baseline="0" dirty="0">
                <a:cs typeface="Arial" pitchFamily="34" charset="0"/>
              </a:rPr>
              <a:t>2p&lt;0.00001</a:t>
            </a:r>
          </a:p>
        </p:txBody>
      </p:sp>
      <p:sp>
        <p:nvSpPr>
          <p:cNvPr id="660692" name="Rectangle 212"/>
          <p:cNvSpPr>
            <a:spLocks noChangeArrowheads="1"/>
          </p:cNvSpPr>
          <p:nvPr/>
        </p:nvSpPr>
        <p:spPr bwMode="auto">
          <a:xfrm>
            <a:off x="1465263" y="3751263"/>
            <a:ext cx="1427162" cy="598487"/>
          </a:xfrm>
          <a:prstGeom prst="rect">
            <a:avLst/>
          </a:prstGeom>
          <a:noFill/>
          <a:ln w="31750">
            <a:solidFill>
              <a:schemeClr val="tx1"/>
            </a:solidFill>
            <a:miter lim="800000"/>
            <a:headEnd type="none" w="sm" len="sm"/>
            <a:tailEnd type="none" w="sm" len="sm"/>
          </a:ln>
          <a:effectLst/>
        </p:spPr>
        <p:txBody>
          <a:bodyPr wrap="none" anchor="ctr"/>
          <a:lstStyle/>
          <a:p>
            <a:endParaRPr lang="nl-BE"/>
          </a:p>
        </p:txBody>
      </p:sp>
      <p:sp>
        <p:nvSpPr>
          <p:cNvPr id="660697" name="Line 217"/>
          <p:cNvSpPr>
            <a:spLocks noChangeShapeType="1"/>
          </p:cNvSpPr>
          <p:nvPr/>
        </p:nvSpPr>
        <p:spPr bwMode="auto">
          <a:xfrm flipH="1">
            <a:off x="1014413" y="2246313"/>
            <a:ext cx="85725" cy="0"/>
          </a:xfrm>
          <a:prstGeom prst="line">
            <a:avLst/>
          </a:prstGeom>
          <a:noFill/>
          <a:ln w="31750">
            <a:solidFill>
              <a:schemeClr val="tx1"/>
            </a:solidFill>
            <a:round/>
            <a:headEnd/>
            <a:tailEnd/>
          </a:ln>
          <a:effectLst/>
        </p:spPr>
        <p:txBody>
          <a:bodyPr/>
          <a:lstStyle/>
          <a:p>
            <a:endParaRPr lang="nl-BE"/>
          </a:p>
        </p:txBody>
      </p:sp>
      <p:sp>
        <p:nvSpPr>
          <p:cNvPr id="660698" name="Line 218"/>
          <p:cNvSpPr>
            <a:spLocks noChangeShapeType="1"/>
          </p:cNvSpPr>
          <p:nvPr/>
        </p:nvSpPr>
        <p:spPr bwMode="auto">
          <a:xfrm flipH="1">
            <a:off x="1014413" y="2843213"/>
            <a:ext cx="85725" cy="0"/>
          </a:xfrm>
          <a:prstGeom prst="line">
            <a:avLst/>
          </a:prstGeom>
          <a:noFill/>
          <a:ln w="31750">
            <a:solidFill>
              <a:schemeClr val="tx1"/>
            </a:solidFill>
            <a:round/>
            <a:headEnd/>
            <a:tailEnd/>
          </a:ln>
          <a:effectLst/>
        </p:spPr>
        <p:txBody>
          <a:bodyPr/>
          <a:lstStyle/>
          <a:p>
            <a:endParaRPr lang="nl-BE"/>
          </a:p>
        </p:txBody>
      </p:sp>
      <p:sp>
        <p:nvSpPr>
          <p:cNvPr id="660699" name="Line 219"/>
          <p:cNvSpPr>
            <a:spLocks noChangeShapeType="1"/>
          </p:cNvSpPr>
          <p:nvPr/>
        </p:nvSpPr>
        <p:spPr bwMode="auto">
          <a:xfrm flipH="1">
            <a:off x="1012825" y="3451225"/>
            <a:ext cx="85725" cy="0"/>
          </a:xfrm>
          <a:prstGeom prst="line">
            <a:avLst/>
          </a:prstGeom>
          <a:noFill/>
          <a:ln w="31750">
            <a:solidFill>
              <a:schemeClr val="tx1"/>
            </a:solidFill>
            <a:round/>
            <a:headEnd/>
            <a:tailEnd/>
          </a:ln>
          <a:effectLst/>
        </p:spPr>
        <p:txBody>
          <a:bodyPr/>
          <a:lstStyle/>
          <a:p>
            <a:endParaRPr lang="nl-BE"/>
          </a:p>
        </p:txBody>
      </p:sp>
      <p:sp>
        <p:nvSpPr>
          <p:cNvPr id="660700" name="Line 220"/>
          <p:cNvSpPr>
            <a:spLocks noChangeShapeType="1"/>
          </p:cNvSpPr>
          <p:nvPr/>
        </p:nvSpPr>
        <p:spPr bwMode="auto">
          <a:xfrm flipH="1">
            <a:off x="1012825" y="4070350"/>
            <a:ext cx="85725" cy="0"/>
          </a:xfrm>
          <a:prstGeom prst="line">
            <a:avLst/>
          </a:prstGeom>
          <a:noFill/>
          <a:ln w="31750">
            <a:solidFill>
              <a:schemeClr val="tx1"/>
            </a:solidFill>
            <a:round/>
            <a:headEnd/>
            <a:tailEnd/>
          </a:ln>
          <a:effectLst/>
        </p:spPr>
        <p:txBody>
          <a:bodyPr/>
          <a:lstStyle/>
          <a:p>
            <a:endParaRPr lang="nl-BE"/>
          </a:p>
        </p:txBody>
      </p:sp>
      <p:sp>
        <p:nvSpPr>
          <p:cNvPr id="660701" name="Line 221"/>
          <p:cNvSpPr>
            <a:spLocks noChangeShapeType="1"/>
          </p:cNvSpPr>
          <p:nvPr/>
        </p:nvSpPr>
        <p:spPr bwMode="auto">
          <a:xfrm flipH="1">
            <a:off x="1012825" y="4672013"/>
            <a:ext cx="85725" cy="0"/>
          </a:xfrm>
          <a:prstGeom prst="line">
            <a:avLst/>
          </a:prstGeom>
          <a:noFill/>
          <a:ln w="31750">
            <a:solidFill>
              <a:schemeClr val="tx1"/>
            </a:solidFill>
            <a:round/>
            <a:headEnd/>
            <a:tailEnd/>
          </a:ln>
          <a:effectLst/>
        </p:spPr>
        <p:txBody>
          <a:bodyPr/>
          <a:lstStyle/>
          <a:p>
            <a:endParaRPr lang="nl-BE"/>
          </a:p>
        </p:txBody>
      </p:sp>
      <p:sp>
        <p:nvSpPr>
          <p:cNvPr id="660702" name="Line 222"/>
          <p:cNvSpPr>
            <a:spLocks noChangeShapeType="1"/>
          </p:cNvSpPr>
          <p:nvPr/>
        </p:nvSpPr>
        <p:spPr bwMode="auto">
          <a:xfrm flipH="1">
            <a:off x="1012825" y="5286375"/>
            <a:ext cx="85725" cy="0"/>
          </a:xfrm>
          <a:prstGeom prst="line">
            <a:avLst/>
          </a:prstGeom>
          <a:noFill/>
          <a:ln w="31750">
            <a:solidFill>
              <a:schemeClr val="tx1"/>
            </a:solidFill>
            <a:round/>
            <a:headEnd/>
            <a:tailEnd/>
          </a:ln>
          <a:effectLst/>
        </p:spPr>
        <p:txBody>
          <a:bodyPr/>
          <a:lstStyle/>
          <a:p>
            <a:endParaRPr lang="nl-BE"/>
          </a:p>
        </p:txBody>
      </p:sp>
      <p:sp>
        <p:nvSpPr>
          <p:cNvPr id="660703" name="Line 223"/>
          <p:cNvSpPr>
            <a:spLocks noChangeShapeType="1"/>
          </p:cNvSpPr>
          <p:nvPr/>
        </p:nvSpPr>
        <p:spPr bwMode="auto">
          <a:xfrm flipH="1">
            <a:off x="5153025" y="5299075"/>
            <a:ext cx="85725" cy="0"/>
          </a:xfrm>
          <a:prstGeom prst="line">
            <a:avLst/>
          </a:prstGeom>
          <a:noFill/>
          <a:ln w="31750">
            <a:solidFill>
              <a:schemeClr val="tx1"/>
            </a:solidFill>
            <a:round/>
            <a:headEnd/>
            <a:tailEnd/>
          </a:ln>
          <a:effectLst/>
        </p:spPr>
        <p:txBody>
          <a:bodyPr/>
          <a:lstStyle/>
          <a:p>
            <a:endParaRPr lang="nl-BE"/>
          </a:p>
        </p:txBody>
      </p:sp>
      <p:sp>
        <p:nvSpPr>
          <p:cNvPr id="660704" name="Line 224"/>
          <p:cNvSpPr>
            <a:spLocks noChangeShapeType="1"/>
          </p:cNvSpPr>
          <p:nvPr/>
        </p:nvSpPr>
        <p:spPr bwMode="auto">
          <a:xfrm flipH="1">
            <a:off x="5141913" y="4670425"/>
            <a:ext cx="85725" cy="0"/>
          </a:xfrm>
          <a:prstGeom prst="line">
            <a:avLst/>
          </a:prstGeom>
          <a:noFill/>
          <a:ln w="31750">
            <a:solidFill>
              <a:schemeClr val="tx1"/>
            </a:solidFill>
            <a:round/>
            <a:headEnd/>
            <a:tailEnd/>
          </a:ln>
          <a:effectLst/>
        </p:spPr>
        <p:txBody>
          <a:bodyPr/>
          <a:lstStyle/>
          <a:p>
            <a:endParaRPr lang="nl-BE"/>
          </a:p>
        </p:txBody>
      </p:sp>
      <p:sp>
        <p:nvSpPr>
          <p:cNvPr id="660705" name="Line 225"/>
          <p:cNvSpPr>
            <a:spLocks noChangeShapeType="1"/>
          </p:cNvSpPr>
          <p:nvPr/>
        </p:nvSpPr>
        <p:spPr bwMode="auto">
          <a:xfrm flipH="1">
            <a:off x="5143500" y="4071938"/>
            <a:ext cx="85725" cy="0"/>
          </a:xfrm>
          <a:prstGeom prst="line">
            <a:avLst/>
          </a:prstGeom>
          <a:noFill/>
          <a:ln w="31750">
            <a:solidFill>
              <a:schemeClr val="tx1"/>
            </a:solidFill>
            <a:round/>
            <a:headEnd/>
            <a:tailEnd/>
          </a:ln>
          <a:effectLst/>
        </p:spPr>
        <p:txBody>
          <a:bodyPr/>
          <a:lstStyle/>
          <a:p>
            <a:endParaRPr lang="nl-BE"/>
          </a:p>
        </p:txBody>
      </p:sp>
      <p:sp>
        <p:nvSpPr>
          <p:cNvPr id="660706" name="Line 226"/>
          <p:cNvSpPr>
            <a:spLocks noChangeShapeType="1"/>
          </p:cNvSpPr>
          <p:nvPr/>
        </p:nvSpPr>
        <p:spPr bwMode="auto">
          <a:xfrm flipH="1">
            <a:off x="5141913" y="3460750"/>
            <a:ext cx="85725" cy="0"/>
          </a:xfrm>
          <a:prstGeom prst="line">
            <a:avLst/>
          </a:prstGeom>
          <a:noFill/>
          <a:ln w="31750">
            <a:solidFill>
              <a:schemeClr val="tx1"/>
            </a:solidFill>
            <a:round/>
            <a:headEnd/>
            <a:tailEnd/>
          </a:ln>
          <a:effectLst/>
        </p:spPr>
        <p:txBody>
          <a:bodyPr/>
          <a:lstStyle/>
          <a:p>
            <a:endParaRPr lang="nl-BE"/>
          </a:p>
        </p:txBody>
      </p:sp>
      <p:sp>
        <p:nvSpPr>
          <p:cNvPr id="660707" name="Line 227"/>
          <p:cNvSpPr>
            <a:spLocks noChangeShapeType="1"/>
          </p:cNvSpPr>
          <p:nvPr/>
        </p:nvSpPr>
        <p:spPr bwMode="auto">
          <a:xfrm flipH="1">
            <a:off x="5143500" y="2838450"/>
            <a:ext cx="85725" cy="0"/>
          </a:xfrm>
          <a:prstGeom prst="line">
            <a:avLst/>
          </a:prstGeom>
          <a:noFill/>
          <a:ln w="31750">
            <a:solidFill>
              <a:schemeClr val="tx1"/>
            </a:solidFill>
            <a:round/>
            <a:headEnd/>
            <a:tailEnd/>
          </a:ln>
          <a:effectLst/>
        </p:spPr>
        <p:txBody>
          <a:bodyPr/>
          <a:lstStyle/>
          <a:p>
            <a:endParaRPr lang="nl-BE"/>
          </a:p>
        </p:txBody>
      </p:sp>
      <p:sp>
        <p:nvSpPr>
          <p:cNvPr id="660708" name="Line 228"/>
          <p:cNvSpPr>
            <a:spLocks noChangeShapeType="1"/>
          </p:cNvSpPr>
          <p:nvPr/>
        </p:nvSpPr>
        <p:spPr bwMode="auto">
          <a:xfrm flipH="1">
            <a:off x="5148263" y="2273300"/>
            <a:ext cx="85725" cy="0"/>
          </a:xfrm>
          <a:prstGeom prst="line">
            <a:avLst/>
          </a:prstGeom>
          <a:noFill/>
          <a:ln w="31750">
            <a:solidFill>
              <a:schemeClr val="tx1"/>
            </a:solidFill>
            <a:round/>
            <a:headEnd/>
            <a:tailEnd/>
          </a:ln>
          <a:effectLst/>
        </p:spPr>
        <p:txBody>
          <a:bodyPr/>
          <a:lstStyle/>
          <a:p>
            <a:endParaRPr lang="nl-BE"/>
          </a:p>
        </p:txBody>
      </p:sp>
      <p:sp>
        <p:nvSpPr>
          <p:cNvPr id="660709" name="Line 229"/>
          <p:cNvSpPr>
            <a:spLocks noChangeShapeType="1"/>
          </p:cNvSpPr>
          <p:nvPr/>
        </p:nvSpPr>
        <p:spPr bwMode="auto">
          <a:xfrm rot="5400000" flipH="1">
            <a:off x="1063625" y="5349876"/>
            <a:ext cx="85725" cy="0"/>
          </a:xfrm>
          <a:prstGeom prst="line">
            <a:avLst/>
          </a:prstGeom>
          <a:noFill/>
          <a:ln w="31750">
            <a:solidFill>
              <a:schemeClr val="tx1"/>
            </a:solidFill>
            <a:round/>
            <a:headEnd/>
            <a:tailEnd/>
          </a:ln>
          <a:effectLst/>
        </p:spPr>
        <p:txBody>
          <a:bodyPr/>
          <a:lstStyle/>
          <a:p>
            <a:endParaRPr lang="nl-BE"/>
          </a:p>
        </p:txBody>
      </p:sp>
      <p:sp>
        <p:nvSpPr>
          <p:cNvPr id="660710" name="Line 230"/>
          <p:cNvSpPr>
            <a:spLocks noChangeShapeType="1"/>
          </p:cNvSpPr>
          <p:nvPr/>
        </p:nvSpPr>
        <p:spPr bwMode="auto">
          <a:xfrm rot="5400000" flipH="1">
            <a:off x="1941512" y="5349876"/>
            <a:ext cx="85725" cy="0"/>
          </a:xfrm>
          <a:prstGeom prst="line">
            <a:avLst/>
          </a:prstGeom>
          <a:noFill/>
          <a:ln w="31750">
            <a:solidFill>
              <a:schemeClr val="tx1"/>
            </a:solidFill>
            <a:round/>
            <a:headEnd/>
            <a:tailEnd/>
          </a:ln>
          <a:effectLst/>
        </p:spPr>
        <p:txBody>
          <a:bodyPr/>
          <a:lstStyle/>
          <a:p>
            <a:endParaRPr lang="nl-BE"/>
          </a:p>
        </p:txBody>
      </p:sp>
      <p:sp>
        <p:nvSpPr>
          <p:cNvPr id="660711" name="Line 231"/>
          <p:cNvSpPr>
            <a:spLocks noChangeShapeType="1"/>
          </p:cNvSpPr>
          <p:nvPr/>
        </p:nvSpPr>
        <p:spPr bwMode="auto">
          <a:xfrm rot="5400000" flipH="1">
            <a:off x="2844800" y="5353051"/>
            <a:ext cx="85725" cy="0"/>
          </a:xfrm>
          <a:prstGeom prst="line">
            <a:avLst/>
          </a:prstGeom>
          <a:noFill/>
          <a:ln w="31750">
            <a:solidFill>
              <a:schemeClr val="tx1"/>
            </a:solidFill>
            <a:round/>
            <a:headEnd/>
            <a:tailEnd/>
          </a:ln>
          <a:effectLst/>
        </p:spPr>
        <p:txBody>
          <a:bodyPr/>
          <a:lstStyle/>
          <a:p>
            <a:endParaRPr lang="nl-BE"/>
          </a:p>
        </p:txBody>
      </p:sp>
      <p:sp>
        <p:nvSpPr>
          <p:cNvPr id="660712" name="Line 232"/>
          <p:cNvSpPr>
            <a:spLocks noChangeShapeType="1"/>
          </p:cNvSpPr>
          <p:nvPr/>
        </p:nvSpPr>
        <p:spPr bwMode="auto">
          <a:xfrm rot="5400000" flipH="1">
            <a:off x="3765550" y="5349876"/>
            <a:ext cx="85725" cy="0"/>
          </a:xfrm>
          <a:prstGeom prst="line">
            <a:avLst/>
          </a:prstGeom>
          <a:noFill/>
          <a:ln w="31750">
            <a:solidFill>
              <a:schemeClr val="tx1"/>
            </a:solidFill>
            <a:round/>
            <a:headEnd/>
            <a:tailEnd/>
          </a:ln>
          <a:effectLst/>
        </p:spPr>
        <p:txBody>
          <a:bodyPr/>
          <a:lstStyle/>
          <a:p>
            <a:endParaRPr lang="nl-BE"/>
          </a:p>
        </p:txBody>
      </p:sp>
      <p:sp>
        <p:nvSpPr>
          <p:cNvPr id="660713" name="Line 233"/>
          <p:cNvSpPr>
            <a:spLocks noChangeShapeType="1"/>
          </p:cNvSpPr>
          <p:nvPr/>
        </p:nvSpPr>
        <p:spPr bwMode="auto">
          <a:xfrm rot="5400000" flipH="1">
            <a:off x="5192712" y="5353051"/>
            <a:ext cx="85725" cy="0"/>
          </a:xfrm>
          <a:prstGeom prst="line">
            <a:avLst/>
          </a:prstGeom>
          <a:noFill/>
          <a:ln w="31750">
            <a:solidFill>
              <a:schemeClr val="tx1"/>
            </a:solidFill>
            <a:round/>
            <a:headEnd/>
            <a:tailEnd/>
          </a:ln>
          <a:effectLst/>
        </p:spPr>
        <p:txBody>
          <a:bodyPr/>
          <a:lstStyle/>
          <a:p>
            <a:endParaRPr lang="nl-BE"/>
          </a:p>
        </p:txBody>
      </p:sp>
      <p:sp>
        <p:nvSpPr>
          <p:cNvPr id="660714" name="Line 234"/>
          <p:cNvSpPr>
            <a:spLocks noChangeShapeType="1"/>
          </p:cNvSpPr>
          <p:nvPr/>
        </p:nvSpPr>
        <p:spPr bwMode="auto">
          <a:xfrm rot="5400000" flipH="1">
            <a:off x="6080125" y="5356226"/>
            <a:ext cx="85725" cy="0"/>
          </a:xfrm>
          <a:prstGeom prst="line">
            <a:avLst/>
          </a:prstGeom>
          <a:noFill/>
          <a:ln w="31750">
            <a:solidFill>
              <a:schemeClr val="tx1"/>
            </a:solidFill>
            <a:round/>
            <a:headEnd/>
            <a:tailEnd/>
          </a:ln>
          <a:effectLst/>
        </p:spPr>
        <p:txBody>
          <a:bodyPr/>
          <a:lstStyle/>
          <a:p>
            <a:endParaRPr lang="nl-BE"/>
          </a:p>
        </p:txBody>
      </p:sp>
      <p:sp>
        <p:nvSpPr>
          <p:cNvPr id="660715" name="Line 235"/>
          <p:cNvSpPr>
            <a:spLocks noChangeShapeType="1"/>
          </p:cNvSpPr>
          <p:nvPr/>
        </p:nvSpPr>
        <p:spPr bwMode="auto">
          <a:xfrm rot="5400000" flipH="1">
            <a:off x="6992937" y="5354638"/>
            <a:ext cx="85725" cy="0"/>
          </a:xfrm>
          <a:prstGeom prst="line">
            <a:avLst/>
          </a:prstGeom>
          <a:noFill/>
          <a:ln w="31750">
            <a:solidFill>
              <a:schemeClr val="tx1"/>
            </a:solidFill>
            <a:round/>
            <a:headEnd/>
            <a:tailEnd/>
          </a:ln>
          <a:effectLst/>
        </p:spPr>
        <p:txBody>
          <a:bodyPr/>
          <a:lstStyle/>
          <a:p>
            <a:endParaRPr lang="nl-BE"/>
          </a:p>
        </p:txBody>
      </p:sp>
      <p:sp>
        <p:nvSpPr>
          <p:cNvPr id="660716" name="Line 236"/>
          <p:cNvSpPr>
            <a:spLocks noChangeShapeType="1"/>
          </p:cNvSpPr>
          <p:nvPr/>
        </p:nvSpPr>
        <p:spPr bwMode="auto">
          <a:xfrm rot="5400000" flipH="1">
            <a:off x="7886700" y="5356226"/>
            <a:ext cx="85725" cy="0"/>
          </a:xfrm>
          <a:prstGeom prst="line">
            <a:avLst/>
          </a:prstGeom>
          <a:noFill/>
          <a:ln w="31750">
            <a:solidFill>
              <a:schemeClr val="tx1"/>
            </a:solidFill>
            <a:round/>
            <a:headEnd/>
            <a:tailEnd/>
          </a:ln>
          <a:effectLst/>
        </p:spPr>
        <p:txBody>
          <a:bodyPr/>
          <a:lstStyle/>
          <a:p>
            <a:endParaRPr lang="nl-BE"/>
          </a:p>
        </p:txBody>
      </p:sp>
      <p:sp>
        <p:nvSpPr>
          <p:cNvPr id="660717" name="Rectangle 237"/>
          <p:cNvSpPr>
            <a:spLocks noChangeArrowheads="1"/>
          </p:cNvSpPr>
          <p:nvPr/>
        </p:nvSpPr>
        <p:spPr bwMode="auto">
          <a:xfrm>
            <a:off x="284163" y="2076450"/>
            <a:ext cx="411162" cy="336550"/>
          </a:xfrm>
          <a:prstGeom prst="rect">
            <a:avLst/>
          </a:prstGeom>
          <a:noFill/>
          <a:ln w="9525">
            <a:noFill/>
            <a:miter lim="800000"/>
            <a:headEnd/>
            <a:tailEnd/>
          </a:ln>
          <a:effectLst/>
        </p:spPr>
        <p:txBody>
          <a:bodyPr lIns="92075" tIns="46038" rIns="92075" bIns="46038">
            <a:spAutoFit/>
          </a:bodyPr>
          <a:lstStyle/>
          <a:p>
            <a:pPr eaLnBrk="0" hangingPunct="0"/>
            <a:r>
              <a:rPr lang="en-US" sz="1600" b="1" baseline="0">
                <a:cs typeface="Arial" pitchFamily="34" charset="0"/>
              </a:rPr>
              <a:t>%</a:t>
            </a:r>
            <a:endParaRPr lang="en-US" sz="1600" b="1" baseline="0">
              <a:effectLst>
                <a:outerShdw blurRad="38100" dist="38100" dir="2700000" algn="tl">
                  <a:srgbClr val="000000"/>
                </a:outerShdw>
              </a:effectLst>
              <a:cs typeface="Arial" pitchFamily="34" charset="0"/>
            </a:endParaRPr>
          </a:p>
        </p:txBody>
      </p:sp>
      <p:sp>
        <p:nvSpPr>
          <p:cNvPr id="660718" name="Rectangle 238"/>
          <p:cNvSpPr>
            <a:spLocks noChangeArrowheads="1"/>
          </p:cNvSpPr>
          <p:nvPr/>
        </p:nvSpPr>
        <p:spPr bwMode="auto">
          <a:xfrm>
            <a:off x="4433888" y="2090738"/>
            <a:ext cx="411162" cy="336550"/>
          </a:xfrm>
          <a:prstGeom prst="rect">
            <a:avLst/>
          </a:prstGeom>
          <a:noFill/>
          <a:ln w="9525">
            <a:noFill/>
            <a:miter lim="800000"/>
            <a:headEnd/>
            <a:tailEnd/>
          </a:ln>
          <a:effectLst/>
        </p:spPr>
        <p:txBody>
          <a:bodyPr lIns="92075" tIns="46038" rIns="92075" bIns="46038">
            <a:spAutoFit/>
          </a:bodyPr>
          <a:lstStyle/>
          <a:p>
            <a:pPr eaLnBrk="0" hangingPunct="0"/>
            <a:r>
              <a:rPr lang="en-US" sz="1600" b="1" baseline="0">
                <a:cs typeface="Arial" pitchFamily="34" charset="0"/>
              </a:rPr>
              <a:t>%</a:t>
            </a:r>
            <a:endParaRPr lang="en-US" sz="1600" b="1" baseline="0">
              <a:effectLst>
                <a:outerShdw blurRad="38100" dist="38100" dir="2700000" algn="tl">
                  <a:srgbClr val="000000"/>
                </a:outerShdw>
              </a:effectLst>
              <a:cs typeface="Arial" pitchFamily="34" charset="0"/>
            </a:endParaRPr>
          </a:p>
        </p:txBody>
      </p:sp>
      <p:sp>
        <p:nvSpPr>
          <p:cNvPr id="660721" name="Rectangle 241"/>
          <p:cNvSpPr>
            <a:spLocks noChangeArrowheads="1"/>
          </p:cNvSpPr>
          <p:nvPr/>
        </p:nvSpPr>
        <p:spPr bwMode="auto">
          <a:xfrm>
            <a:off x="5899150" y="3743325"/>
            <a:ext cx="1200150" cy="585788"/>
          </a:xfrm>
          <a:prstGeom prst="rect">
            <a:avLst/>
          </a:prstGeom>
          <a:noFill/>
          <a:ln w="9525">
            <a:noFill/>
            <a:miter lim="800000"/>
            <a:headEnd/>
            <a:tailEnd/>
          </a:ln>
          <a:effectLst/>
        </p:spPr>
        <p:txBody>
          <a:bodyPr wrap="none" lIns="92075" tIns="46038" rIns="92075" bIns="46038">
            <a:spAutoFit/>
          </a:bodyPr>
          <a:lstStyle/>
          <a:p>
            <a:pPr eaLnBrk="0" hangingPunct="0">
              <a:lnSpc>
                <a:spcPts val="1800"/>
              </a:lnSpc>
              <a:spcBef>
                <a:spcPct val="15000"/>
              </a:spcBef>
            </a:pPr>
            <a:r>
              <a:rPr lang="en-US" sz="1600" b="1" baseline="0">
                <a:cs typeface="Arial" pitchFamily="34" charset="0"/>
              </a:rPr>
              <a:t>Tamoxifen</a:t>
            </a:r>
          </a:p>
          <a:p>
            <a:pPr eaLnBrk="0" hangingPunct="0">
              <a:lnSpc>
                <a:spcPts val="1800"/>
              </a:lnSpc>
              <a:spcBef>
                <a:spcPct val="15000"/>
              </a:spcBef>
            </a:pPr>
            <a:r>
              <a:rPr lang="en-US" sz="1600" b="1" baseline="0">
                <a:cs typeface="Arial" pitchFamily="34" charset="0"/>
              </a:rPr>
              <a:t>Control</a:t>
            </a:r>
          </a:p>
        </p:txBody>
      </p:sp>
      <p:sp>
        <p:nvSpPr>
          <p:cNvPr id="660722" name="Rectangle 242"/>
          <p:cNvSpPr>
            <a:spLocks noChangeArrowheads="1"/>
          </p:cNvSpPr>
          <p:nvPr/>
        </p:nvSpPr>
        <p:spPr bwMode="auto">
          <a:xfrm>
            <a:off x="5813425" y="3879850"/>
            <a:ext cx="93663" cy="93663"/>
          </a:xfrm>
          <a:prstGeom prst="rect">
            <a:avLst/>
          </a:prstGeom>
          <a:solidFill>
            <a:schemeClr val="tx2"/>
          </a:solidFill>
          <a:ln w="28575">
            <a:noFill/>
            <a:miter lim="800000"/>
            <a:headEnd/>
            <a:tailEnd/>
          </a:ln>
          <a:effectLst/>
        </p:spPr>
        <p:txBody>
          <a:bodyPr wrap="none" anchor="ctr"/>
          <a:lstStyle/>
          <a:p>
            <a:endParaRPr lang="nl-BE"/>
          </a:p>
        </p:txBody>
      </p:sp>
      <p:sp>
        <p:nvSpPr>
          <p:cNvPr id="660723" name="Oval 243"/>
          <p:cNvSpPr>
            <a:spLocks noChangeArrowheads="1"/>
          </p:cNvSpPr>
          <p:nvPr/>
        </p:nvSpPr>
        <p:spPr bwMode="auto">
          <a:xfrm>
            <a:off x="5808663" y="4138613"/>
            <a:ext cx="80962" cy="90487"/>
          </a:xfrm>
          <a:prstGeom prst="ellipse">
            <a:avLst/>
          </a:prstGeom>
          <a:solidFill>
            <a:srgbClr val="33CCCC"/>
          </a:solidFill>
          <a:ln w="28575">
            <a:noFill/>
            <a:round/>
            <a:headEnd/>
            <a:tailEnd/>
          </a:ln>
          <a:effectLst/>
        </p:spPr>
        <p:txBody>
          <a:bodyPr wrap="none" anchor="ctr"/>
          <a:lstStyle/>
          <a:p>
            <a:endParaRPr lang="nl-BE"/>
          </a:p>
        </p:txBody>
      </p:sp>
      <p:sp>
        <p:nvSpPr>
          <p:cNvPr id="660724" name="Rectangle 244"/>
          <p:cNvSpPr>
            <a:spLocks noChangeArrowheads="1"/>
          </p:cNvSpPr>
          <p:nvPr/>
        </p:nvSpPr>
        <p:spPr bwMode="auto">
          <a:xfrm>
            <a:off x="5694363" y="3751263"/>
            <a:ext cx="1427162" cy="598487"/>
          </a:xfrm>
          <a:prstGeom prst="rect">
            <a:avLst/>
          </a:prstGeom>
          <a:noFill/>
          <a:ln w="31750">
            <a:solidFill>
              <a:schemeClr val="tx1"/>
            </a:solidFill>
            <a:miter lim="800000"/>
            <a:headEnd type="none" w="sm" len="sm"/>
            <a:tailEnd type="none" w="sm" len="sm"/>
          </a:ln>
          <a:effectLst/>
        </p:spPr>
        <p:txBody>
          <a:bodyPr wrap="none" anchor="ctr"/>
          <a:lstStyle/>
          <a:p>
            <a:endParaRPr lang="nl-BE"/>
          </a:p>
        </p:txBody>
      </p:sp>
      <p:sp>
        <p:nvSpPr>
          <p:cNvPr id="660725" name="Text Box 245"/>
          <p:cNvSpPr txBox="1">
            <a:spLocks noChangeArrowheads="1"/>
          </p:cNvSpPr>
          <p:nvPr/>
        </p:nvSpPr>
        <p:spPr bwMode="auto">
          <a:xfrm>
            <a:off x="1074738" y="6315075"/>
            <a:ext cx="7797800" cy="336550"/>
          </a:xfrm>
          <a:prstGeom prst="rect">
            <a:avLst/>
          </a:prstGeom>
          <a:noFill/>
          <a:ln w="9525">
            <a:noFill/>
            <a:miter lim="800000"/>
            <a:headEnd/>
            <a:tailEnd/>
          </a:ln>
          <a:effectLst/>
        </p:spPr>
        <p:txBody>
          <a:bodyPr>
            <a:spAutoFit/>
          </a:bodyPr>
          <a:lstStyle/>
          <a:p>
            <a:pPr algn="r">
              <a:spcBef>
                <a:spcPct val="50000"/>
              </a:spcBef>
            </a:pPr>
            <a:r>
              <a:rPr lang="en-US" sz="1600" b="1" baseline="0">
                <a:solidFill>
                  <a:schemeClr val="tx2"/>
                </a:solidFill>
                <a:cs typeface="Arial" pitchFamily="34" charset="0"/>
              </a:rPr>
              <a:t>Early Breast Cancer Trialists’ Collaborative Group. Lancet 2005</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ure-17"/>
          <p:cNvPicPr>
            <a:picLocks noChangeAspect="1" noChangeArrowheads="1"/>
          </p:cNvPicPr>
          <p:nvPr/>
        </p:nvPicPr>
        <p:blipFill>
          <a:blip r:embed="rId2" cstate="print"/>
          <a:srcRect/>
          <a:stretch>
            <a:fillRect/>
          </a:stretch>
        </p:blipFill>
        <p:spPr bwMode="auto">
          <a:xfrm>
            <a:off x="428596" y="214290"/>
            <a:ext cx="4919663" cy="4456113"/>
          </a:xfrm>
          <a:prstGeom prst="rect">
            <a:avLst/>
          </a:prstGeom>
          <a:noFill/>
        </p:spPr>
      </p:pic>
      <p:pic>
        <p:nvPicPr>
          <p:cNvPr id="52226" name="Picture 2" descr="Image:Tamoxifen.svg">
            <a:hlinkClick r:id="rId3"/>
          </p:cNvPr>
          <p:cNvPicPr>
            <a:picLocks noChangeAspect="1" noChangeArrowheads="1"/>
          </p:cNvPicPr>
          <p:nvPr/>
        </p:nvPicPr>
        <p:blipFill>
          <a:blip r:embed="rId4" cstate="print"/>
          <a:srcRect/>
          <a:stretch>
            <a:fillRect/>
          </a:stretch>
        </p:blipFill>
        <p:spPr bwMode="auto">
          <a:xfrm>
            <a:off x="5643570" y="3688047"/>
            <a:ext cx="3275013" cy="2669911"/>
          </a:xfrm>
          <a:prstGeom prst="rect">
            <a:avLst/>
          </a:prstGeom>
          <a:noFill/>
          <a:ln>
            <a:solidFill>
              <a:schemeClr val="tx1"/>
            </a:solidFill>
          </a:ln>
        </p:spPr>
      </p:pic>
      <p:sp>
        <p:nvSpPr>
          <p:cNvPr id="6" name="Tekstvak 5"/>
          <p:cNvSpPr txBox="1"/>
          <p:nvPr/>
        </p:nvSpPr>
        <p:spPr>
          <a:xfrm>
            <a:off x="6429388" y="3357562"/>
            <a:ext cx="1857388" cy="369332"/>
          </a:xfrm>
          <a:prstGeom prst="rect">
            <a:avLst/>
          </a:prstGeom>
          <a:solidFill>
            <a:srgbClr val="0070C0"/>
          </a:solidFill>
          <a:ln>
            <a:solidFill>
              <a:schemeClr val="tx1"/>
            </a:solidFill>
          </a:ln>
        </p:spPr>
        <p:txBody>
          <a:bodyPr wrap="square" rtlCol="0">
            <a:spAutoFit/>
          </a:bodyPr>
          <a:lstStyle/>
          <a:p>
            <a:r>
              <a:rPr lang="nl-BE" dirty="0" err="1" smtClean="0">
                <a:solidFill>
                  <a:schemeClr val="bg1"/>
                </a:solidFill>
              </a:rPr>
              <a:t>nolvadex</a:t>
            </a:r>
            <a:endParaRPr lang="nl-BE" dirty="0">
              <a:solidFill>
                <a:schemeClr val="bg1"/>
              </a:solidFill>
            </a:endParaRPr>
          </a:p>
        </p:txBody>
      </p:sp>
      <p:sp>
        <p:nvSpPr>
          <p:cNvPr id="8" name="Afgeronde rechthoek 7"/>
          <p:cNvSpPr/>
          <p:nvPr/>
        </p:nvSpPr>
        <p:spPr>
          <a:xfrm>
            <a:off x="2214546" y="4500570"/>
            <a:ext cx="1357322"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arimidex</a:t>
            </a:r>
            <a:endParaRPr lang="nl-BE" dirty="0"/>
          </a:p>
        </p:txBody>
      </p:sp>
      <p:sp>
        <p:nvSpPr>
          <p:cNvPr id="9" name="Afgeronde rechthoek 8"/>
          <p:cNvSpPr/>
          <p:nvPr/>
        </p:nvSpPr>
        <p:spPr>
          <a:xfrm>
            <a:off x="4286248" y="2643182"/>
            <a:ext cx="1428760" cy="214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femara</a:t>
            </a:r>
            <a:endParaRPr lang="nl-BE" dirty="0"/>
          </a:p>
        </p:txBody>
      </p:sp>
      <p:sp>
        <p:nvSpPr>
          <p:cNvPr id="10" name="Afgeronde rechthoek 9"/>
          <p:cNvSpPr/>
          <p:nvPr/>
        </p:nvSpPr>
        <p:spPr>
          <a:xfrm>
            <a:off x="4643438" y="714356"/>
            <a:ext cx="164307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aromasin</a:t>
            </a:r>
            <a:endParaRPr lang="nl-BE"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796086"/>
          </a:xfrm>
          <a:ln w="57150">
            <a:solidFill>
              <a:srgbClr val="00B0F0"/>
            </a:solidFill>
          </a:ln>
        </p:spPr>
        <p:txBody>
          <a:bodyPr>
            <a:normAutofit/>
          </a:bodyPr>
          <a:lstStyle/>
          <a:p>
            <a:r>
              <a:rPr lang="nl-BE" dirty="0" err="1" smtClean="0"/>
              <a:t>Aromatase</a:t>
            </a:r>
            <a:r>
              <a:rPr lang="nl-BE" dirty="0" smtClean="0"/>
              <a:t> </a:t>
            </a:r>
            <a:r>
              <a:rPr lang="nl-BE" dirty="0" err="1" smtClean="0"/>
              <a:t>inhibitoren</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dirty="0" err="1" smtClean="0"/>
              <a:t>Arimidex</a:t>
            </a:r>
            <a:r>
              <a:rPr lang="nl-BE" dirty="0" smtClean="0"/>
              <a:t>® = </a:t>
            </a:r>
            <a:r>
              <a:rPr lang="nl-BE" dirty="0" err="1" smtClean="0"/>
              <a:t>anastrazol</a:t>
            </a:r>
            <a:endParaRPr lang="nl-BE" dirty="0" smtClean="0"/>
          </a:p>
          <a:p>
            <a:r>
              <a:rPr lang="nl-BE" dirty="0" err="1" smtClean="0"/>
              <a:t>Femara</a:t>
            </a:r>
            <a:r>
              <a:rPr lang="nl-BE" dirty="0" smtClean="0"/>
              <a:t>®= </a:t>
            </a:r>
            <a:r>
              <a:rPr lang="nl-BE" dirty="0" err="1" smtClean="0"/>
              <a:t>letrozol</a:t>
            </a:r>
            <a:endParaRPr lang="nl-BE" dirty="0" smtClean="0"/>
          </a:p>
          <a:p>
            <a:r>
              <a:rPr lang="nl-BE" dirty="0" err="1" smtClean="0"/>
              <a:t>Aromasin</a:t>
            </a:r>
            <a:r>
              <a:rPr lang="nl-BE" dirty="0" smtClean="0"/>
              <a:t>® = </a:t>
            </a:r>
            <a:r>
              <a:rPr lang="nl-BE" dirty="0" err="1" smtClean="0"/>
              <a:t>exemestane</a:t>
            </a:r>
            <a:endParaRPr lang="nl-BE" dirty="0" smtClean="0"/>
          </a:p>
          <a:p>
            <a:endParaRPr lang="nl-BE" dirty="0"/>
          </a:p>
          <a:p>
            <a:r>
              <a:rPr lang="nl-BE" dirty="0" smtClean="0"/>
              <a:t>Neveneffecten: </a:t>
            </a:r>
          </a:p>
          <a:p>
            <a:pPr lvl="1"/>
            <a:r>
              <a:rPr lang="nl-BE" dirty="0" smtClean="0"/>
              <a:t>Verergeren van </a:t>
            </a:r>
            <a:r>
              <a:rPr lang="nl-BE" dirty="0" err="1" smtClean="0"/>
              <a:t>perimenopauzale</a:t>
            </a:r>
            <a:r>
              <a:rPr lang="nl-BE" dirty="0" smtClean="0"/>
              <a:t> </a:t>
            </a:r>
            <a:r>
              <a:rPr lang="nl-BE" dirty="0" err="1" smtClean="0"/>
              <a:t>warmte-opwellingen</a:t>
            </a:r>
            <a:r>
              <a:rPr lang="nl-BE" dirty="0" smtClean="0"/>
              <a:t>, vaginale droogte en </a:t>
            </a:r>
            <a:r>
              <a:rPr lang="nl-BE" dirty="0" err="1" smtClean="0"/>
              <a:t>dyspareunie</a:t>
            </a:r>
            <a:r>
              <a:rPr lang="nl-BE" dirty="0" smtClean="0"/>
              <a:t>. </a:t>
            </a:r>
          </a:p>
          <a:p>
            <a:pPr lvl="1"/>
            <a:r>
              <a:rPr lang="nl-BE" b="1" dirty="0" smtClean="0"/>
              <a:t>Gewrichtsklachten. </a:t>
            </a:r>
          </a:p>
          <a:p>
            <a:pPr lvl="1"/>
            <a:r>
              <a:rPr lang="nl-BE" b="1" dirty="0" smtClean="0"/>
              <a:t>Versneld botverlies </a:t>
            </a:r>
            <a:r>
              <a:rPr lang="nl-BE" dirty="0" smtClean="0"/>
              <a:t>met verhoogd fractuurrisico.!</a:t>
            </a:r>
          </a:p>
          <a:p>
            <a:pPr lvl="1"/>
            <a:r>
              <a:rPr lang="nl-BE" dirty="0" smtClean="0"/>
              <a:t>Minder </a:t>
            </a:r>
            <a:r>
              <a:rPr lang="nl-BE" dirty="0" err="1" smtClean="0"/>
              <a:t>trombogeen</a:t>
            </a:r>
            <a:endParaRPr lang="nl-BE" dirty="0" smtClean="0"/>
          </a:p>
          <a:p>
            <a:pPr lvl="1"/>
            <a:r>
              <a:rPr lang="nl-BE" dirty="0" smtClean="0"/>
              <a:t>Geen baarmoederkankerrisico</a:t>
            </a:r>
          </a:p>
          <a:p>
            <a:endParaRPr lang="nl-BE"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BE" dirty="0" smtClean="0"/>
              <a:t>WANNEER NOLVADEX OF AROMATASE-INHIBITOR?</a:t>
            </a:r>
            <a:endParaRPr lang="nl-BE" dirty="0"/>
          </a:p>
        </p:txBody>
      </p:sp>
      <p:sp>
        <p:nvSpPr>
          <p:cNvPr id="4" name="Ondertitel 3"/>
          <p:cNvSpPr>
            <a:spLocks noGrp="1"/>
          </p:cNvSpPr>
          <p:nvPr>
            <p:ph type="subTitle" idx="1"/>
          </p:nvPr>
        </p:nvSpPr>
        <p:spPr/>
        <p:txBody>
          <a:bodyPr/>
          <a:lstStyle/>
          <a:p>
            <a:endParaRPr lang="nl-BE"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704088"/>
            <a:ext cx="8305800" cy="724648"/>
          </a:xfrm>
        </p:spPr>
        <p:txBody>
          <a:bodyPr>
            <a:normAutofit fontScale="90000"/>
          </a:bodyPr>
          <a:lstStyle/>
          <a:p>
            <a:r>
              <a:rPr lang="en-GB" dirty="0" err="1" smtClean="0"/>
              <a:t>Aromatase</a:t>
            </a:r>
            <a:r>
              <a:rPr lang="en-GB" dirty="0" smtClean="0"/>
              <a:t> Inhibitors: Upfront</a:t>
            </a:r>
            <a:endParaRPr lang="en-GB" dirty="0"/>
          </a:p>
        </p:txBody>
      </p:sp>
      <p:graphicFrame>
        <p:nvGraphicFramePr>
          <p:cNvPr id="81976" name="Group 56"/>
          <p:cNvGraphicFramePr>
            <a:graphicFrameLocks noGrp="1"/>
          </p:cNvGraphicFramePr>
          <p:nvPr/>
        </p:nvGraphicFramePr>
        <p:xfrm>
          <a:off x="122238" y="2438400"/>
          <a:ext cx="9021762" cy="2621280"/>
        </p:xfrm>
        <a:graphic>
          <a:graphicData uri="http://schemas.openxmlformats.org/drawingml/2006/table">
            <a:tbl>
              <a:tblPr/>
              <a:tblGrid>
                <a:gridCol w="1597025"/>
                <a:gridCol w="996950"/>
                <a:gridCol w="1524000"/>
                <a:gridCol w="1704975"/>
                <a:gridCol w="1695450"/>
                <a:gridCol w="1503362"/>
              </a:tblGrid>
              <a:tr h="581025">
                <a:tc>
                  <a:txBody>
                    <a:bodyPr/>
                    <a:lstStyle/>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endParaRPr kumimoji="0" lang="nl-BE" sz="1200" b="0" i="0" u="none" strike="noStrike" cap="none" normalizeH="0" baseline="0" dirty="0" smtClean="0">
                        <a:ln>
                          <a:noFill/>
                        </a:ln>
                        <a:solidFill>
                          <a:srgbClr val="0000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800" b="1" i="0" u="none" strike="noStrike" cap="none" normalizeH="0" baseline="0" dirty="0" smtClean="0">
                          <a:ln>
                            <a:noFill/>
                          </a:ln>
                          <a:solidFill>
                            <a:srgbClr val="000066"/>
                          </a:solidFill>
                          <a:effectLst/>
                          <a:latin typeface="Times New Roman" pitchFamily="18" charset="0"/>
                        </a:rPr>
                        <a:t>FU</a:t>
                      </a:r>
                      <a:endParaRPr kumimoji="0" lang="en-GB" sz="1800" b="1" i="0" u="none" strike="noStrike" cap="none" normalizeH="0" baseline="0" dirty="0" smtClean="0">
                        <a:ln>
                          <a:noFill/>
                        </a:ln>
                        <a:solidFill>
                          <a:srgbClr val="0000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800" b="1" i="0" u="none" strike="noStrike" cap="none" normalizeH="0" baseline="0" smtClean="0">
                          <a:ln>
                            <a:noFill/>
                          </a:ln>
                          <a:solidFill>
                            <a:srgbClr val="000066"/>
                          </a:solidFill>
                          <a:effectLst/>
                          <a:latin typeface="Times New Roman" pitchFamily="18" charset="0"/>
                        </a:rPr>
                        <a:t>DFS</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600" b="1" i="0" u="none" strike="noStrike" cap="none" normalizeH="0" baseline="0" smtClean="0">
                          <a:ln>
                            <a:noFill/>
                          </a:ln>
                          <a:solidFill>
                            <a:srgbClr val="000066"/>
                          </a:solidFill>
                          <a:effectLst/>
                          <a:latin typeface="Times New Roman" pitchFamily="18" charset="0"/>
                        </a:rPr>
                        <a:t>(HR+ patients)</a:t>
                      </a:r>
                      <a:endParaRPr kumimoji="0" lang="en-GB" sz="1600" b="1"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800" b="1" i="0" u="none" strike="noStrike" cap="none" normalizeH="0" baseline="0" smtClean="0">
                          <a:ln>
                            <a:noFill/>
                          </a:ln>
                          <a:solidFill>
                            <a:srgbClr val="000066"/>
                          </a:solidFill>
                          <a:effectLst/>
                          <a:latin typeface="Times New Roman" pitchFamily="18" charset="0"/>
                        </a:rPr>
                        <a:t>TTR</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600" b="1" i="0" u="none" strike="noStrike" cap="none" normalizeH="0" baseline="0" smtClean="0">
                          <a:ln>
                            <a:noFill/>
                          </a:ln>
                          <a:solidFill>
                            <a:srgbClr val="000066"/>
                          </a:solidFill>
                          <a:effectLst/>
                          <a:latin typeface="Times New Roman" pitchFamily="18" charset="0"/>
                        </a:rPr>
                        <a:t>(HR+ patients)</a:t>
                      </a:r>
                      <a:endParaRPr kumimoji="0" lang="en-GB" sz="1600" b="1"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800" b="1" i="0" u="none" strike="noStrike" cap="none" normalizeH="0" baseline="0" smtClean="0">
                          <a:ln>
                            <a:noFill/>
                          </a:ln>
                          <a:solidFill>
                            <a:srgbClr val="000066"/>
                          </a:solidFill>
                          <a:effectLst/>
                          <a:latin typeface="Times New Roman" pitchFamily="18" charset="0"/>
                        </a:rPr>
                        <a:t>TTDR</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600" b="1" i="0" u="none" strike="noStrike" cap="none" normalizeH="0" baseline="0" smtClean="0">
                          <a:ln>
                            <a:noFill/>
                          </a:ln>
                          <a:solidFill>
                            <a:srgbClr val="000066"/>
                          </a:solidFill>
                          <a:effectLst/>
                          <a:latin typeface="Times New Roman" pitchFamily="18" charset="0"/>
                        </a:rPr>
                        <a:t>(ITT population)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800" b="1" i="0" u="none" strike="noStrike" cap="none" normalizeH="0" baseline="0" smtClean="0">
                          <a:ln>
                            <a:noFill/>
                          </a:ln>
                          <a:solidFill>
                            <a:srgbClr val="000066"/>
                          </a:solidFill>
                          <a:effectLst/>
                          <a:latin typeface="Times New Roman" pitchFamily="18" charset="0"/>
                        </a:rPr>
                        <a:t>OS</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600" b="1" i="0" u="none" strike="noStrike" cap="none" normalizeH="0" baseline="0" smtClean="0">
                          <a:ln>
                            <a:noFill/>
                          </a:ln>
                          <a:solidFill>
                            <a:srgbClr val="000066"/>
                          </a:solidFill>
                          <a:effectLst/>
                          <a:latin typeface="Times New Roman" pitchFamily="18" charset="0"/>
                        </a:rPr>
                        <a:t>(HR+ patients)</a:t>
                      </a:r>
                      <a:endParaRPr kumimoji="0" lang="en-GB" sz="1600" b="1"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r>
              <a:tr h="863600">
                <a:tc>
                  <a:txBody>
                    <a:bodyPr/>
                    <a:lstStyle/>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1" i="0" u="none" strike="noStrike" cap="none" normalizeH="0" baseline="0" dirty="0" smtClean="0">
                          <a:ln>
                            <a:noFill/>
                          </a:ln>
                          <a:solidFill>
                            <a:srgbClr val="FFFF00"/>
                          </a:solidFill>
                          <a:effectLst/>
                          <a:latin typeface="Times New Roman" pitchFamily="18" charset="0"/>
                        </a:rPr>
                        <a:t>ATAC</a:t>
                      </a:r>
                    </a:p>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en-GB" sz="1800" b="0" i="0" u="none" strike="noStrike" cap="none" normalizeH="0" baseline="0" dirty="0" err="1" smtClean="0">
                          <a:ln>
                            <a:noFill/>
                          </a:ln>
                          <a:solidFill>
                            <a:schemeClr val="bg1"/>
                          </a:solidFill>
                          <a:effectLst/>
                          <a:latin typeface="Times New Roman" pitchFamily="18" charset="0"/>
                        </a:rPr>
                        <a:t>Anastrozole</a:t>
                      </a:r>
                      <a:r>
                        <a:rPr kumimoji="0" lang="en-GB" sz="1800" b="0" i="0" u="none" strike="noStrike" cap="none" normalizeH="0" baseline="0" dirty="0" smtClean="0">
                          <a:ln>
                            <a:noFill/>
                          </a:ln>
                          <a:solidFill>
                            <a:schemeClr val="bg1"/>
                          </a:solidFill>
                          <a:effectLst/>
                          <a:latin typeface="Times New Roman" pitchFamily="18" charset="0"/>
                        </a:rPr>
                        <a:t> </a:t>
                      </a:r>
                      <a:r>
                        <a:rPr kumimoji="0" lang="en-GB" sz="1800" b="0" i="0" u="none" strike="noStrike" cap="none" normalizeH="0" baseline="0" dirty="0" err="1" smtClean="0">
                          <a:ln>
                            <a:noFill/>
                          </a:ln>
                          <a:solidFill>
                            <a:schemeClr val="bg1"/>
                          </a:solidFill>
                          <a:effectLst/>
                          <a:latin typeface="Times New Roman" pitchFamily="18" charset="0"/>
                        </a:rPr>
                        <a:t>vs</a:t>
                      </a:r>
                      <a:r>
                        <a:rPr kumimoji="0" lang="en-GB" sz="1800" b="0" i="0" u="none" strike="noStrike" cap="none" normalizeH="0" baseline="0" dirty="0" smtClean="0">
                          <a:ln>
                            <a:noFill/>
                          </a:ln>
                          <a:solidFill>
                            <a:schemeClr val="bg1"/>
                          </a:solidFill>
                          <a:effectLst/>
                          <a:latin typeface="Times New Roman" pitchFamily="18" charset="0"/>
                        </a:rPr>
                        <a:t> </a:t>
                      </a:r>
                      <a:r>
                        <a:rPr kumimoji="0" lang="en-GB" sz="1800" b="0" i="0" u="none" strike="noStrike" cap="none" normalizeH="0" baseline="0" dirty="0" err="1" smtClean="0">
                          <a:ln>
                            <a:noFill/>
                          </a:ln>
                          <a:solidFill>
                            <a:schemeClr val="bg1"/>
                          </a:solidFill>
                          <a:effectLst/>
                          <a:latin typeface="Times New Roman" pitchFamily="18" charset="0"/>
                        </a:rPr>
                        <a:t>Tamoxifen</a:t>
                      </a:r>
                      <a:endParaRPr kumimoji="0" lang="en-GB" sz="1800" b="0"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68 mths</a:t>
                      </a: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HR=0.83</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SS</a:t>
                      </a: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dirty="0" smtClean="0">
                          <a:ln>
                            <a:noFill/>
                          </a:ln>
                          <a:solidFill>
                            <a:schemeClr val="bg1"/>
                          </a:solidFill>
                          <a:effectLst/>
                          <a:latin typeface="Times New Roman" pitchFamily="18" charset="0"/>
                        </a:rPr>
                        <a:t>HR=0.74</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dirty="0" smtClean="0">
                          <a:ln>
                            <a:noFill/>
                          </a:ln>
                          <a:solidFill>
                            <a:schemeClr val="bg1"/>
                          </a:solidFill>
                          <a:effectLst/>
                          <a:latin typeface="Times New Roman" pitchFamily="18" charset="0"/>
                        </a:rPr>
                        <a:t>SS</a:t>
                      </a:r>
                      <a:endParaRPr kumimoji="0" lang="en-GB" sz="2000" b="0"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HR=0.80</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CI: 0.70-0.99</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P=0.04 SS</a:t>
                      </a: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HR=0.97</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NS</a:t>
                      </a: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1" i="0" u="none" strike="noStrike" cap="none" normalizeH="0" baseline="0" dirty="0" smtClean="0">
                          <a:ln>
                            <a:noFill/>
                          </a:ln>
                          <a:solidFill>
                            <a:srgbClr val="FFFF00"/>
                          </a:solidFill>
                          <a:effectLst/>
                          <a:latin typeface="Times New Roman" pitchFamily="18" charset="0"/>
                        </a:rPr>
                        <a:t>BIG 1-98</a:t>
                      </a:r>
                    </a:p>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800" b="0" i="0" u="none" strike="noStrike" cap="none" normalizeH="0" baseline="0" dirty="0" err="1" smtClean="0">
                          <a:ln>
                            <a:noFill/>
                          </a:ln>
                          <a:solidFill>
                            <a:schemeClr val="bg1"/>
                          </a:solidFill>
                          <a:effectLst/>
                          <a:latin typeface="Times New Roman" pitchFamily="18" charset="0"/>
                        </a:rPr>
                        <a:t>Letrozole</a:t>
                      </a:r>
                      <a:r>
                        <a:rPr kumimoji="0" lang="nl-BE" sz="1800" b="0" i="0" u="none" strike="noStrike" cap="none" normalizeH="0" baseline="0" dirty="0" smtClean="0">
                          <a:ln>
                            <a:noFill/>
                          </a:ln>
                          <a:solidFill>
                            <a:schemeClr val="bg1"/>
                          </a:solidFill>
                          <a:effectLst/>
                          <a:latin typeface="Times New Roman" pitchFamily="18" charset="0"/>
                        </a:rPr>
                        <a:t> </a:t>
                      </a:r>
                      <a:r>
                        <a:rPr kumimoji="0" lang="nl-BE" sz="1800" b="0" i="0" u="none" strike="noStrike" cap="none" normalizeH="0" baseline="0" dirty="0" err="1" smtClean="0">
                          <a:ln>
                            <a:noFill/>
                          </a:ln>
                          <a:solidFill>
                            <a:schemeClr val="bg1"/>
                          </a:solidFill>
                          <a:effectLst/>
                          <a:latin typeface="Times New Roman" pitchFamily="18" charset="0"/>
                        </a:rPr>
                        <a:t>vs</a:t>
                      </a:r>
                      <a:r>
                        <a:rPr kumimoji="0" lang="nl-BE" sz="1800" b="0" i="0" u="none" strike="noStrike" cap="none" normalizeH="0" baseline="0" dirty="0" smtClean="0">
                          <a:ln>
                            <a:noFill/>
                          </a:ln>
                          <a:solidFill>
                            <a:schemeClr val="bg1"/>
                          </a:solidFill>
                          <a:effectLst/>
                          <a:latin typeface="Times New Roman" pitchFamily="18" charset="0"/>
                        </a:rPr>
                        <a:t> </a:t>
                      </a:r>
                      <a:r>
                        <a:rPr kumimoji="0" lang="nl-BE" sz="1800" b="0" i="0" u="none" strike="noStrike" cap="none" normalizeH="0" baseline="0" dirty="0" err="1" smtClean="0">
                          <a:ln>
                            <a:noFill/>
                          </a:ln>
                          <a:solidFill>
                            <a:schemeClr val="bg1"/>
                          </a:solidFill>
                          <a:effectLst/>
                          <a:latin typeface="Times New Roman" pitchFamily="18" charset="0"/>
                        </a:rPr>
                        <a:t>Tamoxifen</a:t>
                      </a:r>
                      <a:endParaRPr kumimoji="0" lang="en-GB" sz="1800" b="0"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dirty="0" smtClean="0">
                          <a:ln>
                            <a:noFill/>
                          </a:ln>
                          <a:solidFill>
                            <a:schemeClr val="bg1"/>
                          </a:solidFill>
                          <a:effectLst/>
                          <a:latin typeface="Times New Roman" pitchFamily="18" charset="0"/>
                        </a:rPr>
                        <a:t>51 </a:t>
                      </a:r>
                      <a:r>
                        <a:rPr kumimoji="0" lang="nl-BE" sz="2000" b="0" i="0" u="none" strike="noStrike" cap="none" normalizeH="0" baseline="0" dirty="0" err="1" smtClean="0">
                          <a:ln>
                            <a:noFill/>
                          </a:ln>
                          <a:solidFill>
                            <a:schemeClr val="bg1"/>
                          </a:solidFill>
                          <a:effectLst/>
                          <a:latin typeface="Times New Roman" pitchFamily="18" charset="0"/>
                        </a:rPr>
                        <a:t>mths</a:t>
                      </a:r>
                      <a:endParaRPr kumimoji="0" lang="en-GB" sz="2000" b="0"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dirty="0" smtClean="0">
                          <a:ln>
                            <a:noFill/>
                          </a:ln>
                          <a:solidFill>
                            <a:schemeClr val="bg1"/>
                          </a:solidFill>
                          <a:effectLst/>
                          <a:latin typeface="Times New Roman" pitchFamily="18" charset="0"/>
                        </a:rPr>
                        <a:t>HR=0.82</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dirty="0" smtClean="0">
                          <a:ln>
                            <a:noFill/>
                          </a:ln>
                          <a:solidFill>
                            <a:schemeClr val="bg1"/>
                          </a:solidFill>
                          <a:effectLst/>
                          <a:latin typeface="Times New Roman" pitchFamily="18" charset="0"/>
                        </a:rPr>
                        <a:t>SS</a:t>
                      </a:r>
                      <a:endParaRPr kumimoji="0" lang="en-GB" sz="2000" b="0"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HR=0.78</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SS</a:t>
                      </a:r>
                      <a:endParaRPr kumimoji="0" lang="en-GB" sz="2000" b="0" i="0" u="none" strike="noStrike" cap="none" normalizeH="0" baseline="0" smtClean="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HR=0.81</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CI: 0.67-0.98</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en-GB" sz="2000" b="0" i="0" u="none" strike="noStrike" cap="none" normalizeH="0" baseline="0" smtClean="0">
                          <a:ln>
                            <a:noFill/>
                          </a:ln>
                          <a:solidFill>
                            <a:schemeClr val="bg1"/>
                          </a:solidFill>
                          <a:effectLst/>
                          <a:latin typeface="Times New Roman" pitchFamily="18" charset="0"/>
                        </a:rPr>
                        <a:t>P=0.03 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HR=0.91</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NS</a:t>
                      </a:r>
                      <a:endParaRPr kumimoji="0" lang="en-GB" sz="2000" b="0" i="0" u="none" strike="noStrike" cap="none" normalizeH="0" baseline="0" smtClean="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81966" name="Text Box 46"/>
          <p:cNvSpPr txBox="1">
            <a:spLocks noChangeArrowheads="1"/>
          </p:cNvSpPr>
          <p:nvPr/>
        </p:nvSpPr>
        <p:spPr bwMode="auto">
          <a:xfrm>
            <a:off x="5105400" y="6096000"/>
            <a:ext cx="3703638" cy="457200"/>
          </a:xfrm>
          <a:prstGeom prst="rect">
            <a:avLst/>
          </a:prstGeom>
          <a:noFill/>
          <a:ln w="9525">
            <a:noFill/>
            <a:miter lim="800000"/>
            <a:headEnd/>
            <a:tailEnd/>
          </a:ln>
          <a:effectLst/>
        </p:spPr>
        <p:txBody>
          <a:bodyPr wrap="none">
            <a:spAutoFit/>
          </a:bodyPr>
          <a:lstStyle/>
          <a:p>
            <a:pPr algn="r">
              <a:buClr>
                <a:srgbClr val="FF3399"/>
              </a:buClr>
              <a:buFont typeface="Wingdings" pitchFamily="2" charset="2"/>
              <a:buNone/>
            </a:pPr>
            <a:r>
              <a:rPr lang="en-GB" sz="1200">
                <a:solidFill>
                  <a:schemeClr val="bg1"/>
                </a:solidFill>
                <a:latin typeface="Arial" pitchFamily="34" charset="0"/>
              </a:rPr>
              <a:t>ATAC: </a:t>
            </a:r>
            <a:r>
              <a:rPr lang="en-AU" sz="1200">
                <a:solidFill>
                  <a:schemeClr val="bg1"/>
                </a:solidFill>
                <a:latin typeface="Arial" pitchFamily="34" charset="0"/>
              </a:rPr>
              <a:t>Lancet 2005; 365: 60-62</a:t>
            </a:r>
            <a:endParaRPr lang="en-GB" sz="1200">
              <a:solidFill>
                <a:schemeClr val="bg1"/>
              </a:solidFill>
              <a:latin typeface="Arial" pitchFamily="34" charset="0"/>
            </a:endParaRPr>
          </a:p>
          <a:p>
            <a:pPr algn="r">
              <a:buClr>
                <a:srgbClr val="FF3399"/>
              </a:buClr>
              <a:buFont typeface="Wingdings" pitchFamily="2" charset="2"/>
              <a:buNone/>
            </a:pPr>
            <a:r>
              <a:rPr lang="en-GB" sz="1200">
                <a:solidFill>
                  <a:schemeClr val="bg1"/>
                </a:solidFill>
                <a:latin typeface="Arial" pitchFamily="34" charset="0"/>
              </a:rPr>
              <a:t>BIG 1-98: Coates AS et al. J Clin Oncol 2007; 25(5) </a:t>
            </a:r>
            <a:endParaRPr lang="en-GB" sz="1200">
              <a:latin typeface="Arial" pitchFamily="34" charset="0"/>
            </a:endParaRPr>
          </a:p>
        </p:txBody>
      </p:sp>
      <p:sp>
        <p:nvSpPr>
          <p:cNvPr id="9" name="Tekstvak 8"/>
          <p:cNvSpPr txBox="1"/>
          <p:nvPr/>
        </p:nvSpPr>
        <p:spPr>
          <a:xfrm>
            <a:off x="2928926" y="1785926"/>
            <a:ext cx="2857520" cy="461665"/>
          </a:xfrm>
          <a:prstGeom prst="rect">
            <a:avLst/>
          </a:prstGeom>
          <a:noFill/>
        </p:spPr>
        <p:txBody>
          <a:bodyPr wrap="square" rtlCol="0">
            <a:spAutoFit/>
          </a:bodyPr>
          <a:lstStyle/>
          <a:p>
            <a:r>
              <a:rPr lang="nl-BE" sz="2400" dirty="0" err="1" smtClean="0">
                <a:solidFill>
                  <a:srgbClr val="FFFF00"/>
                </a:solidFill>
              </a:rPr>
              <a:t>Tov</a:t>
            </a:r>
            <a:r>
              <a:rPr lang="nl-BE" sz="2400" dirty="0" smtClean="0">
                <a:solidFill>
                  <a:srgbClr val="FFFF00"/>
                </a:solidFill>
              </a:rPr>
              <a:t> </a:t>
            </a:r>
            <a:r>
              <a:rPr lang="nl-BE" sz="2400" dirty="0" err="1" smtClean="0">
                <a:solidFill>
                  <a:srgbClr val="FFFF00"/>
                </a:solidFill>
              </a:rPr>
              <a:t>nolvadex</a:t>
            </a:r>
            <a:endParaRPr lang="nl-BE" sz="2400" dirty="0">
              <a:solidFill>
                <a:srgbClr val="FFFF00"/>
              </a:solidFill>
            </a:endParaRPr>
          </a:p>
        </p:txBody>
      </p:sp>
      <p:sp>
        <p:nvSpPr>
          <p:cNvPr id="11" name="Afgeronde rechthoek 10"/>
          <p:cNvSpPr/>
          <p:nvPr/>
        </p:nvSpPr>
        <p:spPr>
          <a:xfrm>
            <a:off x="5929322" y="1643050"/>
            <a:ext cx="235745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postmenopause</a:t>
            </a:r>
            <a:endParaRPr lang="nl-BE" dirty="0"/>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pPr algn="ctr"/>
            <a:r>
              <a:rPr lang="nl-BE" dirty="0" err="1" smtClean="0"/>
              <a:t>Menopause</a:t>
            </a:r>
            <a:r>
              <a:rPr lang="nl-BE" dirty="0" smtClean="0"/>
              <a:t> + borstkanker die hormoongevoelig is:</a:t>
            </a:r>
          </a:p>
          <a:p>
            <a:pPr algn="ctr"/>
            <a:endParaRPr lang="nl-BE" dirty="0"/>
          </a:p>
          <a:p>
            <a:pPr algn="ctr"/>
            <a:endParaRPr lang="nl-BE" dirty="0" smtClean="0"/>
          </a:p>
          <a:p>
            <a:pPr algn="ctr"/>
            <a:endParaRPr lang="nl-BE" dirty="0" smtClean="0"/>
          </a:p>
          <a:p>
            <a:pPr algn="ctr"/>
            <a:r>
              <a:rPr lang="nl-BE" dirty="0" err="1" smtClean="0"/>
              <a:t>Aromatase-inhibitor</a:t>
            </a:r>
            <a:r>
              <a:rPr lang="nl-BE" dirty="0" smtClean="0"/>
              <a:t> direct </a:t>
            </a:r>
            <a:r>
              <a:rPr lang="nl-BE" dirty="0" err="1" smtClean="0"/>
              <a:t>ipv</a:t>
            </a:r>
            <a:r>
              <a:rPr lang="nl-BE" dirty="0" smtClean="0"/>
              <a:t> </a:t>
            </a:r>
            <a:r>
              <a:rPr lang="nl-BE" dirty="0" err="1" smtClean="0"/>
              <a:t>nolvadex</a:t>
            </a:r>
            <a:r>
              <a:rPr lang="nl-BE" dirty="0" smtClean="0"/>
              <a:t> bij nieuwe </a:t>
            </a:r>
            <a:r>
              <a:rPr lang="nl-BE" dirty="0" err="1" smtClean="0"/>
              <a:t>patienten</a:t>
            </a:r>
            <a:endParaRPr lang="nl-BE" dirty="0"/>
          </a:p>
        </p:txBody>
      </p:sp>
      <p:sp>
        <p:nvSpPr>
          <p:cNvPr id="4" name="PIJL-OMLAAG 3"/>
          <p:cNvSpPr/>
          <p:nvPr/>
        </p:nvSpPr>
        <p:spPr>
          <a:xfrm>
            <a:off x="4427984" y="31409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53536"/>
            <a:ext cx="8964488" cy="1143000"/>
          </a:xfrm>
        </p:spPr>
        <p:txBody>
          <a:bodyPr>
            <a:normAutofit fontScale="90000"/>
          </a:bodyPr>
          <a:lstStyle/>
          <a:p>
            <a:r>
              <a:rPr lang="nl-BE" dirty="0" smtClean="0"/>
              <a:t>Evolutie menarche  laatste 2 eeuwen !</a:t>
            </a:r>
            <a:endParaRPr lang="nl-BE" dirty="0"/>
          </a:p>
        </p:txBody>
      </p:sp>
      <p:sp>
        <p:nvSpPr>
          <p:cNvPr id="3" name="Tijdelijke aanduiding voor inhoud 2"/>
          <p:cNvSpPr>
            <a:spLocks noGrp="1"/>
          </p:cNvSpPr>
          <p:nvPr>
            <p:ph idx="1"/>
          </p:nvPr>
        </p:nvSpPr>
        <p:spPr/>
        <p:txBody>
          <a:bodyPr/>
          <a:lstStyle/>
          <a:p>
            <a:endParaRPr lang="nl-BE"/>
          </a:p>
        </p:txBody>
      </p:sp>
      <p:pic>
        <p:nvPicPr>
          <p:cNvPr id="125954" name="Picture 2" descr="http://www.mum.org/menarage.jpg"/>
          <p:cNvPicPr>
            <a:picLocks noChangeAspect="1" noChangeArrowheads="1"/>
          </p:cNvPicPr>
          <p:nvPr/>
        </p:nvPicPr>
        <p:blipFill>
          <a:blip r:embed="rId2" cstate="print"/>
          <a:srcRect/>
          <a:stretch>
            <a:fillRect/>
          </a:stretch>
        </p:blipFill>
        <p:spPr bwMode="auto">
          <a:xfrm>
            <a:off x="1331640" y="1628800"/>
            <a:ext cx="6336704" cy="5034161"/>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pPr algn="ctr"/>
            <a:r>
              <a:rPr lang="nl-BE" dirty="0" err="1" smtClean="0"/>
              <a:t>Patiente</a:t>
            </a:r>
            <a:r>
              <a:rPr lang="nl-BE" dirty="0" smtClean="0"/>
              <a:t> die op </a:t>
            </a:r>
            <a:r>
              <a:rPr lang="nl-BE" dirty="0" err="1" smtClean="0"/>
              <a:t>Nolvadex</a:t>
            </a:r>
            <a:r>
              <a:rPr lang="nl-BE" dirty="0" smtClean="0"/>
              <a:t> gestart zijn dienen na 2-3j over te schakelen</a:t>
            </a:r>
          </a:p>
          <a:p>
            <a:pPr algn="ctr"/>
            <a:endParaRPr lang="nl-BE" dirty="0"/>
          </a:p>
          <a:p>
            <a:pPr algn="ctr"/>
            <a:endParaRPr lang="nl-BE" dirty="0" smtClean="0"/>
          </a:p>
          <a:p>
            <a:pPr lvl="1" algn="ctr">
              <a:buNone/>
            </a:pPr>
            <a:r>
              <a:rPr lang="nl-BE" dirty="0" smtClean="0"/>
              <a:t>Switch naar </a:t>
            </a:r>
            <a:r>
              <a:rPr lang="nl-BE" dirty="0" err="1" smtClean="0"/>
              <a:t>Aromatase</a:t>
            </a:r>
            <a:r>
              <a:rPr lang="nl-BE" dirty="0" smtClean="0"/>
              <a:t> </a:t>
            </a:r>
            <a:r>
              <a:rPr lang="nl-BE" dirty="0" err="1" smtClean="0"/>
              <a:t>inhibitor</a:t>
            </a:r>
            <a:endParaRPr lang="nl-BE" dirty="0"/>
          </a:p>
        </p:txBody>
      </p:sp>
      <p:sp>
        <p:nvSpPr>
          <p:cNvPr id="4" name="PIJL-OMLAAG 3"/>
          <p:cNvSpPr/>
          <p:nvPr/>
        </p:nvSpPr>
        <p:spPr>
          <a:xfrm>
            <a:off x="4283968" y="299695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77" name="Group 61"/>
          <p:cNvGraphicFramePr>
            <a:graphicFrameLocks noGrp="1"/>
          </p:cNvGraphicFramePr>
          <p:nvPr/>
        </p:nvGraphicFramePr>
        <p:xfrm>
          <a:off x="533400" y="1828800"/>
          <a:ext cx="8077200" cy="4191001"/>
        </p:xfrm>
        <a:graphic>
          <a:graphicData uri="http://schemas.openxmlformats.org/drawingml/2006/table">
            <a:tbl>
              <a:tblPr/>
              <a:tblGrid>
                <a:gridCol w="2322513"/>
                <a:gridCol w="1314450"/>
                <a:gridCol w="1509712"/>
                <a:gridCol w="2930525"/>
              </a:tblGrid>
              <a:tr h="514350">
                <a:tc>
                  <a:txBody>
                    <a:bodyPr/>
                    <a:lstStyle/>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endParaRPr kumimoji="0" lang="nl-BE" sz="1800" b="1" i="0" u="none" strike="noStrike" cap="none" normalizeH="0" baseline="0" smtClean="0">
                        <a:ln>
                          <a:noFill/>
                        </a:ln>
                        <a:solidFill>
                          <a:srgbClr val="99CCFF"/>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400" b="1" i="0" u="none" strike="noStrike" cap="none" normalizeH="0" baseline="0" smtClean="0">
                          <a:ln>
                            <a:noFill/>
                          </a:ln>
                          <a:solidFill>
                            <a:srgbClr val="000066"/>
                          </a:solidFill>
                          <a:effectLst/>
                          <a:latin typeface="Times New Roman" pitchFamily="18" charset="0"/>
                        </a:rPr>
                        <a:t>FU</a:t>
                      </a:r>
                      <a:endParaRPr kumimoji="0" lang="en-GB" sz="2400" b="1"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400" b="1" i="0" u="none" strike="noStrike" cap="none" normalizeH="0" baseline="0" smtClean="0">
                          <a:ln>
                            <a:noFill/>
                          </a:ln>
                          <a:solidFill>
                            <a:srgbClr val="000066"/>
                          </a:solidFill>
                          <a:effectLst/>
                          <a:latin typeface="Times New Roman" pitchFamily="18" charset="0"/>
                        </a:rPr>
                        <a:t>DFS</a:t>
                      </a:r>
                      <a:endParaRPr kumimoji="0" lang="en-GB" sz="2400" b="1"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400" b="1" i="0" u="none" strike="noStrike" cap="none" normalizeH="0" baseline="0" smtClean="0">
                          <a:ln>
                            <a:noFill/>
                          </a:ln>
                          <a:solidFill>
                            <a:srgbClr val="000066"/>
                          </a:solidFill>
                          <a:effectLst/>
                          <a:latin typeface="Times New Roman" pitchFamily="18" charset="0"/>
                        </a:rPr>
                        <a:t>OS</a:t>
                      </a:r>
                      <a:endParaRPr kumimoji="0" lang="en-GB" sz="2400" b="1"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r>
              <a:tr h="1477963">
                <a:tc>
                  <a:txBody>
                    <a:bodyPr/>
                    <a:lstStyle/>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1" i="0" u="none" strike="noStrike" cap="none" normalizeH="0" baseline="0" smtClean="0">
                          <a:ln>
                            <a:noFill/>
                          </a:ln>
                          <a:solidFill>
                            <a:schemeClr val="bg1"/>
                          </a:solidFill>
                          <a:effectLst/>
                          <a:latin typeface="Times New Roman" pitchFamily="18" charset="0"/>
                        </a:rPr>
                        <a:t>MA 17*</a:t>
                      </a:r>
                    </a:p>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800" b="0" i="0" u="none" strike="noStrike" cap="none" normalizeH="0" baseline="0" smtClean="0">
                          <a:ln>
                            <a:noFill/>
                          </a:ln>
                          <a:solidFill>
                            <a:schemeClr val="bg1"/>
                          </a:solidFill>
                          <a:effectLst/>
                          <a:latin typeface="Times New Roman" pitchFamily="18" charset="0"/>
                        </a:rPr>
                        <a:t>Letrozole vs placebo</a:t>
                      </a:r>
                      <a:endParaRPr kumimoji="0" lang="en-GB" sz="1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30 mths</a:t>
                      </a: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HR=0.58</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SS</a:t>
                      </a:r>
                      <a:endParaRPr kumimoji="0" lang="en-GB" sz="2000" b="0" i="0" u="none" strike="noStrike" cap="none" normalizeH="0" baseline="0" smtClean="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HR=0.82</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NS</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HR=0.61 for Node +</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SS</a:t>
                      </a: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65213">
                <a:tc>
                  <a:txBody>
                    <a:bodyPr/>
                    <a:lstStyle/>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1" i="0" u="none" strike="noStrike" cap="none" normalizeH="0" baseline="0" smtClean="0">
                          <a:ln>
                            <a:noFill/>
                          </a:ln>
                          <a:solidFill>
                            <a:schemeClr val="bg1"/>
                          </a:solidFill>
                          <a:effectLst/>
                          <a:latin typeface="Times New Roman" pitchFamily="18" charset="0"/>
                        </a:rPr>
                        <a:t>ABCSG 6a</a:t>
                      </a:r>
                    </a:p>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800" b="0" i="0" u="none" strike="noStrike" cap="none" normalizeH="0" baseline="0" smtClean="0">
                          <a:ln>
                            <a:noFill/>
                          </a:ln>
                          <a:solidFill>
                            <a:schemeClr val="bg1"/>
                          </a:solidFill>
                          <a:effectLst/>
                          <a:latin typeface="Times New Roman" pitchFamily="18" charset="0"/>
                        </a:rPr>
                        <a:t>Anastrozole vs</a:t>
                      </a:r>
                    </a:p>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800" b="0" i="0" u="none" strike="noStrike" cap="none" normalizeH="0" baseline="0" smtClean="0">
                          <a:ln>
                            <a:noFill/>
                          </a:ln>
                          <a:solidFill>
                            <a:schemeClr val="bg1"/>
                          </a:solidFill>
                          <a:effectLst/>
                          <a:latin typeface="Times New Roman" pitchFamily="18" charset="0"/>
                        </a:rPr>
                        <a:t>no treatment</a:t>
                      </a:r>
                      <a:endParaRPr kumimoji="0" lang="en-GB" sz="1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60.4 mths</a:t>
                      </a: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HR=0.64</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SS</a:t>
                      </a: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ND</a:t>
                      </a: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33475">
                <a:tc>
                  <a:txBody>
                    <a:bodyPr/>
                    <a:lstStyle/>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1" i="0" u="none" strike="noStrike" cap="none" normalizeH="0" baseline="0" smtClean="0">
                          <a:ln>
                            <a:noFill/>
                          </a:ln>
                          <a:solidFill>
                            <a:schemeClr val="bg1"/>
                          </a:solidFill>
                          <a:effectLst/>
                          <a:latin typeface="Times New Roman" pitchFamily="18" charset="0"/>
                        </a:rPr>
                        <a:t>NSABP 33**</a:t>
                      </a:r>
                    </a:p>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800" b="0" i="0" u="none" strike="noStrike" cap="none" normalizeH="0" baseline="0" smtClean="0">
                          <a:ln>
                            <a:noFill/>
                          </a:ln>
                          <a:solidFill>
                            <a:schemeClr val="bg1"/>
                          </a:solidFill>
                          <a:effectLst/>
                          <a:latin typeface="Times New Roman" pitchFamily="18" charset="0"/>
                        </a:rPr>
                        <a:t>Exemestane vs</a:t>
                      </a:r>
                    </a:p>
                    <a:p>
                      <a:pPr marL="0" marR="0" lvl="0" indent="0" algn="l"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1800" b="0" i="0" u="none" strike="noStrike" cap="none" normalizeH="0" baseline="0" smtClean="0">
                          <a:ln>
                            <a:noFill/>
                          </a:ln>
                          <a:solidFill>
                            <a:schemeClr val="bg1"/>
                          </a:solidFill>
                          <a:effectLst/>
                          <a:latin typeface="Times New Roman" pitchFamily="18" charset="0"/>
                        </a:rPr>
                        <a:t>placebo</a:t>
                      </a:r>
                      <a:endParaRPr kumimoji="0" lang="en-GB" sz="18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30 mths</a:t>
                      </a: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HR=0.68</a:t>
                      </a: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NS</a:t>
                      </a:r>
                      <a:endParaRPr kumimoji="0" lang="en-GB" sz="2000" b="0" i="0" u="none" strike="noStrike" cap="none" normalizeH="0" baseline="0" smtClean="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r>
                        <a:rPr kumimoji="0" lang="nl-BE" sz="2000" b="0" i="0" u="none" strike="noStrike" cap="none" normalizeH="0" baseline="0" smtClean="0">
                          <a:ln>
                            <a:noFill/>
                          </a:ln>
                          <a:solidFill>
                            <a:schemeClr val="bg1"/>
                          </a:solidFill>
                          <a:effectLst/>
                          <a:latin typeface="Times New Roman" pitchFamily="18" charset="0"/>
                        </a:rPr>
                        <a:t>ND</a:t>
                      </a:r>
                      <a:endParaRPr kumimoji="0" lang="en-GB" sz="2000" b="0" i="0" u="none" strike="noStrike" cap="none" normalizeH="0" baseline="0" smtClean="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FF66FF"/>
                        </a:buClr>
                        <a:buSzTx/>
                        <a:buFont typeface="Wingdings" pitchFamily="2" charset="2"/>
                        <a:buNone/>
                        <a:tabLst/>
                      </a:pPr>
                      <a:endParaRPr kumimoji="0" lang="en-GB"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86064" name="Text Box 48"/>
          <p:cNvSpPr txBox="1">
            <a:spLocks noChangeArrowheads="1"/>
          </p:cNvSpPr>
          <p:nvPr/>
        </p:nvSpPr>
        <p:spPr bwMode="auto">
          <a:xfrm>
            <a:off x="0" y="6308725"/>
            <a:ext cx="2263775" cy="549275"/>
          </a:xfrm>
          <a:prstGeom prst="rect">
            <a:avLst/>
          </a:prstGeom>
          <a:noFill/>
          <a:ln w="9525">
            <a:noFill/>
            <a:miter lim="800000"/>
            <a:headEnd/>
            <a:tailEnd/>
          </a:ln>
          <a:effectLst/>
        </p:spPr>
        <p:txBody>
          <a:bodyPr wrap="none">
            <a:spAutoFit/>
          </a:bodyPr>
          <a:lstStyle/>
          <a:p>
            <a:r>
              <a:rPr lang="nl-BE" sz="1600">
                <a:solidFill>
                  <a:schemeClr val="bg1"/>
                </a:solidFill>
                <a:latin typeface="Arial" pitchFamily="34" charset="0"/>
              </a:rPr>
              <a:t>*</a:t>
            </a:r>
            <a:r>
              <a:rPr lang="nl-BE" sz="1400">
                <a:solidFill>
                  <a:schemeClr val="bg1"/>
                </a:solidFill>
                <a:latin typeface="Arial" pitchFamily="34" charset="0"/>
              </a:rPr>
              <a:t>Early unblinded trial</a:t>
            </a:r>
          </a:p>
          <a:p>
            <a:r>
              <a:rPr lang="en-GB" sz="1400">
                <a:solidFill>
                  <a:schemeClr val="bg1"/>
                </a:solidFill>
                <a:latin typeface="Arial" pitchFamily="34" charset="0"/>
              </a:rPr>
              <a:t>**Trial closed prematurely </a:t>
            </a:r>
          </a:p>
        </p:txBody>
      </p:sp>
      <p:sp>
        <p:nvSpPr>
          <p:cNvPr id="86065" name="Rectangle 49"/>
          <p:cNvSpPr>
            <a:spLocks noGrp="1" noChangeArrowheads="1"/>
          </p:cNvSpPr>
          <p:nvPr>
            <p:ph type="title"/>
          </p:nvPr>
        </p:nvSpPr>
        <p:spPr>
          <a:xfrm>
            <a:off x="714348" y="457200"/>
            <a:ext cx="8429652" cy="615950"/>
          </a:xfrm>
          <a:noFill/>
          <a:ln/>
        </p:spPr>
        <p:txBody>
          <a:bodyPr>
            <a:normAutofit fontScale="90000"/>
          </a:bodyPr>
          <a:lstStyle/>
          <a:p>
            <a:r>
              <a:rPr lang="en-GB" sz="4400" dirty="0">
                <a:solidFill>
                  <a:srgbClr val="FFFF00"/>
                </a:solidFill>
              </a:rPr>
              <a:t>AI’s after 5y Tam: Extended</a:t>
            </a:r>
          </a:p>
        </p:txBody>
      </p:sp>
      <p:sp>
        <p:nvSpPr>
          <p:cNvPr id="86066" name="Text Box 50"/>
          <p:cNvSpPr txBox="1">
            <a:spLocks noChangeArrowheads="1"/>
          </p:cNvSpPr>
          <p:nvPr/>
        </p:nvSpPr>
        <p:spPr bwMode="auto">
          <a:xfrm>
            <a:off x="3657600" y="6248400"/>
            <a:ext cx="5245100" cy="457200"/>
          </a:xfrm>
          <a:prstGeom prst="rect">
            <a:avLst/>
          </a:prstGeom>
          <a:noFill/>
          <a:ln w="9525">
            <a:noFill/>
            <a:miter lim="800000"/>
            <a:headEnd/>
            <a:tailEnd/>
          </a:ln>
          <a:effectLst/>
        </p:spPr>
        <p:txBody>
          <a:bodyPr>
            <a:spAutoFit/>
          </a:bodyPr>
          <a:lstStyle/>
          <a:p>
            <a:pPr>
              <a:buClr>
                <a:srgbClr val="FF3399"/>
              </a:buClr>
              <a:buFont typeface="Wingdings" pitchFamily="2" charset="2"/>
              <a:buNone/>
            </a:pPr>
            <a:r>
              <a:rPr lang="en-GB" sz="1200">
                <a:solidFill>
                  <a:schemeClr val="bg1"/>
                </a:solidFill>
                <a:latin typeface="Arial" pitchFamily="34" charset="0"/>
              </a:rPr>
              <a:t>MA 17: Goss PE SABCS 2005 presentation  ABCSG 6a: Jakesz R ASCO 2005 Poster 526 NSABP 33: Mamounas E SABCS 2006 Abstr 48</a:t>
            </a:r>
            <a:endParaRPr lang="en-GB" sz="1200">
              <a:latin typeface="Arial" pitchFamily="34" charset="0"/>
            </a:endParaRP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BE"/>
          </a:p>
        </p:txBody>
      </p:sp>
      <p:sp>
        <p:nvSpPr>
          <p:cNvPr id="4" name="Tijdelijke aanduiding voor inhoud 3"/>
          <p:cNvSpPr>
            <a:spLocks noGrp="1"/>
          </p:cNvSpPr>
          <p:nvPr>
            <p:ph idx="1"/>
          </p:nvPr>
        </p:nvSpPr>
        <p:spPr/>
        <p:txBody>
          <a:bodyPr/>
          <a:lstStyle/>
          <a:p>
            <a:pPr algn="ctr"/>
            <a:r>
              <a:rPr lang="nl-BE" dirty="0" err="1" smtClean="0"/>
              <a:t>Nolvadex</a:t>
            </a:r>
            <a:r>
              <a:rPr lang="nl-BE" dirty="0" smtClean="0"/>
              <a:t> gedurende 5 jaar</a:t>
            </a:r>
          </a:p>
          <a:p>
            <a:pPr algn="ctr"/>
            <a:endParaRPr lang="nl-BE" dirty="0"/>
          </a:p>
          <a:p>
            <a:pPr algn="ctr"/>
            <a:endParaRPr lang="nl-BE" dirty="0" smtClean="0"/>
          </a:p>
          <a:p>
            <a:pPr lvl="1" algn="ctr">
              <a:buNone/>
            </a:pPr>
            <a:r>
              <a:rPr lang="nl-BE" dirty="0" smtClean="0"/>
              <a:t>Extra jaren </a:t>
            </a:r>
            <a:r>
              <a:rPr lang="nl-BE" dirty="0" err="1" smtClean="0"/>
              <a:t>aromatase</a:t>
            </a:r>
            <a:r>
              <a:rPr lang="nl-BE" dirty="0" smtClean="0"/>
              <a:t> </a:t>
            </a:r>
            <a:r>
              <a:rPr lang="nl-BE" dirty="0" err="1" smtClean="0"/>
              <a:t>inhibitor</a:t>
            </a:r>
            <a:r>
              <a:rPr lang="nl-BE" dirty="0" smtClean="0"/>
              <a:t>: </a:t>
            </a:r>
            <a:r>
              <a:rPr lang="nl-BE" dirty="0" err="1" smtClean="0"/>
              <a:t>vb</a:t>
            </a:r>
            <a:r>
              <a:rPr lang="nl-BE" dirty="0" smtClean="0"/>
              <a:t> 2 jaar</a:t>
            </a:r>
            <a:endParaRPr lang="nl-BE" dirty="0"/>
          </a:p>
        </p:txBody>
      </p:sp>
      <p:sp>
        <p:nvSpPr>
          <p:cNvPr id="5" name="PIJL-OMLAAG 4"/>
          <p:cNvSpPr/>
          <p:nvPr/>
        </p:nvSpPr>
        <p:spPr>
          <a:xfrm>
            <a:off x="4355976" y="24928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704088"/>
            <a:ext cx="8401080" cy="796086"/>
          </a:xfrm>
        </p:spPr>
        <p:txBody>
          <a:bodyPr>
            <a:normAutofit fontScale="90000"/>
          </a:bodyPr>
          <a:lstStyle/>
          <a:p>
            <a:r>
              <a:rPr lang="nl-BE" dirty="0" smtClean="0"/>
              <a:t>Hormonale therapie ook zeer zinvol bij</a:t>
            </a:r>
            <a:endParaRPr lang="nl-BE" dirty="0"/>
          </a:p>
        </p:txBody>
      </p:sp>
      <p:sp>
        <p:nvSpPr>
          <p:cNvPr id="3" name="Tijdelijke aanduiding voor inhoud 2"/>
          <p:cNvSpPr>
            <a:spLocks noGrp="1"/>
          </p:cNvSpPr>
          <p:nvPr>
            <p:ph idx="1"/>
          </p:nvPr>
        </p:nvSpPr>
        <p:spPr/>
        <p:txBody>
          <a:bodyPr/>
          <a:lstStyle/>
          <a:p>
            <a:r>
              <a:rPr lang="nl-BE" dirty="0" smtClean="0"/>
              <a:t>Oudere niet operabele </a:t>
            </a:r>
            <a:r>
              <a:rPr lang="nl-BE" dirty="0" err="1" smtClean="0"/>
              <a:t>patiente</a:t>
            </a:r>
            <a:endParaRPr lang="nl-BE" dirty="0" smtClean="0"/>
          </a:p>
          <a:p>
            <a:r>
              <a:rPr lang="nl-BE" dirty="0" smtClean="0"/>
              <a:t>Bij primair gemetastaseerde </a:t>
            </a:r>
            <a:r>
              <a:rPr lang="nl-BE" dirty="0" err="1" smtClean="0"/>
              <a:t>patienten</a:t>
            </a:r>
            <a:endParaRPr lang="nl-BE" dirty="0" smtClean="0"/>
          </a:p>
          <a:p>
            <a:r>
              <a:rPr lang="nl-BE" dirty="0" smtClean="0"/>
              <a:t>Naast de voordelen </a:t>
            </a:r>
            <a:r>
              <a:rPr lang="nl-BE" dirty="0" err="1" smtClean="0"/>
              <a:t>ivm</a:t>
            </a:r>
            <a:r>
              <a:rPr lang="nl-BE" dirty="0" smtClean="0"/>
              <a:t> het herval op afstand vermindert de HT de kans om borstkanker te krijgen in de andere borst tussen 30-50% !!!</a:t>
            </a:r>
            <a:endParaRPr lang="nl-BE"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88913"/>
            <a:ext cx="9144000" cy="1431925"/>
          </a:xfrm>
          <a:solidFill>
            <a:schemeClr val="tx1"/>
          </a:solidFill>
        </p:spPr>
        <p:txBody>
          <a:bodyPr/>
          <a:lstStyle/>
          <a:p>
            <a:pPr algn="ctr" eaLnBrk="1" hangingPunct="1"/>
            <a:r>
              <a:rPr lang="nl-BE" sz="4000" dirty="0" err="1" smtClean="0">
                <a:solidFill>
                  <a:schemeClr val="bg1"/>
                </a:solidFill>
                <a:effectLst>
                  <a:outerShdw blurRad="38100" dist="38100" dir="2700000" algn="tl">
                    <a:srgbClr val="C0C0C0"/>
                  </a:outerShdw>
                </a:effectLst>
              </a:rPr>
              <a:t>Chemoprevention</a:t>
            </a:r>
            <a:r>
              <a:rPr lang="nl-BE" sz="4000" dirty="0" smtClean="0">
                <a:solidFill>
                  <a:schemeClr val="bg1"/>
                </a:solidFill>
                <a:effectLst>
                  <a:outerShdw blurRad="38100" dist="38100" dir="2700000" algn="tl">
                    <a:srgbClr val="C0C0C0"/>
                  </a:outerShdw>
                </a:effectLst>
              </a:rPr>
              <a:t> </a:t>
            </a:r>
            <a:r>
              <a:rPr lang="nl-BE" sz="4000" dirty="0" err="1" smtClean="0">
                <a:solidFill>
                  <a:schemeClr val="bg1"/>
                </a:solidFill>
                <a:effectLst>
                  <a:outerShdw blurRad="38100" dist="38100" dir="2700000" algn="tl">
                    <a:srgbClr val="C0C0C0"/>
                  </a:outerShdw>
                </a:effectLst>
              </a:rPr>
              <a:t>with</a:t>
            </a:r>
            <a:r>
              <a:rPr lang="nl-BE" sz="4000" dirty="0" smtClean="0">
                <a:solidFill>
                  <a:schemeClr val="bg1"/>
                </a:solidFill>
                <a:effectLst>
                  <a:outerShdw blurRad="38100" dist="38100" dir="2700000" algn="tl">
                    <a:srgbClr val="C0C0C0"/>
                  </a:outerShdw>
                </a:effectLst>
              </a:rPr>
              <a:t> </a:t>
            </a:r>
            <a:r>
              <a:rPr lang="nl-BE" sz="4000" dirty="0" err="1" smtClean="0">
                <a:solidFill>
                  <a:schemeClr val="bg1"/>
                </a:solidFill>
                <a:effectLst>
                  <a:outerShdw blurRad="38100" dist="38100" dir="2700000" algn="tl">
                    <a:srgbClr val="C0C0C0"/>
                  </a:outerShdw>
                </a:effectLst>
              </a:rPr>
              <a:t>tamoxifen</a:t>
            </a:r>
            <a:r>
              <a:rPr lang="nl-BE" sz="4000" dirty="0" smtClean="0">
                <a:solidFill>
                  <a:schemeClr val="bg1"/>
                </a:solidFill>
                <a:effectLst>
                  <a:outerShdw blurRad="38100" dist="38100" dir="2700000" algn="tl">
                    <a:srgbClr val="C0C0C0"/>
                  </a:outerShdw>
                </a:effectLst>
              </a:rPr>
              <a:t/>
            </a:r>
            <a:br>
              <a:rPr lang="nl-BE" sz="4000" dirty="0" smtClean="0">
                <a:solidFill>
                  <a:schemeClr val="bg1"/>
                </a:solidFill>
                <a:effectLst>
                  <a:outerShdw blurRad="38100" dist="38100" dir="2700000" algn="tl">
                    <a:srgbClr val="C0C0C0"/>
                  </a:outerShdw>
                </a:effectLst>
              </a:rPr>
            </a:br>
            <a:r>
              <a:rPr lang="nl-BE" sz="4000" dirty="0" err="1" smtClean="0">
                <a:solidFill>
                  <a:schemeClr val="bg1"/>
                </a:solidFill>
                <a:effectLst>
                  <a:outerShdw blurRad="38100" dist="38100" dir="2700000" algn="tl">
                    <a:srgbClr val="C0C0C0"/>
                  </a:outerShdw>
                </a:effectLst>
              </a:rPr>
              <a:t>Only</a:t>
            </a:r>
            <a:r>
              <a:rPr lang="nl-BE" sz="4000" dirty="0" smtClean="0">
                <a:solidFill>
                  <a:schemeClr val="bg1"/>
                </a:solidFill>
                <a:effectLst>
                  <a:outerShdw blurRad="38100" dist="38100" dir="2700000" algn="tl">
                    <a:srgbClr val="C0C0C0"/>
                  </a:outerShdw>
                </a:effectLst>
              </a:rPr>
              <a:t> </a:t>
            </a:r>
            <a:r>
              <a:rPr lang="nl-BE" sz="4000" dirty="0" err="1" smtClean="0">
                <a:solidFill>
                  <a:schemeClr val="bg1"/>
                </a:solidFill>
                <a:effectLst>
                  <a:outerShdw blurRad="38100" dist="38100" dir="2700000" algn="tl">
                    <a:srgbClr val="C0C0C0"/>
                  </a:outerShdw>
                </a:effectLst>
              </a:rPr>
              <a:t>if</a:t>
            </a:r>
            <a:r>
              <a:rPr lang="nl-BE" sz="4000" dirty="0" smtClean="0">
                <a:solidFill>
                  <a:schemeClr val="bg1"/>
                </a:solidFill>
                <a:effectLst>
                  <a:outerShdw blurRad="38100" dist="38100" dir="2700000" algn="tl">
                    <a:srgbClr val="C0C0C0"/>
                  </a:outerShdw>
                </a:effectLst>
              </a:rPr>
              <a:t> high risk…FDA </a:t>
            </a:r>
            <a:endParaRPr lang="nl-NL" sz="4000" dirty="0" smtClean="0">
              <a:solidFill>
                <a:schemeClr val="bg1"/>
              </a:solidFill>
              <a:effectLst>
                <a:outerShdw blurRad="38100" dist="38100" dir="2700000" algn="tl">
                  <a:srgbClr val="C0C0C0"/>
                </a:outerShdw>
              </a:effectLst>
            </a:endParaRPr>
          </a:p>
        </p:txBody>
      </p:sp>
      <p:pic>
        <p:nvPicPr>
          <p:cNvPr id="31747" name="Picture 5" descr=" ">
            <a:hlinkClick r:id="rId2"/>
          </p:cNvPr>
          <p:cNvPicPr>
            <a:picLocks noChangeAspect="1" noChangeArrowheads="1"/>
          </p:cNvPicPr>
          <p:nvPr/>
        </p:nvPicPr>
        <p:blipFill>
          <a:blip r:embed="rId3" cstate="print"/>
          <a:srcRect/>
          <a:stretch>
            <a:fillRect/>
          </a:stretch>
        </p:blipFill>
        <p:spPr bwMode="auto">
          <a:xfrm>
            <a:off x="900113" y="1989138"/>
            <a:ext cx="8064500" cy="3960812"/>
          </a:xfrm>
          <a:prstGeom prst="rect">
            <a:avLst/>
          </a:prstGeom>
          <a:noFill/>
          <a:ln w="9525">
            <a:noFill/>
            <a:miter lim="800000"/>
            <a:headEnd/>
            <a:tailEnd/>
          </a:ln>
        </p:spPr>
      </p:pic>
      <p:sp>
        <p:nvSpPr>
          <p:cNvPr id="31748" name="Text Box 6"/>
          <p:cNvSpPr txBox="1">
            <a:spLocks noChangeArrowheads="1"/>
          </p:cNvSpPr>
          <p:nvPr/>
        </p:nvSpPr>
        <p:spPr bwMode="auto">
          <a:xfrm>
            <a:off x="0" y="5949950"/>
            <a:ext cx="8013700" cy="641350"/>
          </a:xfrm>
          <a:prstGeom prst="rect">
            <a:avLst/>
          </a:prstGeom>
          <a:noFill/>
          <a:ln w="9525">
            <a:noFill/>
            <a:miter lim="800000"/>
            <a:headEnd/>
            <a:tailEnd/>
          </a:ln>
        </p:spPr>
        <p:txBody>
          <a:bodyPr>
            <a:spAutoFit/>
          </a:bodyPr>
          <a:lstStyle/>
          <a:p>
            <a:r>
              <a:rPr lang="nl-NL"/>
              <a:t>Cumulative rates per 1000 women of invasive and noninvasive breast cancers in NSABP P-1 participants by treatment group </a:t>
            </a:r>
          </a:p>
        </p:txBody>
      </p:sp>
      <p:sp>
        <p:nvSpPr>
          <p:cNvPr id="31749" name="Text Box 7"/>
          <p:cNvSpPr txBox="1">
            <a:spLocks noChangeArrowheads="1"/>
          </p:cNvSpPr>
          <p:nvPr/>
        </p:nvSpPr>
        <p:spPr bwMode="auto">
          <a:xfrm>
            <a:off x="5492750" y="6491288"/>
            <a:ext cx="3651250" cy="366712"/>
          </a:xfrm>
          <a:prstGeom prst="rect">
            <a:avLst/>
          </a:prstGeom>
          <a:noFill/>
          <a:ln w="9525">
            <a:noFill/>
            <a:miter lim="800000"/>
            <a:headEnd/>
            <a:tailEnd/>
          </a:ln>
        </p:spPr>
        <p:txBody>
          <a:bodyPr wrap="none">
            <a:spAutoFit/>
          </a:bodyPr>
          <a:lstStyle/>
          <a:p>
            <a:r>
              <a:rPr lang="nl-BE"/>
              <a:t>JNCI 1998 and Update JNCI 2005</a:t>
            </a:r>
            <a:endParaRPr lang="nl-NL"/>
          </a:p>
        </p:txBody>
      </p:sp>
      <p:sp>
        <p:nvSpPr>
          <p:cNvPr id="31751" name="Text Box 7"/>
          <p:cNvSpPr txBox="1">
            <a:spLocks noChangeArrowheads="1"/>
          </p:cNvSpPr>
          <p:nvPr/>
        </p:nvSpPr>
        <p:spPr bwMode="auto">
          <a:xfrm>
            <a:off x="3419475" y="4292600"/>
            <a:ext cx="1493838" cy="304800"/>
          </a:xfrm>
          <a:prstGeom prst="rect">
            <a:avLst/>
          </a:prstGeom>
          <a:noFill/>
          <a:ln w="9525">
            <a:noFill/>
            <a:miter lim="800000"/>
            <a:headEnd/>
            <a:tailEnd/>
          </a:ln>
          <a:effectLst/>
        </p:spPr>
        <p:txBody>
          <a:bodyPr wrap="none">
            <a:spAutoFit/>
          </a:bodyPr>
          <a:lstStyle/>
          <a:p>
            <a:r>
              <a:rPr lang="nl-BE" sz="1400">
                <a:solidFill>
                  <a:srgbClr val="000000"/>
                </a:solidFill>
              </a:rPr>
              <a:t>Carry over effect</a:t>
            </a:r>
            <a:endParaRPr lang="nl-NL" sz="1400">
              <a:solidFill>
                <a:srgbClr val="00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988840"/>
            <a:ext cx="8229600" cy="1399032"/>
          </a:xfrm>
        </p:spPr>
        <p:txBody>
          <a:bodyPr>
            <a:normAutofit/>
          </a:bodyPr>
          <a:lstStyle/>
          <a:p>
            <a:r>
              <a:rPr lang="nl-BE" b="1" dirty="0" smtClean="0"/>
              <a:t>CHEMOTHERAPIE = </a:t>
            </a:r>
            <a:br>
              <a:rPr lang="nl-BE" b="1" dirty="0" smtClean="0"/>
            </a:br>
            <a:r>
              <a:rPr lang="nl-BE" b="1" dirty="0" smtClean="0"/>
              <a:t>4 x FEC + 4x </a:t>
            </a:r>
            <a:r>
              <a:rPr lang="nl-BE" b="1" dirty="0" err="1" smtClean="0"/>
              <a:t>Taxotere</a:t>
            </a:r>
            <a:endParaRPr lang="nl-BE" b="1" dirty="0"/>
          </a:p>
        </p:txBody>
      </p:sp>
      <p:sp>
        <p:nvSpPr>
          <p:cNvPr id="3" name="Tijdelijke aanduiding voor inhoud 2"/>
          <p:cNvSpPr>
            <a:spLocks noGrp="1"/>
          </p:cNvSpPr>
          <p:nvPr>
            <p:ph idx="4294967295"/>
          </p:nvPr>
        </p:nvSpPr>
        <p:spPr>
          <a:xfrm>
            <a:off x="0" y="1646238"/>
            <a:ext cx="8229600" cy="4525962"/>
          </a:xfrm>
        </p:spPr>
        <p:txBody>
          <a:bodyPr/>
          <a:lstStyle/>
          <a:p>
            <a:endParaRPr lang="nl-BE" dirty="0" smtClean="0"/>
          </a:p>
          <a:p>
            <a:endParaRPr lang="nl-BE"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xfrm>
            <a:off x="571472" y="214290"/>
            <a:ext cx="8572528" cy="1385910"/>
          </a:xfrm>
        </p:spPr>
        <p:txBody>
          <a:bodyPr>
            <a:normAutofit fontScale="90000"/>
          </a:bodyPr>
          <a:lstStyle/>
          <a:p>
            <a:r>
              <a:rPr lang="en-US" sz="3600" dirty="0">
                <a:solidFill>
                  <a:srgbClr val="FFFF00"/>
                </a:solidFill>
              </a:rPr>
              <a:t>Early peak of recurrences in presence or</a:t>
            </a:r>
            <a:br>
              <a:rPr lang="en-US" sz="3600" dirty="0">
                <a:solidFill>
                  <a:srgbClr val="FFFF00"/>
                </a:solidFill>
              </a:rPr>
            </a:br>
            <a:r>
              <a:rPr lang="en-US" sz="3600" dirty="0">
                <a:solidFill>
                  <a:srgbClr val="FFFF00"/>
                </a:solidFill>
              </a:rPr>
              <a:t> absence of adjuvant therapy</a:t>
            </a:r>
            <a:endParaRPr lang="en-AU" sz="3600" dirty="0">
              <a:solidFill>
                <a:srgbClr val="FFFF00"/>
              </a:solidFill>
            </a:endParaRPr>
          </a:p>
        </p:txBody>
      </p:sp>
      <p:sp>
        <p:nvSpPr>
          <p:cNvPr id="27801" name="Rectangle 153"/>
          <p:cNvSpPr>
            <a:spLocks noChangeAspect="1" noChangeArrowheads="1"/>
          </p:cNvSpPr>
          <p:nvPr/>
        </p:nvSpPr>
        <p:spPr bwMode="auto">
          <a:xfrm>
            <a:off x="495300" y="6467475"/>
            <a:ext cx="4691063" cy="244475"/>
          </a:xfrm>
          <a:prstGeom prst="rect">
            <a:avLst/>
          </a:prstGeom>
          <a:noFill/>
          <a:ln w="9525">
            <a:noFill/>
            <a:miter lim="800000"/>
            <a:headEnd/>
            <a:tailEnd/>
          </a:ln>
        </p:spPr>
        <p:txBody>
          <a:bodyPr lIns="0" tIns="0" rIns="0" bIns="0">
            <a:spAutoFit/>
          </a:bodyPr>
          <a:lstStyle/>
          <a:p>
            <a:r>
              <a:rPr lang="en-GB" sz="1600">
                <a:solidFill>
                  <a:schemeClr val="bg1"/>
                </a:solidFill>
                <a:latin typeface="Arial" pitchFamily="34" charset="0"/>
              </a:rPr>
              <a:t>ER, oestrogen receptor</a:t>
            </a:r>
          </a:p>
        </p:txBody>
      </p:sp>
      <p:grpSp>
        <p:nvGrpSpPr>
          <p:cNvPr id="2" name="Group 214"/>
          <p:cNvGrpSpPr>
            <a:grpSpLocks/>
          </p:cNvGrpSpPr>
          <p:nvPr/>
        </p:nvGrpSpPr>
        <p:grpSpPr bwMode="auto">
          <a:xfrm>
            <a:off x="152400" y="1676400"/>
            <a:ext cx="8763000" cy="4389438"/>
            <a:chOff x="144" y="1242"/>
            <a:chExt cx="5394" cy="2479"/>
          </a:xfrm>
        </p:grpSpPr>
        <p:sp>
          <p:nvSpPr>
            <p:cNvPr id="27650" name="Rectangle 2"/>
            <p:cNvSpPr>
              <a:spLocks noChangeArrowheads="1"/>
            </p:cNvSpPr>
            <p:nvPr/>
          </p:nvSpPr>
          <p:spPr bwMode="auto">
            <a:xfrm>
              <a:off x="2984" y="2936"/>
              <a:ext cx="49" cy="50"/>
            </a:xfrm>
            <a:prstGeom prst="rect">
              <a:avLst/>
            </a:prstGeom>
            <a:solidFill>
              <a:srgbClr val="00FFFF"/>
            </a:solidFill>
            <a:ln w="12700">
              <a:solidFill>
                <a:srgbClr val="00FFFF"/>
              </a:solidFill>
              <a:miter lim="800000"/>
              <a:headEnd/>
              <a:tailEnd/>
            </a:ln>
          </p:spPr>
          <p:txBody>
            <a:bodyPr/>
            <a:lstStyle/>
            <a:p>
              <a:endParaRPr lang="nl-BE"/>
            </a:p>
          </p:txBody>
        </p:sp>
        <p:sp>
          <p:nvSpPr>
            <p:cNvPr id="27652" name="Freeform 4"/>
            <p:cNvSpPr>
              <a:spLocks/>
            </p:cNvSpPr>
            <p:nvPr/>
          </p:nvSpPr>
          <p:spPr bwMode="auto">
            <a:xfrm>
              <a:off x="1336" y="2234"/>
              <a:ext cx="3333" cy="876"/>
            </a:xfrm>
            <a:custGeom>
              <a:avLst/>
              <a:gdLst/>
              <a:ahLst/>
              <a:cxnLst>
                <a:cxn ang="0">
                  <a:pos x="0" y="438"/>
                </a:cxn>
                <a:cxn ang="0">
                  <a:pos x="333" y="0"/>
                </a:cxn>
                <a:cxn ang="0">
                  <a:pos x="667" y="115"/>
                </a:cxn>
                <a:cxn ang="0">
                  <a:pos x="1000" y="339"/>
                </a:cxn>
                <a:cxn ang="0">
                  <a:pos x="1333" y="520"/>
                </a:cxn>
                <a:cxn ang="0">
                  <a:pos x="1667" y="694"/>
                </a:cxn>
                <a:cxn ang="0">
                  <a:pos x="2000" y="677"/>
                </a:cxn>
                <a:cxn ang="0">
                  <a:pos x="2333" y="644"/>
                </a:cxn>
                <a:cxn ang="0">
                  <a:pos x="2667" y="727"/>
                </a:cxn>
                <a:cxn ang="0">
                  <a:pos x="3000" y="719"/>
                </a:cxn>
                <a:cxn ang="0">
                  <a:pos x="3333" y="876"/>
                </a:cxn>
              </a:cxnLst>
              <a:rect l="0" t="0" r="r" b="b"/>
              <a:pathLst>
                <a:path w="3333" h="876">
                  <a:moveTo>
                    <a:pt x="0" y="438"/>
                  </a:moveTo>
                  <a:lnTo>
                    <a:pt x="333" y="0"/>
                  </a:lnTo>
                  <a:lnTo>
                    <a:pt x="667" y="115"/>
                  </a:lnTo>
                  <a:lnTo>
                    <a:pt x="1000" y="339"/>
                  </a:lnTo>
                  <a:lnTo>
                    <a:pt x="1333" y="520"/>
                  </a:lnTo>
                  <a:lnTo>
                    <a:pt x="1667" y="694"/>
                  </a:lnTo>
                  <a:lnTo>
                    <a:pt x="2000" y="677"/>
                  </a:lnTo>
                  <a:lnTo>
                    <a:pt x="2333" y="644"/>
                  </a:lnTo>
                  <a:lnTo>
                    <a:pt x="2667" y="727"/>
                  </a:lnTo>
                  <a:lnTo>
                    <a:pt x="3000" y="719"/>
                  </a:lnTo>
                  <a:lnTo>
                    <a:pt x="3333" y="876"/>
                  </a:lnTo>
                </a:path>
              </a:pathLst>
            </a:custGeom>
            <a:noFill/>
            <a:ln w="38100" cmpd="sng">
              <a:solidFill>
                <a:srgbClr val="FF0000"/>
              </a:solidFill>
              <a:prstDash val="solid"/>
              <a:round/>
              <a:headEnd/>
              <a:tailEnd/>
            </a:ln>
          </p:spPr>
          <p:txBody>
            <a:bodyPr/>
            <a:lstStyle/>
            <a:p>
              <a:endParaRPr lang="nl-BE"/>
            </a:p>
          </p:txBody>
        </p:sp>
        <p:sp>
          <p:nvSpPr>
            <p:cNvPr id="27653" name="Freeform 5"/>
            <p:cNvSpPr>
              <a:spLocks/>
            </p:cNvSpPr>
            <p:nvPr/>
          </p:nvSpPr>
          <p:spPr bwMode="auto">
            <a:xfrm>
              <a:off x="1336" y="2705"/>
              <a:ext cx="3333" cy="537"/>
            </a:xfrm>
            <a:custGeom>
              <a:avLst/>
              <a:gdLst/>
              <a:ahLst/>
              <a:cxnLst>
                <a:cxn ang="0">
                  <a:pos x="0" y="107"/>
                </a:cxn>
                <a:cxn ang="0">
                  <a:pos x="333" y="16"/>
                </a:cxn>
                <a:cxn ang="0">
                  <a:pos x="667" y="0"/>
                </a:cxn>
                <a:cxn ang="0">
                  <a:pos x="1000" y="248"/>
                </a:cxn>
                <a:cxn ang="0">
                  <a:pos x="1333" y="322"/>
                </a:cxn>
                <a:cxn ang="0">
                  <a:pos x="1667" y="421"/>
                </a:cxn>
                <a:cxn ang="0">
                  <a:pos x="2000" y="430"/>
                </a:cxn>
                <a:cxn ang="0">
                  <a:pos x="2333" y="421"/>
                </a:cxn>
                <a:cxn ang="0">
                  <a:pos x="2667" y="537"/>
                </a:cxn>
                <a:cxn ang="0">
                  <a:pos x="3000" y="430"/>
                </a:cxn>
                <a:cxn ang="0">
                  <a:pos x="3333" y="471"/>
                </a:cxn>
              </a:cxnLst>
              <a:rect l="0" t="0" r="r" b="b"/>
              <a:pathLst>
                <a:path w="3333" h="537">
                  <a:moveTo>
                    <a:pt x="0" y="107"/>
                  </a:moveTo>
                  <a:lnTo>
                    <a:pt x="333" y="16"/>
                  </a:lnTo>
                  <a:lnTo>
                    <a:pt x="667" y="0"/>
                  </a:lnTo>
                  <a:lnTo>
                    <a:pt x="1000" y="248"/>
                  </a:lnTo>
                  <a:lnTo>
                    <a:pt x="1333" y="322"/>
                  </a:lnTo>
                  <a:lnTo>
                    <a:pt x="1667" y="421"/>
                  </a:lnTo>
                  <a:lnTo>
                    <a:pt x="2000" y="430"/>
                  </a:lnTo>
                  <a:lnTo>
                    <a:pt x="2333" y="421"/>
                  </a:lnTo>
                  <a:lnTo>
                    <a:pt x="2667" y="537"/>
                  </a:lnTo>
                  <a:lnTo>
                    <a:pt x="3000" y="430"/>
                  </a:lnTo>
                  <a:lnTo>
                    <a:pt x="3333" y="471"/>
                  </a:lnTo>
                </a:path>
              </a:pathLst>
            </a:custGeom>
            <a:noFill/>
            <a:ln w="38100">
              <a:solidFill>
                <a:srgbClr val="FFFF00"/>
              </a:solidFill>
              <a:prstDash val="solid"/>
              <a:round/>
              <a:headEnd/>
              <a:tailEnd/>
            </a:ln>
          </p:spPr>
          <p:txBody>
            <a:bodyPr/>
            <a:lstStyle/>
            <a:p>
              <a:endParaRPr lang="nl-BE"/>
            </a:p>
          </p:txBody>
        </p:sp>
        <p:sp>
          <p:nvSpPr>
            <p:cNvPr id="27654" name="Freeform 6"/>
            <p:cNvSpPr>
              <a:spLocks/>
            </p:cNvSpPr>
            <p:nvPr/>
          </p:nvSpPr>
          <p:spPr bwMode="auto">
            <a:xfrm>
              <a:off x="1336" y="2531"/>
              <a:ext cx="3333" cy="612"/>
            </a:xfrm>
            <a:custGeom>
              <a:avLst/>
              <a:gdLst/>
              <a:ahLst/>
              <a:cxnLst>
                <a:cxn ang="0">
                  <a:pos x="0" y="405"/>
                </a:cxn>
                <a:cxn ang="0">
                  <a:pos x="333" y="124"/>
                </a:cxn>
                <a:cxn ang="0">
                  <a:pos x="667" y="0"/>
                </a:cxn>
                <a:cxn ang="0">
                  <a:pos x="1000" y="116"/>
                </a:cxn>
                <a:cxn ang="0">
                  <a:pos x="1333" y="298"/>
                </a:cxn>
                <a:cxn ang="0">
                  <a:pos x="1667" y="455"/>
                </a:cxn>
                <a:cxn ang="0">
                  <a:pos x="2000" y="273"/>
                </a:cxn>
                <a:cxn ang="0">
                  <a:pos x="2333" y="414"/>
                </a:cxn>
                <a:cxn ang="0">
                  <a:pos x="2667" y="397"/>
                </a:cxn>
                <a:cxn ang="0">
                  <a:pos x="3000" y="480"/>
                </a:cxn>
                <a:cxn ang="0">
                  <a:pos x="3333" y="612"/>
                </a:cxn>
              </a:cxnLst>
              <a:rect l="0" t="0" r="r" b="b"/>
              <a:pathLst>
                <a:path w="3333" h="612">
                  <a:moveTo>
                    <a:pt x="0" y="405"/>
                  </a:moveTo>
                  <a:lnTo>
                    <a:pt x="333" y="124"/>
                  </a:lnTo>
                  <a:lnTo>
                    <a:pt x="667" y="0"/>
                  </a:lnTo>
                  <a:lnTo>
                    <a:pt x="1000" y="116"/>
                  </a:lnTo>
                  <a:lnTo>
                    <a:pt x="1333" y="298"/>
                  </a:lnTo>
                  <a:lnTo>
                    <a:pt x="1667" y="455"/>
                  </a:lnTo>
                  <a:lnTo>
                    <a:pt x="2000" y="273"/>
                  </a:lnTo>
                  <a:lnTo>
                    <a:pt x="2333" y="414"/>
                  </a:lnTo>
                  <a:lnTo>
                    <a:pt x="2667" y="397"/>
                  </a:lnTo>
                  <a:lnTo>
                    <a:pt x="3000" y="480"/>
                  </a:lnTo>
                  <a:lnTo>
                    <a:pt x="3333" y="612"/>
                  </a:lnTo>
                </a:path>
              </a:pathLst>
            </a:custGeom>
            <a:noFill/>
            <a:ln w="38100">
              <a:solidFill>
                <a:schemeClr val="bg2"/>
              </a:solidFill>
              <a:prstDash val="solid"/>
              <a:round/>
              <a:headEnd/>
              <a:tailEnd/>
            </a:ln>
          </p:spPr>
          <p:txBody>
            <a:bodyPr/>
            <a:lstStyle/>
            <a:p>
              <a:endParaRPr lang="nl-BE"/>
            </a:p>
          </p:txBody>
        </p:sp>
        <p:sp>
          <p:nvSpPr>
            <p:cNvPr id="27655" name="Freeform 7"/>
            <p:cNvSpPr>
              <a:spLocks/>
            </p:cNvSpPr>
            <p:nvPr/>
          </p:nvSpPr>
          <p:spPr bwMode="auto">
            <a:xfrm>
              <a:off x="1336" y="1432"/>
              <a:ext cx="3333" cy="1579"/>
            </a:xfrm>
            <a:custGeom>
              <a:avLst/>
              <a:gdLst/>
              <a:ahLst/>
              <a:cxnLst>
                <a:cxn ang="0">
                  <a:pos x="0" y="917"/>
                </a:cxn>
                <a:cxn ang="0">
                  <a:pos x="333" y="0"/>
                </a:cxn>
                <a:cxn ang="0">
                  <a:pos x="667" y="372"/>
                </a:cxn>
                <a:cxn ang="0">
                  <a:pos x="1000" y="686"/>
                </a:cxn>
                <a:cxn ang="0">
                  <a:pos x="1333" y="926"/>
                </a:cxn>
                <a:cxn ang="0">
                  <a:pos x="1667" y="1182"/>
                </a:cxn>
                <a:cxn ang="0">
                  <a:pos x="2000" y="1397"/>
                </a:cxn>
                <a:cxn ang="0">
                  <a:pos x="2333" y="1066"/>
                </a:cxn>
                <a:cxn ang="0">
                  <a:pos x="2667" y="1273"/>
                </a:cxn>
                <a:cxn ang="0">
                  <a:pos x="3000" y="1248"/>
                </a:cxn>
                <a:cxn ang="0">
                  <a:pos x="3333" y="1579"/>
                </a:cxn>
              </a:cxnLst>
              <a:rect l="0" t="0" r="r" b="b"/>
              <a:pathLst>
                <a:path w="3333" h="1579">
                  <a:moveTo>
                    <a:pt x="0" y="917"/>
                  </a:moveTo>
                  <a:lnTo>
                    <a:pt x="333" y="0"/>
                  </a:lnTo>
                  <a:lnTo>
                    <a:pt x="667" y="372"/>
                  </a:lnTo>
                  <a:lnTo>
                    <a:pt x="1000" y="686"/>
                  </a:lnTo>
                  <a:lnTo>
                    <a:pt x="1333" y="926"/>
                  </a:lnTo>
                  <a:lnTo>
                    <a:pt x="1667" y="1182"/>
                  </a:lnTo>
                  <a:lnTo>
                    <a:pt x="2000" y="1397"/>
                  </a:lnTo>
                  <a:lnTo>
                    <a:pt x="2333" y="1066"/>
                  </a:lnTo>
                  <a:lnTo>
                    <a:pt x="2667" y="1273"/>
                  </a:lnTo>
                  <a:lnTo>
                    <a:pt x="3000" y="1248"/>
                  </a:lnTo>
                  <a:lnTo>
                    <a:pt x="3333" y="1579"/>
                  </a:lnTo>
                </a:path>
              </a:pathLst>
            </a:custGeom>
            <a:noFill/>
            <a:ln w="38100">
              <a:solidFill>
                <a:srgbClr val="00FF00"/>
              </a:solidFill>
              <a:prstDash val="solid"/>
              <a:round/>
              <a:headEnd/>
              <a:tailEnd/>
            </a:ln>
          </p:spPr>
          <p:txBody>
            <a:bodyPr/>
            <a:lstStyle/>
            <a:p>
              <a:endParaRPr lang="nl-BE"/>
            </a:p>
          </p:txBody>
        </p:sp>
        <p:sp>
          <p:nvSpPr>
            <p:cNvPr id="27656" name="Freeform 8"/>
            <p:cNvSpPr>
              <a:spLocks/>
            </p:cNvSpPr>
            <p:nvPr/>
          </p:nvSpPr>
          <p:spPr bwMode="auto">
            <a:xfrm>
              <a:off x="1336" y="2697"/>
              <a:ext cx="3333" cy="454"/>
            </a:xfrm>
            <a:custGeom>
              <a:avLst/>
              <a:gdLst/>
              <a:ahLst/>
              <a:cxnLst>
                <a:cxn ang="0">
                  <a:pos x="0" y="256"/>
                </a:cxn>
                <a:cxn ang="0">
                  <a:pos x="333" y="0"/>
                </a:cxn>
                <a:cxn ang="0">
                  <a:pos x="667" y="24"/>
                </a:cxn>
                <a:cxn ang="0">
                  <a:pos x="1000" y="115"/>
                </a:cxn>
                <a:cxn ang="0">
                  <a:pos x="1333" y="198"/>
                </a:cxn>
                <a:cxn ang="0">
                  <a:pos x="1667" y="264"/>
                </a:cxn>
                <a:cxn ang="0">
                  <a:pos x="2000" y="347"/>
                </a:cxn>
                <a:cxn ang="0">
                  <a:pos x="2333" y="330"/>
                </a:cxn>
                <a:cxn ang="0">
                  <a:pos x="2667" y="363"/>
                </a:cxn>
                <a:cxn ang="0">
                  <a:pos x="3000" y="380"/>
                </a:cxn>
                <a:cxn ang="0">
                  <a:pos x="3333" y="454"/>
                </a:cxn>
              </a:cxnLst>
              <a:rect l="0" t="0" r="r" b="b"/>
              <a:pathLst>
                <a:path w="3333" h="454">
                  <a:moveTo>
                    <a:pt x="0" y="256"/>
                  </a:moveTo>
                  <a:lnTo>
                    <a:pt x="333" y="0"/>
                  </a:lnTo>
                  <a:lnTo>
                    <a:pt x="667" y="24"/>
                  </a:lnTo>
                  <a:lnTo>
                    <a:pt x="1000" y="115"/>
                  </a:lnTo>
                  <a:lnTo>
                    <a:pt x="1333" y="198"/>
                  </a:lnTo>
                  <a:lnTo>
                    <a:pt x="1667" y="264"/>
                  </a:lnTo>
                  <a:lnTo>
                    <a:pt x="2000" y="347"/>
                  </a:lnTo>
                  <a:lnTo>
                    <a:pt x="2333" y="330"/>
                  </a:lnTo>
                  <a:lnTo>
                    <a:pt x="2667" y="363"/>
                  </a:lnTo>
                  <a:lnTo>
                    <a:pt x="3000" y="380"/>
                  </a:lnTo>
                  <a:lnTo>
                    <a:pt x="3333" y="454"/>
                  </a:lnTo>
                </a:path>
              </a:pathLst>
            </a:custGeom>
            <a:noFill/>
            <a:ln w="38100">
              <a:solidFill>
                <a:srgbClr val="00FFFF"/>
              </a:solidFill>
              <a:prstDash val="solid"/>
              <a:round/>
              <a:headEnd/>
              <a:tailEnd/>
            </a:ln>
          </p:spPr>
          <p:txBody>
            <a:bodyPr/>
            <a:lstStyle/>
            <a:p>
              <a:endParaRPr lang="nl-BE"/>
            </a:p>
          </p:txBody>
        </p:sp>
        <p:sp>
          <p:nvSpPr>
            <p:cNvPr id="27657" name="Freeform 9"/>
            <p:cNvSpPr>
              <a:spLocks/>
            </p:cNvSpPr>
            <p:nvPr/>
          </p:nvSpPr>
          <p:spPr bwMode="auto">
            <a:xfrm>
              <a:off x="1344" y="2349"/>
              <a:ext cx="3333" cy="695"/>
            </a:xfrm>
            <a:custGeom>
              <a:avLst/>
              <a:gdLst/>
              <a:ahLst/>
              <a:cxnLst>
                <a:cxn ang="0">
                  <a:pos x="0" y="438"/>
                </a:cxn>
                <a:cxn ang="0">
                  <a:pos x="333" y="0"/>
                </a:cxn>
                <a:cxn ang="0">
                  <a:pos x="667" y="0"/>
                </a:cxn>
                <a:cxn ang="0">
                  <a:pos x="1000" y="157"/>
                </a:cxn>
                <a:cxn ang="0">
                  <a:pos x="1333" y="405"/>
                </a:cxn>
                <a:cxn ang="0">
                  <a:pos x="1667" y="587"/>
                </a:cxn>
                <a:cxn ang="0">
                  <a:pos x="2000" y="521"/>
                </a:cxn>
                <a:cxn ang="0">
                  <a:pos x="2333" y="438"/>
                </a:cxn>
                <a:cxn ang="0">
                  <a:pos x="2667" y="670"/>
                </a:cxn>
                <a:cxn ang="0">
                  <a:pos x="3000" y="554"/>
                </a:cxn>
                <a:cxn ang="0">
                  <a:pos x="3333" y="695"/>
                </a:cxn>
              </a:cxnLst>
              <a:rect l="0" t="0" r="r" b="b"/>
              <a:pathLst>
                <a:path w="3333" h="695">
                  <a:moveTo>
                    <a:pt x="0" y="438"/>
                  </a:moveTo>
                  <a:lnTo>
                    <a:pt x="333" y="0"/>
                  </a:lnTo>
                  <a:lnTo>
                    <a:pt x="667" y="0"/>
                  </a:lnTo>
                  <a:lnTo>
                    <a:pt x="1000" y="157"/>
                  </a:lnTo>
                  <a:lnTo>
                    <a:pt x="1333" y="405"/>
                  </a:lnTo>
                  <a:lnTo>
                    <a:pt x="1667" y="587"/>
                  </a:lnTo>
                  <a:lnTo>
                    <a:pt x="2000" y="521"/>
                  </a:lnTo>
                  <a:lnTo>
                    <a:pt x="2333" y="438"/>
                  </a:lnTo>
                  <a:lnTo>
                    <a:pt x="2667" y="670"/>
                  </a:lnTo>
                  <a:lnTo>
                    <a:pt x="3000" y="554"/>
                  </a:lnTo>
                  <a:lnTo>
                    <a:pt x="3333" y="695"/>
                  </a:lnTo>
                </a:path>
              </a:pathLst>
            </a:custGeom>
            <a:noFill/>
            <a:ln w="38100" cmpd="sng">
              <a:solidFill>
                <a:srgbClr val="B2B2B2"/>
              </a:solidFill>
              <a:prstDash val="solid"/>
              <a:round/>
              <a:headEnd/>
              <a:tailEnd/>
            </a:ln>
          </p:spPr>
          <p:txBody>
            <a:bodyPr/>
            <a:lstStyle/>
            <a:p>
              <a:endParaRPr lang="nl-BE"/>
            </a:p>
          </p:txBody>
        </p:sp>
        <p:sp>
          <p:nvSpPr>
            <p:cNvPr id="27658" name="Freeform 10"/>
            <p:cNvSpPr>
              <a:spLocks/>
            </p:cNvSpPr>
            <p:nvPr/>
          </p:nvSpPr>
          <p:spPr bwMode="auto">
            <a:xfrm>
              <a:off x="1336" y="1738"/>
              <a:ext cx="3333" cy="1421"/>
            </a:xfrm>
            <a:custGeom>
              <a:avLst/>
              <a:gdLst/>
              <a:ahLst/>
              <a:cxnLst>
                <a:cxn ang="0">
                  <a:pos x="0" y="628"/>
                </a:cxn>
                <a:cxn ang="0">
                  <a:pos x="333" y="0"/>
                </a:cxn>
                <a:cxn ang="0">
                  <a:pos x="667" y="289"/>
                </a:cxn>
                <a:cxn ang="0">
                  <a:pos x="1000" y="694"/>
                </a:cxn>
                <a:cxn ang="0">
                  <a:pos x="1333" y="876"/>
                </a:cxn>
                <a:cxn ang="0">
                  <a:pos x="1667" y="1140"/>
                </a:cxn>
                <a:cxn ang="0">
                  <a:pos x="2000" y="1140"/>
                </a:cxn>
                <a:cxn ang="0">
                  <a:pos x="2333" y="1124"/>
                </a:cxn>
                <a:cxn ang="0">
                  <a:pos x="2667" y="1058"/>
                </a:cxn>
                <a:cxn ang="0">
                  <a:pos x="3000" y="1198"/>
                </a:cxn>
                <a:cxn ang="0">
                  <a:pos x="3333" y="1421"/>
                </a:cxn>
              </a:cxnLst>
              <a:rect l="0" t="0" r="r" b="b"/>
              <a:pathLst>
                <a:path w="3333" h="1421">
                  <a:moveTo>
                    <a:pt x="0" y="628"/>
                  </a:moveTo>
                  <a:lnTo>
                    <a:pt x="333" y="0"/>
                  </a:lnTo>
                  <a:lnTo>
                    <a:pt x="667" y="289"/>
                  </a:lnTo>
                  <a:lnTo>
                    <a:pt x="1000" y="694"/>
                  </a:lnTo>
                  <a:lnTo>
                    <a:pt x="1333" y="876"/>
                  </a:lnTo>
                  <a:lnTo>
                    <a:pt x="1667" y="1140"/>
                  </a:lnTo>
                  <a:lnTo>
                    <a:pt x="2000" y="1140"/>
                  </a:lnTo>
                  <a:lnTo>
                    <a:pt x="2333" y="1124"/>
                  </a:lnTo>
                  <a:lnTo>
                    <a:pt x="2667" y="1058"/>
                  </a:lnTo>
                  <a:lnTo>
                    <a:pt x="3000" y="1198"/>
                  </a:lnTo>
                  <a:lnTo>
                    <a:pt x="3333" y="1421"/>
                  </a:lnTo>
                </a:path>
              </a:pathLst>
            </a:custGeom>
            <a:noFill/>
            <a:ln w="38100">
              <a:solidFill>
                <a:srgbClr val="339966"/>
              </a:solidFill>
              <a:prstDash val="solid"/>
              <a:round/>
              <a:headEnd/>
              <a:tailEnd/>
            </a:ln>
          </p:spPr>
          <p:txBody>
            <a:bodyPr/>
            <a:lstStyle/>
            <a:p>
              <a:endParaRPr lang="nl-BE"/>
            </a:p>
          </p:txBody>
        </p:sp>
        <p:sp>
          <p:nvSpPr>
            <p:cNvPr id="27659" name="Freeform 11"/>
            <p:cNvSpPr>
              <a:spLocks/>
            </p:cNvSpPr>
            <p:nvPr/>
          </p:nvSpPr>
          <p:spPr bwMode="auto">
            <a:xfrm>
              <a:off x="1336" y="2416"/>
              <a:ext cx="3333" cy="611"/>
            </a:xfrm>
            <a:custGeom>
              <a:avLst/>
              <a:gdLst/>
              <a:ahLst/>
              <a:cxnLst>
                <a:cxn ang="0">
                  <a:pos x="0" y="487"/>
                </a:cxn>
                <a:cxn ang="0">
                  <a:pos x="333" y="24"/>
                </a:cxn>
                <a:cxn ang="0">
                  <a:pos x="667" y="0"/>
                </a:cxn>
                <a:cxn ang="0">
                  <a:pos x="1000" y="132"/>
                </a:cxn>
                <a:cxn ang="0">
                  <a:pos x="1333" y="289"/>
                </a:cxn>
                <a:cxn ang="0">
                  <a:pos x="1667" y="438"/>
                </a:cxn>
                <a:cxn ang="0">
                  <a:pos x="2000" y="487"/>
                </a:cxn>
                <a:cxn ang="0">
                  <a:pos x="2333" y="421"/>
                </a:cxn>
                <a:cxn ang="0">
                  <a:pos x="2667" y="479"/>
                </a:cxn>
                <a:cxn ang="0">
                  <a:pos x="3000" y="396"/>
                </a:cxn>
                <a:cxn ang="0">
                  <a:pos x="3333" y="611"/>
                </a:cxn>
              </a:cxnLst>
              <a:rect l="0" t="0" r="r" b="b"/>
              <a:pathLst>
                <a:path w="3333" h="611">
                  <a:moveTo>
                    <a:pt x="0" y="487"/>
                  </a:moveTo>
                  <a:lnTo>
                    <a:pt x="333" y="24"/>
                  </a:lnTo>
                  <a:lnTo>
                    <a:pt x="667" y="0"/>
                  </a:lnTo>
                  <a:lnTo>
                    <a:pt x="1000" y="132"/>
                  </a:lnTo>
                  <a:lnTo>
                    <a:pt x="1333" y="289"/>
                  </a:lnTo>
                  <a:lnTo>
                    <a:pt x="1667" y="438"/>
                  </a:lnTo>
                  <a:lnTo>
                    <a:pt x="2000" y="487"/>
                  </a:lnTo>
                  <a:lnTo>
                    <a:pt x="2333" y="421"/>
                  </a:lnTo>
                  <a:lnTo>
                    <a:pt x="2667" y="479"/>
                  </a:lnTo>
                  <a:lnTo>
                    <a:pt x="3000" y="396"/>
                  </a:lnTo>
                  <a:lnTo>
                    <a:pt x="3333" y="611"/>
                  </a:lnTo>
                </a:path>
              </a:pathLst>
            </a:custGeom>
            <a:noFill/>
            <a:ln w="38100">
              <a:solidFill>
                <a:srgbClr val="FF00FF"/>
              </a:solidFill>
              <a:prstDash val="solid"/>
              <a:round/>
              <a:headEnd/>
              <a:tailEnd/>
            </a:ln>
          </p:spPr>
          <p:txBody>
            <a:bodyPr/>
            <a:lstStyle/>
            <a:p>
              <a:endParaRPr lang="nl-BE"/>
            </a:p>
          </p:txBody>
        </p:sp>
        <p:sp>
          <p:nvSpPr>
            <p:cNvPr id="27660" name="Freeform 12"/>
            <p:cNvSpPr>
              <a:spLocks/>
            </p:cNvSpPr>
            <p:nvPr/>
          </p:nvSpPr>
          <p:spPr bwMode="auto">
            <a:xfrm>
              <a:off x="1336" y="1829"/>
              <a:ext cx="3333" cy="1397"/>
            </a:xfrm>
            <a:custGeom>
              <a:avLst/>
              <a:gdLst/>
              <a:ahLst/>
              <a:cxnLst>
                <a:cxn ang="0">
                  <a:pos x="0" y="429"/>
                </a:cxn>
                <a:cxn ang="0">
                  <a:pos x="333" y="0"/>
                </a:cxn>
                <a:cxn ang="0">
                  <a:pos x="667" y="380"/>
                </a:cxn>
                <a:cxn ang="0">
                  <a:pos x="1000" y="810"/>
                </a:cxn>
                <a:cxn ang="0">
                  <a:pos x="1333" y="1033"/>
                </a:cxn>
                <a:cxn ang="0">
                  <a:pos x="1667" y="1240"/>
                </a:cxn>
                <a:cxn ang="0">
                  <a:pos x="2000" y="1140"/>
                </a:cxn>
                <a:cxn ang="0">
                  <a:pos x="2333" y="1140"/>
                </a:cxn>
                <a:cxn ang="0">
                  <a:pos x="2667" y="1273"/>
                </a:cxn>
                <a:cxn ang="0">
                  <a:pos x="3000" y="1355"/>
                </a:cxn>
                <a:cxn ang="0">
                  <a:pos x="3333" y="1397"/>
                </a:cxn>
              </a:cxnLst>
              <a:rect l="0" t="0" r="r" b="b"/>
              <a:pathLst>
                <a:path w="3333" h="1397">
                  <a:moveTo>
                    <a:pt x="0" y="429"/>
                  </a:moveTo>
                  <a:lnTo>
                    <a:pt x="333" y="0"/>
                  </a:lnTo>
                  <a:lnTo>
                    <a:pt x="667" y="380"/>
                  </a:lnTo>
                  <a:lnTo>
                    <a:pt x="1000" y="810"/>
                  </a:lnTo>
                  <a:lnTo>
                    <a:pt x="1333" y="1033"/>
                  </a:lnTo>
                  <a:lnTo>
                    <a:pt x="1667" y="1240"/>
                  </a:lnTo>
                  <a:lnTo>
                    <a:pt x="2000" y="1140"/>
                  </a:lnTo>
                  <a:lnTo>
                    <a:pt x="2333" y="1140"/>
                  </a:lnTo>
                  <a:lnTo>
                    <a:pt x="2667" y="1273"/>
                  </a:lnTo>
                  <a:lnTo>
                    <a:pt x="3000" y="1355"/>
                  </a:lnTo>
                  <a:lnTo>
                    <a:pt x="3333" y="1397"/>
                  </a:lnTo>
                </a:path>
              </a:pathLst>
            </a:custGeom>
            <a:noFill/>
            <a:ln w="38100">
              <a:solidFill>
                <a:srgbClr val="008080"/>
              </a:solidFill>
              <a:prstDash val="solid"/>
              <a:round/>
              <a:headEnd/>
              <a:tailEnd/>
            </a:ln>
          </p:spPr>
          <p:txBody>
            <a:bodyPr/>
            <a:lstStyle/>
            <a:p>
              <a:endParaRPr lang="nl-BE"/>
            </a:p>
          </p:txBody>
        </p:sp>
        <p:sp>
          <p:nvSpPr>
            <p:cNvPr id="27661" name="Freeform 13"/>
            <p:cNvSpPr>
              <a:spLocks/>
            </p:cNvSpPr>
            <p:nvPr/>
          </p:nvSpPr>
          <p:spPr bwMode="auto">
            <a:xfrm>
              <a:off x="1336" y="2300"/>
              <a:ext cx="3333" cy="826"/>
            </a:xfrm>
            <a:custGeom>
              <a:avLst/>
              <a:gdLst/>
              <a:ahLst/>
              <a:cxnLst>
                <a:cxn ang="0">
                  <a:pos x="0" y="388"/>
                </a:cxn>
                <a:cxn ang="0">
                  <a:pos x="333" y="0"/>
                </a:cxn>
                <a:cxn ang="0">
                  <a:pos x="667" y="49"/>
                </a:cxn>
                <a:cxn ang="0">
                  <a:pos x="1000" y="347"/>
                </a:cxn>
                <a:cxn ang="0">
                  <a:pos x="1333" y="537"/>
                </a:cxn>
                <a:cxn ang="0">
                  <a:pos x="1667" y="669"/>
                </a:cxn>
                <a:cxn ang="0">
                  <a:pos x="2000" y="653"/>
                </a:cxn>
                <a:cxn ang="0">
                  <a:pos x="2333" y="678"/>
                </a:cxn>
                <a:cxn ang="0">
                  <a:pos x="2667" y="793"/>
                </a:cxn>
                <a:cxn ang="0">
                  <a:pos x="3000" y="735"/>
                </a:cxn>
                <a:cxn ang="0">
                  <a:pos x="3333" y="826"/>
                </a:cxn>
              </a:cxnLst>
              <a:rect l="0" t="0" r="r" b="b"/>
              <a:pathLst>
                <a:path w="3333" h="826">
                  <a:moveTo>
                    <a:pt x="0" y="388"/>
                  </a:moveTo>
                  <a:lnTo>
                    <a:pt x="333" y="0"/>
                  </a:lnTo>
                  <a:lnTo>
                    <a:pt x="667" y="49"/>
                  </a:lnTo>
                  <a:lnTo>
                    <a:pt x="1000" y="347"/>
                  </a:lnTo>
                  <a:lnTo>
                    <a:pt x="1333" y="537"/>
                  </a:lnTo>
                  <a:lnTo>
                    <a:pt x="1667" y="669"/>
                  </a:lnTo>
                  <a:lnTo>
                    <a:pt x="2000" y="653"/>
                  </a:lnTo>
                  <a:lnTo>
                    <a:pt x="2333" y="678"/>
                  </a:lnTo>
                  <a:lnTo>
                    <a:pt x="2667" y="793"/>
                  </a:lnTo>
                  <a:lnTo>
                    <a:pt x="3000" y="735"/>
                  </a:lnTo>
                  <a:lnTo>
                    <a:pt x="3333" y="826"/>
                  </a:lnTo>
                </a:path>
              </a:pathLst>
            </a:custGeom>
            <a:noFill/>
            <a:ln w="38100">
              <a:solidFill>
                <a:srgbClr val="3333FF"/>
              </a:solidFill>
              <a:prstDash val="solid"/>
              <a:round/>
              <a:headEnd/>
              <a:tailEnd/>
            </a:ln>
          </p:spPr>
          <p:txBody>
            <a:bodyPr/>
            <a:lstStyle/>
            <a:p>
              <a:endParaRPr lang="nl-BE"/>
            </a:p>
          </p:txBody>
        </p:sp>
        <p:sp>
          <p:nvSpPr>
            <p:cNvPr id="27662" name="Freeform 14"/>
            <p:cNvSpPr>
              <a:spLocks/>
            </p:cNvSpPr>
            <p:nvPr/>
          </p:nvSpPr>
          <p:spPr bwMode="auto">
            <a:xfrm>
              <a:off x="1336" y="2184"/>
              <a:ext cx="3333" cy="901"/>
            </a:xfrm>
            <a:custGeom>
              <a:avLst/>
              <a:gdLst/>
              <a:ahLst/>
              <a:cxnLst>
                <a:cxn ang="0">
                  <a:pos x="0" y="471"/>
                </a:cxn>
                <a:cxn ang="0">
                  <a:pos x="333" y="0"/>
                </a:cxn>
                <a:cxn ang="0">
                  <a:pos x="667" y="165"/>
                </a:cxn>
                <a:cxn ang="0">
                  <a:pos x="1000" y="322"/>
                </a:cxn>
                <a:cxn ang="0">
                  <a:pos x="1333" y="479"/>
                </a:cxn>
                <a:cxn ang="0">
                  <a:pos x="1667" y="703"/>
                </a:cxn>
                <a:cxn ang="0">
                  <a:pos x="2000" y="694"/>
                </a:cxn>
                <a:cxn ang="0">
                  <a:pos x="2333" y="595"/>
                </a:cxn>
                <a:cxn ang="0">
                  <a:pos x="2667" y="645"/>
                </a:cxn>
                <a:cxn ang="0">
                  <a:pos x="3000" y="678"/>
                </a:cxn>
                <a:cxn ang="0">
                  <a:pos x="3333" y="901"/>
                </a:cxn>
              </a:cxnLst>
              <a:rect l="0" t="0" r="r" b="b"/>
              <a:pathLst>
                <a:path w="3333" h="901">
                  <a:moveTo>
                    <a:pt x="0" y="471"/>
                  </a:moveTo>
                  <a:lnTo>
                    <a:pt x="333" y="0"/>
                  </a:lnTo>
                  <a:lnTo>
                    <a:pt x="667" y="165"/>
                  </a:lnTo>
                  <a:lnTo>
                    <a:pt x="1000" y="322"/>
                  </a:lnTo>
                  <a:lnTo>
                    <a:pt x="1333" y="479"/>
                  </a:lnTo>
                  <a:lnTo>
                    <a:pt x="1667" y="703"/>
                  </a:lnTo>
                  <a:lnTo>
                    <a:pt x="2000" y="694"/>
                  </a:lnTo>
                  <a:lnTo>
                    <a:pt x="2333" y="595"/>
                  </a:lnTo>
                  <a:lnTo>
                    <a:pt x="2667" y="645"/>
                  </a:lnTo>
                  <a:lnTo>
                    <a:pt x="3000" y="678"/>
                  </a:lnTo>
                  <a:lnTo>
                    <a:pt x="3333" y="901"/>
                  </a:lnTo>
                </a:path>
              </a:pathLst>
            </a:custGeom>
            <a:noFill/>
            <a:ln w="38100">
              <a:solidFill>
                <a:srgbClr val="990000"/>
              </a:solidFill>
              <a:prstDash val="solid"/>
              <a:round/>
              <a:headEnd/>
              <a:tailEnd/>
            </a:ln>
          </p:spPr>
          <p:txBody>
            <a:bodyPr/>
            <a:lstStyle/>
            <a:p>
              <a:endParaRPr lang="nl-BE"/>
            </a:p>
          </p:txBody>
        </p:sp>
        <p:sp>
          <p:nvSpPr>
            <p:cNvPr id="27663" name="Freeform 15"/>
            <p:cNvSpPr>
              <a:spLocks/>
            </p:cNvSpPr>
            <p:nvPr/>
          </p:nvSpPr>
          <p:spPr bwMode="auto">
            <a:xfrm>
              <a:off x="1303" y="2639"/>
              <a:ext cx="82" cy="82"/>
            </a:xfrm>
            <a:custGeom>
              <a:avLst/>
              <a:gdLst/>
              <a:ahLst/>
              <a:cxnLst>
                <a:cxn ang="0">
                  <a:pos x="41" y="0"/>
                </a:cxn>
                <a:cxn ang="0">
                  <a:pos x="82" y="41"/>
                </a:cxn>
                <a:cxn ang="0">
                  <a:pos x="41" y="82"/>
                </a:cxn>
                <a:cxn ang="0">
                  <a:pos x="0" y="41"/>
                </a:cxn>
                <a:cxn ang="0">
                  <a:pos x="41" y="0"/>
                </a:cxn>
              </a:cxnLst>
              <a:rect l="0" t="0" r="r" b="b"/>
              <a:pathLst>
                <a:path w="82" h="82">
                  <a:moveTo>
                    <a:pt x="41" y="0"/>
                  </a:moveTo>
                  <a:lnTo>
                    <a:pt x="82" y="41"/>
                  </a:lnTo>
                  <a:lnTo>
                    <a:pt x="41" y="82"/>
                  </a:lnTo>
                  <a:lnTo>
                    <a:pt x="0" y="41"/>
                  </a:lnTo>
                  <a:lnTo>
                    <a:pt x="41" y="0"/>
                  </a:lnTo>
                  <a:close/>
                </a:path>
              </a:pathLst>
            </a:custGeom>
            <a:solidFill>
              <a:srgbClr val="FF0000"/>
            </a:solidFill>
            <a:ln w="12700">
              <a:solidFill>
                <a:srgbClr val="FF0000"/>
              </a:solidFill>
              <a:prstDash val="solid"/>
              <a:round/>
              <a:headEnd/>
              <a:tailEnd/>
            </a:ln>
          </p:spPr>
          <p:txBody>
            <a:bodyPr/>
            <a:lstStyle/>
            <a:p>
              <a:endParaRPr lang="nl-BE"/>
            </a:p>
          </p:txBody>
        </p:sp>
        <p:sp>
          <p:nvSpPr>
            <p:cNvPr id="27664" name="Freeform 16"/>
            <p:cNvSpPr>
              <a:spLocks/>
            </p:cNvSpPr>
            <p:nvPr/>
          </p:nvSpPr>
          <p:spPr bwMode="auto">
            <a:xfrm>
              <a:off x="1637" y="2201"/>
              <a:ext cx="81" cy="82"/>
            </a:xfrm>
            <a:custGeom>
              <a:avLst/>
              <a:gdLst/>
              <a:ahLst/>
              <a:cxnLst>
                <a:cxn ang="0">
                  <a:pos x="40" y="0"/>
                </a:cxn>
                <a:cxn ang="0">
                  <a:pos x="81" y="41"/>
                </a:cxn>
                <a:cxn ang="0">
                  <a:pos x="40" y="82"/>
                </a:cxn>
                <a:cxn ang="0">
                  <a:pos x="0" y="41"/>
                </a:cxn>
                <a:cxn ang="0">
                  <a:pos x="40" y="0"/>
                </a:cxn>
              </a:cxnLst>
              <a:rect l="0" t="0" r="r" b="b"/>
              <a:pathLst>
                <a:path w="81" h="82">
                  <a:moveTo>
                    <a:pt x="40" y="0"/>
                  </a:moveTo>
                  <a:lnTo>
                    <a:pt x="81" y="41"/>
                  </a:lnTo>
                  <a:lnTo>
                    <a:pt x="40" y="82"/>
                  </a:lnTo>
                  <a:lnTo>
                    <a:pt x="0" y="41"/>
                  </a:lnTo>
                  <a:lnTo>
                    <a:pt x="40" y="0"/>
                  </a:lnTo>
                  <a:close/>
                </a:path>
              </a:pathLst>
            </a:custGeom>
            <a:solidFill>
              <a:srgbClr val="FF0000"/>
            </a:solidFill>
            <a:ln w="12700">
              <a:solidFill>
                <a:srgbClr val="FF0000"/>
              </a:solidFill>
              <a:prstDash val="solid"/>
              <a:round/>
              <a:headEnd/>
              <a:tailEnd/>
            </a:ln>
          </p:spPr>
          <p:txBody>
            <a:bodyPr/>
            <a:lstStyle/>
            <a:p>
              <a:endParaRPr lang="nl-BE"/>
            </a:p>
          </p:txBody>
        </p:sp>
        <p:sp>
          <p:nvSpPr>
            <p:cNvPr id="27665" name="Freeform 17"/>
            <p:cNvSpPr>
              <a:spLocks/>
            </p:cNvSpPr>
            <p:nvPr/>
          </p:nvSpPr>
          <p:spPr bwMode="auto">
            <a:xfrm>
              <a:off x="1970" y="2316"/>
              <a:ext cx="81" cy="83"/>
            </a:xfrm>
            <a:custGeom>
              <a:avLst/>
              <a:gdLst/>
              <a:ahLst/>
              <a:cxnLst>
                <a:cxn ang="0">
                  <a:pos x="41" y="0"/>
                </a:cxn>
                <a:cxn ang="0">
                  <a:pos x="81" y="42"/>
                </a:cxn>
                <a:cxn ang="0">
                  <a:pos x="41" y="83"/>
                </a:cxn>
                <a:cxn ang="0">
                  <a:pos x="0" y="42"/>
                </a:cxn>
                <a:cxn ang="0">
                  <a:pos x="41" y="0"/>
                </a:cxn>
              </a:cxnLst>
              <a:rect l="0" t="0" r="r" b="b"/>
              <a:pathLst>
                <a:path w="81" h="83">
                  <a:moveTo>
                    <a:pt x="41" y="0"/>
                  </a:moveTo>
                  <a:lnTo>
                    <a:pt x="81" y="42"/>
                  </a:lnTo>
                  <a:lnTo>
                    <a:pt x="41" y="83"/>
                  </a:lnTo>
                  <a:lnTo>
                    <a:pt x="0" y="42"/>
                  </a:lnTo>
                  <a:lnTo>
                    <a:pt x="41" y="0"/>
                  </a:lnTo>
                  <a:close/>
                </a:path>
              </a:pathLst>
            </a:custGeom>
            <a:solidFill>
              <a:srgbClr val="FF0000"/>
            </a:solidFill>
            <a:ln w="12700">
              <a:solidFill>
                <a:srgbClr val="FF0000"/>
              </a:solidFill>
              <a:prstDash val="solid"/>
              <a:round/>
              <a:headEnd/>
              <a:tailEnd/>
            </a:ln>
          </p:spPr>
          <p:txBody>
            <a:bodyPr/>
            <a:lstStyle/>
            <a:p>
              <a:endParaRPr lang="nl-BE"/>
            </a:p>
          </p:txBody>
        </p:sp>
        <p:sp>
          <p:nvSpPr>
            <p:cNvPr id="27666" name="Freeform 18"/>
            <p:cNvSpPr>
              <a:spLocks/>
            </p:cNvSpPr>
            <p:nvPr/>
          </p:nvSpPr>
          <p:spPr bwMode="auto">
            <a:xfrm>
              <a:off x="2303" y="2539"/>
              <a:ext cx="82" cy="83"/>
            </a:xfrm>
            <a:custGeom>
              <a:avLst/>
              <a:gdLst/>
              <a:ahLst/>
              <a:cxnLst>
                <a:cxn ang="0">
                  <a:pos x="41" y="0"/>
                </a:cxn>
                <a:cxn ang="0">
                  <a:pos x="82" y="42"/>
                </a:cxn>
                <a:cxn ang="0">
                  <a:pos x="41" y="83"/>
                </a:cxn>
                <a:cxn ang="0">
                  <a:pos x="0" y="42"/>
                </a:cxn>
                <a:cxn ang="0">
                  <a:pos x="41" y="0"/>
                </a:cxn>
              </a:cxnLst>
              <a:rect l="0" t="0" r="r" b="b"/>
              <a:pathLst>
                <a:path w="82" h="83">
                  <a:moveTo>
                    <a:pt x="41" y="0"/>
                  </a:moveTo>
                  <a:lnTo>
                    <a:pt x="82" y="42"/>
                  </a:lnTo>
                  <a:lnTo>
                    <a:pt x="41" y="83"/>
                  </a:lnTo>
                  <a:lnTo>
                    <a:pt x="0" y="42"/>
                  </a:lnTo>
                  <a:lnTo>
                    <a:pt x="41" y="0"/>
                  </a:lnTo>
                  <a:close/>
                </a:path>
              </a:pathLst>
            </a:custGeom>
            <a:solidFill>
              <a:srgbClr val="FF0000"/>
            </a:solidFill>
            <a:ln w="12700">
              <a:solidFill>
                <a:srgbClr val="FF0000"/>
              </a:solidFill>
              <a:prstDash val="solid"/>
              <a:round/>
              <a:headEnd/>
              <a:tailEnd/>
            </a:ln>
          </p:spPr>
          <p:txBody>
            <a:bodyPr/>
            <a:lstStyle/>
            <a:p>
              <a:endParaRPr lang="nl-BE"/>
            </a:p>
          </p:txBody>
        </p:sp>
        <p:sp>
          <p:nvSpPr>
            <p:cNvPr id="27667" name="Freeform 19"/>
            <p:cNvSpPr>
              <a:spLocks/>
            </p:cNvSpPr>
            <p:nvPr/>
          </p:nvSpPr>
          <p:spPr bwMode="auto">
            <a:xfrm>
              <a:off x="2637" y="2721"/>
              <a:ext cx="81" cy="83"/>
            </a:xfrm>
            <a:custGeom>
              <a:avLst/>
              <a:gdLst/>
              <a:ahLst/>
              <a:cxnLst>
                <a:cxn ang="0">
                  <a:pos x="40" y="0"/>
                </a:cxn>
                <a:cxn ang="0">
                  <a:pos x="81" y="42"/>
                </a:cxn>
                <a:cxn ang="0">
                  <a:pos x="40" y="83"/>
                </a:cxn>
                <a:cxn ang="0">
                  <a:pos x="0" y="42"/>
                </a:cxn>
                <a:cxn ang="0">
                  <a:pos x="40" y="0"/>
                </a:cxn>
              </a:cxnLst>
              <a:rect l="0" t="0" r="r" b="b"/>
              <a:pathLst>
                <a:path w="81" h="83">
                  <a:moveTo>
                    <a:pt x="40" y="0"/>
                  </a:moveTo>
                  <a:lnTo>
                    <a:pt x="81" y="42"/>
                  </a:lnTo>
                  <a:lnTo>
                    <a:pt x="40" y="83"/>
                  </a:lnTo>
                  <a:lnTo>
                    <a:pt x="0" y="42"/>
                  </a:lnTo>
                  <a:lnTo>
                    <a:pt x="40" y="0"/>
                  </a:lnTo>
                  <a:close/>
                </a:path>
              </a:pathLst>
            </a:custGeom>
            <a:solidFill>
              <a:srgbClr val="FF0000"/>
            </a:solidFill>
            <a:ln w="12700">
              <a:solidFill>
                <a:srgbClr val="FF0000"/>
              </a:solidFill>
              <a:prstDash val="solid"/>
              <a:round/>
              <a:headEnd/>
              <a:tailEnd/>
            </a:ln>
          </p:spPr>
          <p:txBody>
            <a:bodyPr/>
            <a:lstStyle/>
            <a:p>
              <a:endParaRPr lang="nl-BE"/>
            </a:p>
          </p:txBody>
        </p:sp>
        <p:sp>
          <p:nvSpPr>
            <p:cNvPr id="27668" name="Freeform 20"/>
            <p:cNvSpPr>
              <a:spLocks/>
            </p:cNvSpPr>
            <p:nvPr/>
          </p:nvSpPr>
          <p:spPr bwMode="auto">
            <a:xfrm>
              <a:off x="2970" y="2895"/>
              <a:ext cx="81" cy="83"/>
            </a:xfrm>
            <a:custGeom>
              <a:avLst/>
              <a:gdLst/>
              <a:ahLst/>
              <a:cxnLst>
                <a:cxn ang="0">
                  <a:pos x="41" y="0"/>
                </a:cxn>
                <a:cxn ang="0">
                  <a:pos x="81" y="41"/>
                </a:cxn>
                <a:cxn ang="0">
                  <a:pos x="41" y="83"/>
                </a:cxn>
                <a:cxn ang="0">
                  <a:pos x="0" y="41"/>
                </a:cxn>
                <a:cxn ang="0">
                  <a:pos x="41" y="0"/>
                </a:cxn>
              </a:cxnLst>
              <a:rect l="0" t="0" r="r" b="b"/>
              <a:pathLst>
                <a:path w="81" h="83">
                  <a:moveTo>
                    <a:pt x="41" y="0"/>
                  </a:moveTo>
                  <a:lnTo>
                    <a:pt x="81" y="41"/>
                  </a:lnTo>
                  <a:lnTo>
                    <a:pt x="41" y="83"/>
                  </a:lnTo>
                  <a:lnTo>
                    <a:pt x="0" y="41"/>
                  </a:lnTo>
                  <a:lnTo>
                    <a:pt x="41" y="0"/>
                  </a:lnTo>
                  <a:close/>
                </a:path>
              </a:pathLst>
            </a:custGeom>
            <a:solidFill>
              <a:srgbClr val="FF0000"/>
            </a:solidFill>
            <a:ln w="12700">
              <a:solidFill>
                <a:srgbClr val="FF0000"/>
              </a:solidFill>
              <a:prstDash val="solid"/>
              <a:round/>
              <a:headEnd/>
              <a:tailEnd/>
            </a:ln>
          </p:spPr>
          <p:txBody>
            <a:bodyPr/>
            <a:lstStyle/>
            <a:p>
              <a:endParaRPr lang="nl-BE"/>
            </a:p>
          </p:txBody>
        </p:sp>
        <p:sp>
          <p:nvSpPr>
            <p:cNvPr id="27669" name="Freeform 21"/>
            <p:cNvSpPr>
              <a:spLocks/>
            </p:cNvSpPr>
            <p:nvPr/>
          </p:nvSpPr>
          <p:spPr bwMode="auto">
            <a:xfrm>
              <a:off x="3303" y="2878"/>
              <a:ext cx="82" cy="83"/>
            </a:xfrm>
            <a:custGeom>
              <a:avLst/>
              <a:gdLst/>
              <a:ahLst/>
              <a:cxnLst>
                <a:cxn ang="0">
                  <a:pos x="41" y="0"/>
                </a:cxn>
                <a:cxn ang="0">
                  <a:pos x="82" y="42"/>
                </a:cxn>
                <a:cxn ang="0">
                  <a:pos x="41" y="83"/>
                </a:cxn>
                <a:cxn ang="0">
                  <a:pos x="0" y="42"/>
                </a:cxn>
                <a:cxn ang="0">
                  <a:pos x="41" y="0"/>
                </a:cxn>
              </a:cxnLst>
              <a:rect l="0" t="0" r="r" b="b"/>
              <a:pathLst>
                <a:path w="82" h="83">
                  <a:moveTo>
                    <a:pt x="41" y="0"/>
                  </a:moveTo>
                  <a:lnTo>
                    <a:pt x="82" y="42"/>
                  </a:lnTo>
                  <a:lnTo>
                    <a:pt x="41" y="83"/>
                  </a:lnTo>
                  <a:lnTo>
                    <a:pt x="0" y="42"/>
                  </a:lnTo>
                  <a:lnTo>
                    <a:pt x="41" y="0"/>
                  </a:lnTo>
                  <a:close/>
                </a:path>
              </a:pathLst>
            </a:custGeom>
            <a:solidFill>
              <a:srgbClr val="FF0000"/>
            </a:solidFill>
            <a:ln w="12700">
              <a:solidFill>
                <a:srgbClr val="FF0000"/>
              </a:solidFill>
              <a:prstDash val="solid"/>
              <a:round/>
              <a:headEnd/>
              <a:tailEnd/>
            </a:ln>
          </p:spPr>
          <p:txBody>
            <a:bodyPr/>
            <a:lstStyle/>
            <a:p>
              <a:endParaRPr lang="nl-BE"/>
            </a:p>
          </p:txBody>
        </p:sp>
        <p:sp>
          <p:nvSpPr>
            <p:cNvPr id="27670" name="Freeform 22"/>
            <p:cNvSpPr>
              <a:spLocks/>
            </p:cNvSpPr>
            <p:nvPr/>
          </p:nvSpPr>
          <p:spPr bwMode="auto">
            <a:xfrm>
              <a:off x="3637" y="2845"/>
              <a:ext cx="81" cy="83"/>
            </a:xfrm>
            <a:custGeom>
              <a:avLst/>
              <a:gdLst/>
              <a:ahLst/>
              <a:cxnLst>
                <a:cxn ang="0">
                  <a:pos x="40" y="0"/>
                </a:cxn>
                <a:cxn ang="0">
                  <a:pos x="81" y="42"/>
                </a:cxn>
                <a:cxn ang="0">
                  <a:pos x="40" y="83"/>
                </a:cxn>
                <a:cxn ang="0">
                  <a:pos x="0" y="42"/>
                </a:cxn>
                <a:cxn ang="0">
                  <a:pos x="40" y="0"/>
                </a:cxn>
              </a:cxnLst>
              <a:rect l="0" t="0" r="r" b="b"/>
              <a:pathLst>
                <a:path w="81" h="83">
                  <a:moveTo>
                    <a:pt x="40" y="0"/>
                  </a:moveTo>
                  <a:lnTo>
                    <a:pt x="81" y="42"/>
                  </a:lnTo>
                  <a:lnTo>
                    <a:pt x="40" y="83"/>
                  </a:lnTo>
                  <a:lnTo>
                    <a:pt x="0" y="42"/>
                  </a:lnTo>
                  <a:lnTo>
                    <a:pt x="40" y="0"/>
                  </a:lnTo>
                  <a:close/>
                </a:path>
              </a:pathLst>
            </a:custGeom>
            <a:solidFill>
              <a:srgbClr val="FF0000"/>
            </a:solidFill>
            <a:ln w="12700">
              <a:solidFill>
                <a:srgbClr val="FF0000"/>
              </a:solidFill>
              <a:prstDash val="solid"/>
              <a:round/>
              <a:headEnd/>
              <a:tailEnd/>
            </a:ln>
          </p:spPr>
          <p:txBody>
            <a:bodyPr/>
            <a:lstStyle/>
            <a:p>
              <a:endParaRPr lang="nl-BE"/>
            </a:p>
          </p:txBody>
        </p:sp>
        <p:sp>
          <p:nvSpPr>
            <p:cNvPr id="27671" name="Freeform 23"/>
            <p:cNvSpPr>
              <a:spLocks/>
            </p:cNvSpPr>
            <p:nvPr/>
          </p:nvSpPr>
          <p:spPr bwMode="auto">
            <a:xfrm>
              <a:off x="3970" y="2928"/>
              <a:ext cx="81" cy="83"/>
            </a:xfrm>
            <a:custGeom>
              <a:avLst/>
              <a:gdLst/>
              <a:ahLst/>
              <a:cxnLst>
                <a:cxn ang="0">
                  <a:pos x="41" y="0"/>
                </a:cxn>
                <a:cxn ang="0">
                  <a:pos x="81" y="41"/>
                </a:cxn>
                <a:cxn ang="0">
                  <a:pos x="41" y="83"/>
                </a:cxn>
                <a:cxn ang="0">
                  <a:pos x="0" y="41"/>
                </a:cxn>
                <a:cxn ang="0">
                  <a:pos x="41" y="0"/>
                </a:cxn>
              </a:cxnLst>
              <a:rect l="0" t="0" r="r" b="b"/>
              <a:pathLst>
                <a:path w="81" h="83">
                  <a:moveTo>
                    <a:pt x="41" y="0"/>
                  </a:moveTo>
                  <a:lnTo>
                    <a:pt x="81" y="41"/>
                  </a:lnTo>
                  <a:lnTo>
                    <a:pt x="41" y="83"/>
                  </a:lnTo>
                  <a:lnTo>
                    <a:pt x="0" y="41"/>
                  </a:lnTo>
                  <a:lnTo>
                    <a:pt x="41" y="0"/>
                  </a:lnTo>
                  <a:close/>
                </a:path>
              </a:pathLst>
            </a:custGeom>
            <a:solidFill>
              <a:srgbClr val="FF0000"/>
            </a:solidFill>
            <a:ln w="12700">
              <a:solidFill>
                <a:srgbClr val="FF0000"/>
              </a:solidFill>
              <a:prstDash val="solid"/>
              <a:round/>
              <a:headEnd/>
              <a:tailEnd/>
            </a:ln>
          </p:spPr>
          <p:txBody>
            <a:bodyPr/>
            <a:lstStyle/>
            <a:p>
              <a:endParaRPr lang="nl-BE"/>
            </a:p>
          </p:txBody>
        </p:sp>
        <p:sp>
          <p:nvSpPr>
            <p:cNvPr id="27672" name="Freeform 24"/>
            <p:cNvSpPr>
              <a:spLocks/>
            </p:cNvSpPr>
            <p:nvPr/>
          </p:nvSpPr>
          <p:spPr bwMode="auto">
            <a:xfrm>
              <a:off x="4303" y="2920"/>
              <a:ext cx="82" cy="82"/>
            </a:xfrm>
            <a:custGeom>
              <a:avLst/>
              <a:gdLst/>
              <a:ahLst/>
              <a:cxnLst>
                <a:cxn ang="0">
                  <a:pos x="41" y="0"/>
                </a:cxn>
                <a:cxn ang="0">
                  <a:pos x="82" y="41"/>
                </a:cxn>
                <a:cxn ang="0">
                  <a:pos x="41" y="82"/>
                </a:cxn>
                <a:cxn ang="0">
                  <a:pos x="0" y="41"/>
                </a:cxn>
                <a:cxn ang="0">
                  <a:pos x="41" y="0"/>
                </a:cxn>
              </a:cxnLst>
              <a:rect l="0" t="0" r="r" b="b"/>
              <a:pathLst>
                <a:path w="82" h="82">
                  <a:moveTo>
                    <a:pt x="41" y="0"/>
                  </a:moveTo>
                  <a:lnTo>
                    <a:pt x="82" y="41"/>
                  </a:lnTo>
                  <a:lnTo>
                    <a:pt x="41" y="82"/>
                  </a:lnTo>
                  <a:lnTo>
                    <a:pt x="0" y="41"/>
                  </a:lnTo>
                  <a:lnTo>
                    <a:pt x="41" y="0"/>
                  </a:lnTo>
                  <a:close/>
                </a:path>
              </a:pathLst>
            </a:custGeom>
            <a:solidFill>
              <a:srgbClr val="FF0000"/>
            </a:solidFill>
            <a:ln w="12700">
              <a:solidFill>
                <a:srgbClr val="FF0000"/>
              </a:solidFill>
              <a:prstDash val="solid"/>
              <a:round/>
              <a:headEnd/>
              <a:tailEnd/>
            </a:ln>
          </p:spPr>
          <p:txBody>
            <a:bodyPr/>
            <a:lstStyle/>
            <a:p>
              <a:endParaRPr lang="nl-BE"/>
            </a:p>
          </p:txBody>
        </p:sp>
        <p:sp>
          <p:nvSpPr>
            <p:cNvPr id="27673" name="Freeform 25"/>
            <p:cNvSpPr>
              <a:spLocks/>
            </p:cNvSpPr>
            <p:nvPr/>
          </p:nvSpPr>
          <p:spPr bwMode="auto">
            <a:xfrm>
              <a:off x="4637" y="3077"/>
              <a:ext cx="81" cy="82"/>
            </a:xfrm>
            <a:custGeom>
              <a:avLst/>
              <a:gdLst/>
              <a:ahLst/>
              <a:cxnLst>
                <a:cxn ang="0">
                  <a:pos x="40" y="0"/>
                </a:cxn>
                <a:cxn ang="0">
                  <a:pos x="81" y="41"/>
                </a:cxn>
                <a:cxn ang="0">
                  <a:pos x="40" y="82"/>
                </a:cxn>
                <a:cxn ang="0">
                  <a:pos x="0" y="41"/>
                </a:cxn>
                <a:cxn ang="0">
                  <a:pos x="40" y="0"/>
                </a:cxn>
              </a:cxnLst>
              <a:rect l="0" t="0" r="r" b="b"/>
              <a:pathLst>
                <a:path w="81" h="82">
                  <a:moveTo>
                    <a:pt x="40" y="0"/>
                  </a:moveTo>
                  <a:lnTo>
                    <a:pt x="81" y="41"/>
                  </a:lnTo>
                  <a:lnTo>
                    <a:pt x="40" y="82"/>
                  </a:lnTo>
                  <a:lnTo>
                    <a:pt x="0" y="41"/>
                  </a:lnTo>
                  <a:lnTo>
                    <a:pt x="40" y="0"/>
                  </a:lnTo>
                  <a:close/>
                </a:path>
              </a:pathLst>
            </a:custGeom>
            <a:solidFill>
              <a:srgbClr val="FF0000"/>
            </a:solidFill>
            <a:ln w="12700">
              <a:solidFill>
                <a:srgbClr val="FF0000"/>
              </a:solidFill>
              <a:prstDash val="solid"/>
              <a:round/>
              <a:headEnd/>
              <a:tailEnd/>
            </a:ln>
          </p:spPr>
          <p:txBody>
            <a:bodyPr/>
            <a:lstStyle/>
            <a:p>
              <a:endParaRPr lang="nl-BE"/>
            </a:p>
          </p:txBody>
        </p:sp>
        <p:sp>
          <p:nvSpPr>
            <p:cNvPr id="27674" name="Rectangle 26"/>
            <p:cNvSpPr>
              <a:spLocks noChangeArrowheads="1"/>
            </p:cNvSpPr>
            <p:nvPr/>
          </p:nvSpPr>
          <p:spPr bwMode="auto">
            <a:xfrm>
              <a:off x="1303" y="2779"/>
              <a:ext cx="82" cy="83"/>
            </a:xfrm>
            <a:prstGeom prst="rect">
              <a:avLst/>
            </a:prstGeom>
            <a:solidFill>
              <a:srgbClr val="FFFF00"/>
            </a:solidFill>
            <a:ln w="12700">
              <a:noFill/>
              <a:miter lim="800000"/>
              <a:headEnd/>
              <a:tailEnd/>
            </a:ln>
          </p:spPr>
          <p:txBody>
            <a:bodyPr/>
            <a:lstStyle/>
            <a:p>
              <a:endParaRPr lang="nl-BE"/>
            </a:p>
          </p:txBody>
        </p:sp>
        <p:sp>
          <p:nvSpPr>
            <p:cNvPr id="27675" name="Rectangle 27"/>
            <p:cNvSpPr>
              <a:spLocks noChangeArrowheads="1"/>
            </p:cNvSpPr>
            <p:nvPr/>
          </p:nvSpPr>
          <p:spPr bwMode="auto">
            <a:xfrm>
              <a:off x="1637" y="2688"/>
              <a:ext cx="81" cy="83"/>
            </a:xfrm>
            <a:prstGeom prst="rect">
              <a:avLst/>
            </a:prstGeom>
            <a:solidFill>
              <a:srgbClr val="FFFF00"/>
            </a:solidFill>
            <a:ln w="12700">
              <a:noFill/>
              <a:miter lim="800000"/>
              <a:headEnd/>
              <a:tailEnd/>
            </a:ln>
          </p:spPr>
          <p:txBody>
            <a:bodyPr/>
            <a:lstStyle/>
            <a:p>
              <a:endParaRPr lang="nl-BE"/>
            </a:p>
          </p:txBody>
        </p:sp>
        <p:sp>
          <p:nvSpPr>
            <p:cNvPr id="27676" name="Rectangle 28"/>
            <p:cNvSpPr>
              <a:spLocks noChangeArrowheads="1"/>
            </p:cNvSpPr>
            <p:nvPr/>
          </p:nvSpPr>
          <p:spPr bwMode="auto">
            <a:xfrm>
              <a:off x="1970" y="2672"/>
              <a:ext cx="81" cy="82"/>
            </a:xfrm>
            <a:prstGeom prst="rect">
              <a:avLst/>
            </a:prstGeom>
            <a:solidFill>
              <a:srgbClr val="FFFF00"/>
            </a:solidFill>
            <a:ln w="12700">
              <a:noFill/>
              <a:miter lim="800000"/>
              <a:headEnd/>
              <a:tailEnd/>
            </a:ln>
          </p:spPr>
          <p:txBody>
            <a:bodyPr/>
            <a:lstStyle/>
            <a:p>
              <a:endParaRPr lang="nl-BE"/>
            </a:p>
          </p:txBody>
        </p:sp>
        <p:sp>
          <p:nvSpPr>
            <p:cNvPr id="27677" name="Rectangle 29"/>
            <p:cNvSpPr>
              <a:spLocks noChangeArrowheads="1"/>
            </p:cNvSpPr>
            <p:nvPr/>
          </p:nvSpPr>
          <p:spPr bwMode="auto">
            <a:xfrm>
              <a:off x="2303" y="2920"/>
              <a:ext cx="82" cy="82"/>
            </a:xfrm>
            <a:prstGeom prst="rect">
              <a:avLst/>
            </a:prstGeom>
            <a:solidFill>
              <a:srgbClr val="FFFF00"/>
            </a:solidFill>
            <a:ln w="12700">
              <a:noFill/>
              <a:miter lim="800000"/>
              <a:headEnd/>
              <a:tailEnd/>
            </a:ln>
          </p:spPr>
          <p:txBody>
            <a:bodyPr/>
            <a:lstStyle/>
            <a:p>
              <a:endParaRPr lang="nl-BE"/>
            </a:p>
          </p:txBody>
        </p:sp>
        <p:sp>
          <p:nvSpPr>
            <p:cNvPr id="27678" name="Rectangle 30"/>
            <p:cNvSpPr>
              <a:spLocks noChangeArrowheads="1"/>
            </p:cNvSpPr>
            <p:nvPr/>
          </p:nvSpPr>
          <p:spPr bwMode="auto">
            <a:xfrm>
              <a:off x="2637" y="2994"/>
              <a:ext cx="81" cy="83"/>
            </a:xfrm>
            <a:prstGeom prst="rect">
              <a:avLst/>
            </a:prstGeom>
            <a:solidFill>
              <a:srgbClr val="FFFF00"/>
            </a:solidFill>
            <a:ln w="12700">
              <a:noFill/>
              <a:miter lim="800000"/>
              <a:headEnd/>
              <a:tailEnd/>
            </a:ln>
          </p:spPr>
          <p:txBody>
            <a:bodyPr/>
            <a:lstStyle/>
            <a:p>
              <a:endParaRPr lang="nl-BE"/>
            </a:p>
          </p:txBody>
        </p:sp>
        <p:sp>
          <p:nvSpPr>
            <p:cNvPr id="27679" name="Rectangle 31"/>
            <p:cNvSpPr>
              <a:spLocks noChangeArrowheads="1"/>
            </p:cNvSpPr>
            <p:nvPr/>
          </p:nvSpPr>
          <p:spPr bwMode="auto">
            <a:xfrm>
              <a:off x="2970" y="3093"/>
              <a:ext cx="81" cy="83"/>
            </a:xfrm>
            <a:prstGeom prst="rect">
              <a:avLst/>
            </a:prstGeom>
            <a:solidFill>
              <a:srgbClr val="FFFF00"/>
            </a:solidFill>
            <a:ln w="12700">
              <a:noFill/>
              <a:miter lim="800000"/>
              <a:headEnd/>
              <a:tailEnd/>
            </a:ln>
          </p:spPr>
          <p:txBody>
            <a:bodyPr/>
            <a:lstStyle/>
            <a:p>
              <a:endParaRPr lang="nl-BE"/>
            </a:p>
          </p:txBody>
        </p:sp>
        <p:sp>
          <p:nvSpPr>
            <p:cNvPr id="27680" name="Rectangle 32"/>
            <p:cNvSpPr>
              <a:spLocks noChangeArrowheads="1"/>
            </p:cNvSpPr>
            <p:nvPr/>
          </p:nvSpPr>
          <p:spPr bwMode="auto">
            <a:xfrm>
              <a:off x="3303" y="3102"/>
              <a:ext cx="82" cy="82"/>
            </a:xfrm>
            <a:prstGeom prst="rect">
              <a:avLst/>
            </a:prstGeom>
            <a:solidFill>
              <a:srgbClr val="FFFF00"/>
            </a:solidFill>
            <a:ln w="12700">
              <a:noFill/>
              <a:miter lim="800000"/>
              <a:headEnd/>
              <a:tailEnd/>
            </a:ln>
          </p:spPr>
          <p:txBody>
            <a:bodyPr/>
            <a:lstStyle/>
            <a:p>
              <a:endParaRPr lang="nl-BE"/>
            </a:p>
          </p:txBody>
        </p:sp>
        <p:sp>
          <p:nvSpPr>
            <p:cNvPr id="27681" name="Rectangle 33"/>
            <p:cNvSpPr>
              <a:spLocks noChangeArrowheads="1"/>
            </p:cNvSpPr>
            <p:nvPr/>
          </p:nvSpPr>
          <p:spPr bwMode="auto">
            <a:xfrm>
              <a:off x="3637" y="3093"/>
              <a:ext cx="81" cy="83"/>
            </a:xfrm>
            <a:prstGeom prst="rect">
              <a:avLst/>
            </a:prstGeom>
            <a:solidFill>
              <a:srgbClr val="FFFF00"/>
            </a:solidFill>
            <a:ln w="12700">
              <a:noFill/>
              <a:miter lim="800000"/>
              <a:headEnd/>
              <a:tailEnd/>
            </a:ln>
          </p:spPr>
          <p:txBody>
            <a:bodyPr/>
            <a:lstStyle/>
            <a:p>
              <a:endParaRPr lang="nl-BE"/>
            </a:p>
          </p:txBody>
        </p:sp>
        <p:sp>
          <p:nvSpPr>
            <p:cNvPr id="27682" name="Rectangle 34"/>
            <p:cNvSpPr>
              <a:spLocks noChangeArrowheads="1"/>
            </p:cNvSpPr>
            <p:nvPr/>
          </p:nvSpPr>
          <p:spPr bwMode="auto">
            <a:xfrm>
              <a:off x="4303" y="3102"/>
              <a:ext cx="82" cy="82"/>
            </a:xfrm>
            <a:prstGeom prst="rect">
              <a:avLst/>
            </a:prstGeom>
            <a:solidFill>
              <a:srgbClr val="FFFF00"/>
            </a:solidFill>
            <a:ln w="12700">
              <a:noFill/>
              <a:miter lim="800000"/>
              <a:headEnd/>
              <a:tailEnd/>
            </a:ln>
          </p:spPr>
          <p:txBody>
            <a:bodyPr/>
            <a:lstStyle/>
            <a:p>
              <a:endParaRPr lang="nl-BE"/>
            </a:p>
          </p:txBody>
        </p:sp>
        <p:sp>
          <p:nvSpPr>
            <p:cNvPr id="27683" name="Rectangle 35"/>
            <p:cNvSpPr>
              <a:spLocks noChangeArrowheads="1"/>
            </p:cNvSpPr>
            <p:nvPr/>
          </p:nvSpPr>
          <p:spPr bwMode="auto">
            <a:xfrm>
              <a:off x="4637" y="3143"/>
              <a:ext cx="81" cy="83"/>
            </a:xfrm>
            <a:prstGeom prst="rect">
              <a:avLst/>
            </a:prstGeom>
            <a:solidFill>
              <a:srgbClr val="FFFF00"/>
            </a:solidFill>
            <a:ln w="12700">
              <a:noFill/>
              <a:miter lim="800000"/>
              <a:headEnd/>
              <a:tailEnd/>
            </a:ln>
          </p:spPr>
          <p:txBody>
            <a:bodyPr/>
            <a:lstStyle/>
            <a:p>
              <a:endParaRPr lang="nl-BE"/>
            </a:p>
          </p:txBody>
        </p:sp>
        <p:sp>
          <p:nvSpPr>
            <p:cNvPr id="27684" name="Freeform 36"/>
            <p:cNvSpPr>
              <a:spLocks/>
            </p:cNvSpPr>
            <p:nvPr/>
          </p:nvSpPr>
          <p:spPr bwMode="auto">
            <a:xfrm>
              <a:off x="1303" y="2903"/>
              <a:ext cx="82" cy="83"/>
            </a:xfrm>
            <a:custGeom>
              <a:avLst/>
              <a:gdLst/>
              <a:ahLst/>
              <a:cxnLst>
                <a:cxn ang="0">
                  <a:pos x="41" y="0"/>
                </a:cxn>
                <a:cxn ang="0">
                  <a:pos x="82" y="42"/>
                </a:cxn>
                <a:cxn ang="0">
                  <a:pos x="41" y="83"/>
                </a:cxn>
                <a:cxn ang="0">
                  <a:pos x="0" y="42"/>
                </a:cxn>
                <a:cxn ang="0">
                  <a:pos x="41" y="0"/>
                </a:cxn>
              </a:cxnLst>
              <a:rect l="0" t="0" r="r" b="b"/>
              <a:pathLst>
                <a:path w="82" h="83">
                  <a:moveTo>
                    <a:pt x="41" y="0"/>
                  </a:moveTo>
                  <a:lnTo>
                    <a:pt x="82" y="42"/>
                  </a:lnTo>
                  <a:lnTo>
                    <a:pt x="41" y="83"/>
                  </a:lnTo>
                  <a:lnTo>
                    <a:pt x="0" y="42"/>
                  </a:lnTo>
                  <a:lnTo>
                    <a:pt x="41" y="0"/>
                  </a:lnTo>
                  <a:close/>
                </a:path>
              </a:pathLst>
            </a:custGeom>
            <a:solidFill>
              <a:schemeClr val="bg2"/>
            </a:solidFill>
            <a:ln w="12700">
              <a:solidFill>
                <a:schemeClr val="bg2"/>
              </a:solidFill>
              <a:prstDash val="solid"/>
              <a:round/>
              <a:headEnd/>
              <a:tailEnd/>
            </a:ln>
          </p:spPr>
          <p:txBody>
            <a:bodyPr/>
            <a:lstStyle/>
            <a:p>
              <a:endParaRPr lang="nl-BE"/>
            </a:p>
          </p:txBody>
        </p:sp>
        <p:sp>
          <p:nvSpPr>
            <p:cNvPr id="27685" name="Freeform 37"/>
            <p:cNvSpPr>
              <a:spLocks/>
            </p:cNvSpPr>
            <p:nvPr/>
          </p:nvSpPr>
          <p:spPr bwMode="auto">
            <a:xfrm>
              <a:off x="1637" y="2622"/>
              <a:ext cx="81" cy="83"/>
            </a:xfrm>
            <a:custGeom>
              <a:avLst/>
              <a:gdLst/>
              <a:ahLst/>
              <a:cxnLst>
                <a:cxn ang="0">
                  <a:pos x="40" y="0"/>
                </a:cxn>
                <a:cxn ang="0">
                  <a:pos x="81" y="41"/>
                </a:cxn>
                <a:cxn ang="0">
                  <a:pos x="40" y="83"/>
                </a:cxn>
                <a:cxn ang="0">
                  <a:pos x="0" y="41"/>
                </a:cxn>
                <a:cxn ang="0">
                  <a:pos x="40" y="0"/>
                </a:cxn>
              </a:cxnLst>
              <a:rect l="0" t="0" r="r" b="b"/>
              <a:pathLst>
                <a:path w="81" h="83">
                  <a:moveTo>
                    <a:pt x="40" y="0"/>
                  </a:moveTo>
                  <a:lnTo>
                    <a:pt x="81" y="41"/>
                  </a:lnTo>
                  <a:lnTo>
                    <a:pt x="40" y="83"/>
                  </a:lnTo>
                  <a:lnTo>
                    <a:pt x="0" y="41"/>
                  </a:lnTo>
                  <a:lnTo>
                    <a:pt x="40" y="0"/>
                  </a:lnTo>
                  <a:close/>
                </a:path>
              </a:pathLst>
            </a:custGeom>
            <a:solidFill>
              <a:schemeClr val="bg2"/>
            </a:solidFill>
            <a:ln w="12700">
              <a:solidFill>
                <a:schemeClr val="bg2"/>
              </a:solidFill>
              <a:prstDash val="solid"/>
              <a:round/>
              <a:headEnd/>
              <a:tailEnd/>
            </a:ln>
          </p:spPr>
          <p:txBody>
            <a:bodyPr/>
            <a:lstStyle/>
            <a:p>
              <a:endParaRPr lang="nl-BE"/>
            </a:p>
          </p:txBody>
        </p:sp>
        <p:sp>
          <p:nvSpPr>
            <p:cNvPr id="27686" name="Freeform 38"/>
            <p:cNvSpPr>
              <a:spLocks/>
            </p:cNvSpPr>
            <p:nvPr/>
          </p:nvSpPr>
          <p:spPr bwMode="auto">
            <a:xfrm>
              <a:off x="1970" y="2498"/>
              <a:ext cx="81" cy="83"/>
            </a:xfrm>
            <a:custGeom>
              <a:avLst/>
              <a:gdLst/>
              <a:ahLst/>
              <a:cxnLst>
                <a:cxn ang="0">
                  <a:pos x="41" y="0"/>
                </a:cxn>
                <a:cxn ang="0">
                  <a:pos x="81" y="41"/>
                </a:cxn>
                <a:cxn ang="0">
                  <a:pos x="41" y="83"/>
                </a:cxn>
                <a:cxn ang="0">
                  <a:pos x="0" y="41"/>
                </a:cxn>
                <a:cxn ang="0">
                  <a:pos x="41" y="0"/>
                </a:cxn>
              </a:cxnLst>
              <a:rect l="0" t="0" r="r" b="b"/>
              <a:pathLst>
                <a:path w="81" h="83">
                  <a:moveTo>
                    <a:pt x="41" y="0"/>
                  </a:moveTo>
                  <a:lnTo>
                    <a:pt x="81" y="41"/>
                  </a:lnTo>
                  <a:lnTo>
                    <a:pt x="41" y="83"/>
                  </a:lnTo>
                  <a:lnTo>
                    <a:pt x="0" y="41"/>
                  </a:lnTo>
                  <a:lnTo>
                    <a:pt x="41" y="0"/>
                  </a:lnTo>
                  <a:close/>
                </a:path>
              </a:pathLst>
            </a:custGeom>
            <a:solidFill>
              <a:schemeClr val="bg2"/>
            </a:solidFill>
            <a:ln w="12700">
              <a:solidFill>
                <a:schemeClr val="bg2"/>
              </a:solidFill>
              <a:prstDash val="solid"/>
              <a:round/>
              <a:headEnd/>
              <a:tailEnd/>
            </a:ln>
          </p:spPr>
          <p:txBody>
            <a:bodyPr/>
            <a:lstStyle/>
            <a:p>
              <a:endParaRPr lang="nl-BE"/>
            </a:p>
          </p:txBody>
        </p:sp>
        <p:sp>
          <p:nvSpPr>
            <p:cNvPr id="27687" name="Freeform 39"/>
            <p:cNvSpPr>
              <a:spLocks/>
            </p:cNvSpPr>
            <p:nvPr/>
          </p:nvSpPr>
          <p:spPr bwMode="auto">
            <a:xfrm>
              <a:off x="2303" y="2614"/>
              <a:ext cx="82" cy="83"/>
            </a:xfrm>
            <a:custGeom>
              <a:avLst/>
              <a:gdLst/>
              <a:ahLst/>
              <a:cxnLst>
                <a:cxn ang="0">
                  <a:pos x="41" y="0"/>
                </a:cxn>
                <a:cxn ang="0">
                  <a:pos x="82" y="41"/>
                </a:cxn>
                <a:cxn ang="0">
                  <a:pos x="41" y="83"/>
                </a:cxn>
                <a:cxn ang="0">
                  <a:pos x="0" y="41"/>
                </a:cxn>
                <a:cxn ang="0">
                  <a:pos x="41" y="0"/>
                </a:cxn>
              </a:cxnLst>
              <a:rect l="0" t="0" r="r" b="b"/>
              <a:pathLst>
                <a:path w="82" h="83">
                  <a:moveTo>
                    <a:pt x="41" y="0"/>
                  </a:moveTo>
                  <a:lnTo>
                    <a:pt x="82" y="41"/>
                  </a:lnTo>
                  <a:lnTo>
                    <a:pt x="41" y="83"/>
                  </a:lnTo>
                  <a:lnTo>
                    <a:pt x="0" y="41"/>
                  </a:lnTo>
                  <a:lnTo>
                    <a:pt x="41" y="0"/>
                  </a:lnTo>
                  <a:close/>
                </a:path>
              </a:pathLst>
            </a:custGeom>
            <a:solidFill>
              <a:schemeClr val="bg2"/>
            </a:solidFill>
            <a:ln w="12700">
              <a:solidFill>
                <a:schemeClr val="bg2"/>
              </a:solidFill>
              <a:prstDash val="solid"/>
              <a:round/>
              <a:headEnd/>
              <a:tailEnd/>
            </a:ln>
          </p:spPr>
          <p:txBody>
            <a:bodyPr/>
            <a:lstStyle/>
            <a:p>
              <a:endParaRPr lang="nl-BE"/>
            </a:p>
          </p:txBody>
        </p:sp>
        <p:sp>
          <p:nvSpPr>
            <p:cNvPr id="27688" name="Freeform 40"/>
            <p:cNvSpPr>
              <a:spLocks/>
            </p:cNvSpPr>
            <p:nvPr/>
          </p:nvSpPr>
          <p:spPr bwMode="auto">
            <a:xfrm>
              <a:off x="2637" y="2796"/>
              <a:ext cx="81" cy="82"/>
            </a:xfrm>
            <a:custGeom>
              <a:avLst/>
              <a:gdLst/>
              <a:ahLst/>
              <a:cxnLst>
                <a:cxn ang="0">
                  <a:pos x="40" y="0"/>
                </a:cxn>
                <a:cxn ang="0">
                  <a:pos x="81" y="41"/>
                </a:cxn>
                <a:cxn ang="0">
                  <a:pos x="40" y="82"/>
                </a:cxn>
                <a:cxn ang="0">
                  <a:pos x="0" y="41"/>
                </a:cxn>
                <a:cxn ang="0">
                  <a:pos x="40" y="0"/>
                </a:cxn>
              </a:cxnLst>
              <a:rect l="0" t="0" r="r" b="b"/>
              <a:pathLst>
                <a:path w="81" h="82">
                  <a:moveTo>
                    <a:pt x="40" y="0"/>
                  </a:moveTo>
                  <a:lnTo>
                    <a:pt x="81" y="41"/>
                  </a:lnTo>
                  <a:lnTo>
                    <a:pt x="40" y="82"/>
                  </a:lnTo>
                  <a:lnTo>
                    <a:pt x="0" y="41"/>
                  </a:lnTo>
                  <a:lnTo>
                    <a:pt x="40" y="0"/>
                  </a:lnTo>
                  <a:close/>
                </a:path>
              </a:pathLst>
            </a:custGeom>
            <a:solidFill>
              <a:schemeClr val="bg2"/>
            </a:solidFill>
            <a:ln w="12700">
              <a:solidFill>
                <a:schemeClr val="bg2"/>
              </a:solidFill>
              <a:prstDash val="solid"/>
              <a:round/>
              <a:headEnd/>
              <a:tailEnd/>
            </a:ln>
          </p:spPr>
          <p:txBody>
            <a:bodyPr/>
            <a:lstStyle/>
            <a:p>
              <a:endParaRPr lang="nl-BE"/>
            </a:p>
          </p:txBody>
        </p:sp>
        <p:sp>
          <p:nvSpPr>
            <p:cNvPr id="27689" name="Freeform 41"/>
            <p:cNvSpPr>
              <a:spLocks/>
            </p:cNvSpPr>
            <p:nvPr/>
          </p:nvSpPr>
          <p:spPr bwMode="auto">
            <a:xfrm>
              <a:off x="2970" y="2953"/>
              <a:ext cx="81" cy="82"/>
            </a:xfrm>
            <a:custGeom>
              <a:avLst/>
              <a:gdLst/>
              <a:ahLst/>
              <a:cxnLst>
                <a:cxn ang="0">
                  <a:pos x="41" y="0"/>
                </a:cxn>
                <a:cxn ang="0">
                  <a:pos x="81" y="41"/>
                </a:cxn>
                <a:cxn ang="0">
                  <a:pos x="41" y="82"/>
                </a:cxn>
                <a:cxn ang="0">
                  <a:pos x="0" y="41"/>
                </a:cxn>
                <a:cxn ang="0">
                  <a:pos x="41" y="0"/>
                </a:cxn>
              </a:cxnLst>
              <a:rect l="0" t="0" r="r" b="b"/>
              <a:pathLst>
                <a:path w="81" h="82">
                  <a:moveTo>
                    <a:pt x="41" y="0"/>
                  </a:moveTo>
                  <a:lnTo>
                    <a:pt x="81" y="41"/>
                  </a:lnTo>
                  <a:lnTo>
                    <a:pt x="41" y="82"/>
                  </a:lnTo>
                  <a:lnTo>
                    <a:pt x="0" y="41"/>
                  </a:lnTo>
                  <a:lnTo>
                    <a:pt x="41" y="0"/>
                  </a:lnTo>
                  <a:close/>
                </a:path>
              </a:pathLst>
            </a:custGeom>
            <a:solidFill>
              <a:schemeClr val="bg2"/>
            </a:solidFill>
            <a:ln w="12700">
              <a:solidFill>
                <a:schemeClr val="bg2"/>
              </a:solidFill>
              <a:prstDash val="solid"/>
              <a:round/>
              <a:headEnd/>
              <a:tailEnd/>
            </a:ln>
          </p:spPr>
          <p:txBody>
            <a:bodyPr/>
            <a:lstStyle/>
            <a:p>
              <a:endParaRPr lang="nl-BE"/>
            </a:p>
          </p:txBody>
        </p:sp>
        <p:sp>
          <p:nvSpPr>
            <p:cNvPr id="27690" name="Freeform 42"/>
            <p:cNvSpPr>
              <a:spLocks/>
            </p:cNvSpPr>
            <p:nvPr/>
          </p:nvSpPr>
          <p:spPr bwMode="auto">
            <a:xfrm>
              <a:off x="3303" y="2771"/>
              <a:ext cx="82" cy="83"/>
            </a:xfrm>
            <a:custGeom>
              <a:avLst/>
              <a:gdLst/>
              <a:ahLst/>
              <a:cxnLst>
                <a:cxn ang="0">
                  <a:pos x="41" y="0"/>
                </a:cxn>
                <a:cxn ang="0">
                  <a:pos x="82" y="41"/>
                </a:cxn>
                <a:cxn ang="0">
                  <a:pos x="41" y="83"/>
                </a:cxn>
                <a:cxn ang="0">
                  <a:pos x="0" y="41"/>
                </a:cxn>
                <a:cxn ang="0">
                  <a:pos x="41" y="0"/>
                </a:cxn>
              </a:cxnLst>
              <a:rect l="0" t="0" r="r" b="b"/>
              <a:pathLst>
                <a:path w="82" h="83">
                  <a:moveTo>
                    <a:pt x="41" y="0"/>
                  </a:moveTo>
                  <a:lnTo>
                    <a:pt x="82" y="41"/>
                  </a:lnTo>
                  <a:lnTo>
                    <a:pt x="41" y="83"/>
                  </a:lnTo>
                  <a:lnTo>
                    <a:pt x="0" y="41"/>
                  </a:lnTo>
                  <a:lnTo>
                    <a:pt x="41" y="0"/>
                  </a:lnTo>
                  <a:close/>
                </a:path>
              </a:pathLst>
            </a:custGeom>
            <a:solidFill>
              <a:schemeClr val="bg2"/>
            </a:solidFill>
            <a:ln w="12700">
              <a:solidFill>
                <a:schemeClr val="bg2"/>
              </a:solidFill>
              <a:prstDash val="solid"/>
              <a:round/>
              <a:headEnd/>
              <a:tailEnd/>
            </a:ln>
          </p:spPr>
          <p:txBody>
            <a:bodyPr/>
            <a:lstStyle/>
            <a:p>
              <a:endParaRPr lang="nl-BE"/>
            </a:p>
          </p:txBody>
        </p:sp>
        <p:sp>
          <p:nvSpPr>
            <p:cNvPr id="27691" name="Freeform 43"/>
            <p:cNvSpPr>
              <a:spLocks/>
            </p:cNvSpPr>
            <p:nvPr/>
          </p:nvSpPr>
          <p:spPr bwMode="auto">
            <a:xfrm>
              <a:off x="3637" y="2911"/>
              <a:ext cx="81" cy="83"/>
            </a:xfrm>
            <a:custGeom>
              <a:avLst/>
              <a:gdLst/>
              <a:ahLst/>
              <a:cxnLst>
                <a:cxn ang="0">
                  <a:pos x="40" y="0"/>
                </a:cxn>
                <a:cxn ang="0">
                  <a:pos x="81" y="42"/>
                </a:cxn>
                <a:cxn ang="0">
                  <a:pos x="40" y="83"/>
                </a:cxn>
                <a:cxn ang="0">
                  <a:pos x="0" y="42"/>
                </a:cxn>
                <a:cxn ang="0">
                  <a:pos x="40" y="0"/>
                </a:cxn>
              </a:cxnLst>
              <a:rect l="0" t="0" r="r" b="b"/>
              <a:pathLst>
                <a:path w="81" h="83">
                  <a:moveTo>
                    <a:pt x="40" y="0"/>
                  </a:moveTo>
                  <a:lnTo>
                    <a:pt x="81" y="42"/>
                  </a:lnTo>
                  <a:lnTo>
                    <a:pt x="40" y="83"/>
                  </a:lnTo>
                  <a:lnTo>
                    <a:pt x="0" y="42"/>
                  </a:lnTo>
                  <a:lnTo>
                    <a:pt x="40" y="0"/>
                  </a:lnTo>
                  <a:close/>
                </a:path>
              </a:pathLst>
            </a:custGeom>
            <a:solidFill>
              <a:schemeClr val="bg2"/>
            </a:solidFill>
            <a:ln w="12700">
              <a:solidFill>
                <a:schemeClr val="bg2"/>
              </a:solidFill>
              <a:prstDash val="solid"/>
              <a:round/>
              <a:headEnd/>
              <a:tailEnd/>
            </a:ln>
          </p:spPr>
          <p:txBody>
            <a:bodyPr/>
            <a:lstStyle/>
            <a:p>
              <a:endParaRPr lang="nl-BE"/>
            </a:p>
          </p:txBody>
        </p:sp>
        <p:sp>
          <p:nvSpPr>
            <p:cNvPr id="27692" name="Freeform 44"/>
            <p:cNvSpPr>
              <a:spLocks/>
            </p:cNvSpPr>
            <p:nvPr/>
          </p:nvSpPr>
          <p:spPr bwMode="auto">
            <a:xfrm>
              <a:off x="3970" y="2895"/>
              <a:ext cx="81" cy="83"/>
            </a:xfrm>
            <a:custGeom>
              <a:avLst/>
              <a:gdLst/>
              <a:ahLst/>
              <a:cxnLst>
                <a:cxn ang="0">
                  <a:pos x="41" y="0"/>
                </a:cxn>
                <a:cxn ang="0">
                  <a:pos x="81" y="41"/>
                </a:cxn>
                <a:cxn ang="0">
                  <a:pos x="41" y="83"/>
                </a:cxn>
                <a:cxn ang="0">
                  <a:pos x="0" y="41"/>
                </a:cxn>
                <a:cxn ang="0">
                  <a:pos x="41" y="0"/>
                </a:cxn>
              </a:cxnLst>
              <a:rect l="0" t="0" r="r" b="b"/>
              <a:pathLst>
                <a:path w="81" h="83">
                  <a:moveTo>
                    <a:pt x="41" y="0"/>
                  </a:moveTo>
                  <a:lnTo>
                    <a:pt x="81" y="41"/>
                  </a:lnTo>
                  <a:lnTo>
                    <a:pt x="41" y="83"/>
                  </a:lnTo>
                  <a:lnTo>
                    <a:pt x="0" y="41"/>
                  </a:lnTo>
                  <a:lnTo>
                    <a:pt x="41" y="0"/>
                  </a:lnTo>
                  <a:close/>
                </a:path>
              </a:pathLst>
            </a:custGeom>
            <a:solidFill>
              <a:schemeClr val="bg2"/>
            </a:solidFill>
            <a:ln w="12700">
              <a:solidFill>
                <a:schemeClr val="bg2"/>
              </a:solidFill>
              <a:prstDash val="solid"/>
              <a:round/>
              <a:headEnd/>
              <a:tailEnd/>
            </a:ln>
          </p:spPr>
          <p:txBody>
            <a:bodyPr/>
            <a:lstStyle/>
            <a:p>
              <a:endParaRPr lang="nl-BE"/>
            </a:p>
          </p:txBody>
        </p:sp>
        <p:sp>
          <p:nvSpPr>
            <p:cNvPr id="27693" name="Freeform 45"/>
            <p:cNvSpPr>
              <a:spLocks/>
            </p:cNvSpPr>
            <p:nvPr/>
          </p:nvSpPr>
          <p:spPr bwMode="auto">
            <a:xfrm>
              <a:off x="4303" y="2978"/>
              <a:ext cx="82" cy="82"/>
            </a:xfrm>
            <a:custGeom>
              <a:avLst/>
              <a:gdLst/>
              <a:ahLst/>
              <a:cxnLst>
                <a:cxn ang="0">
                  <a:pos x="41" y="0"/>
                </a:cxn>
                <a:cxn ang="0">
                  <a:pos x="82" y="41"/>
                </a:cxn>
                <a:cxn ang="0">
                  <a:pos x="41" y="82"/>
                </a:cxn>
                <a:cxn ang="0">
                  <a:pos x="0" y="41"/>
                </a:cxn>
                <a:cxn ang="0">
                  <a:pos x="41" y="0"/>
                </a:cxn>
              </a:cxnLst>
              <a:rect l="0" t="0" r="r" b="b"/>
              <a:pathLst>
                <a:path w="82" h="82">
                  <a:moveTo>
                    <a:pt x="41" y="0"/>
                  </a:moveTo>
                  <a:lnTo>
                    <a:pt x="82" y="41"/>
                  </a:lnTo>
                  <a:lnTo>
                    <a:pt x="41" y="82"/>
                  </a:lnTo>
                  <a:lnTo>
                    <a:pt x="0" y="41"/>
                  </a:lnTo>
                  <a:lnTo>
                    <a:pt x="41" y="0"/>
                  </a:lnTo>
                  <a:close/>
                </a:path>
              </a:pathLst>
            </a:custGeom>
            <a:solidFill>
              <a:schemeClr val="bg2"/>
            </a:solidFill>
            <a:ln w="12700">
              <a:solidFill>
                <a:schemeClr val="bg2"/>
              </a:solidFill>
              <a:prstDash val="solid"/>
              <a:round/>
              <a:headEnd/>
              <a:tailEnd/>
            </a:ln>
          </p:spPr>
          <p:txBody>
            <a:bodyPr/>
            <a:lstStyle/>
            <a:p>
              <a:endParaRPr lang="nl-BE"/>
            </a:p>
          </p:txBody>
        </p:sp>
        <p:sp>
          <p:nvSpPr>
            <p:cNvPr id="27694" name="Freeform 46"/>
            <p:cNvSpPr>
              <a:spLocks/>
            </p:cNvSpPr>
            <p:nvPr/>
          </p:nvSpPr>
          <p:spPr bwMode="auto">
            <a:xfrm>
              <a:off x="1303" y="2316"/>
              <a:ext cx="82" cy="83"/>
            </a:xfrm>
            <a:custGeom>
              <a:avLst/>
              <a:gdLst/>
              <a:ahLst/>
              <a:cxnLst>
                <a:cxn ang="0">
                  <a:pos x="41" y="0"/>
                </a:cxn>
                <a:cxn ang="0">
                  <a:pos x="82" y="83"/>
                </a:cxn>
                <a:cxn ang="0">
                  <a:pos x="0" y="83"/>
                </a:cxn>
                <a:cxn ang="0">
                  <a:pos x="41" y="0"/>
                </a:cxn>
              </a:cxnLst>
              <a:rect l="0" t="0" r="r" b="b"/>
              <a:pathLst>
                <a:path w="82" h="83">
                  <a:moveTo>
                    <a:pt x="41" y="0"/>
                  </a:moveTo>
                  <a:lnTo>
                    <a:pt x="82" y="83"/>
                  </a:lnTo>
                  <a:lnTo>
                    <a:pt x="0" y="83"/>
                  </a:lnTo>
                  <a:lnTo>
                    <a:pt x="41" y="0"/>
                  </a:lnTo>
                  <a:close/>
                </a:path>
              </a:pathLst>
            </a:custGeom>
            <a:solidFill>
              <a:srgbClr val="00FF00"/>
            </a:solidFill>
            <a:ln w="12700">
              <a:solidFill>
                <a:srgbClr val="00FF00"/>
              </a:solidFill>
              <a:prstDash val="solid"/>
              <a:round/>
              <a:headEnd/>
              <a:tailEnd/>
            </a:ln>
          </p:spPr>
          <p:txBody>
            <a:bodyPr/>
            <a:lstStyle/>
            <a:p>
              <a:endParaRPr lang="nl-BE"/>
            </a:p>
          </p:txBody>
        </p:sp>
        <p:sp>
          <p:nvSpPr>
            <p:cNvPr id="27695" name="Freeform 47"/>
            <p:cNvSpPr>
              <a:spLocks/>
            </p:cNvSpPr>
            <p:nvPr/>
          </p:nvSpPr>
          <p:spPr bwMode="auto">
            <a:xfrm>
              <a:off x="1637" y="1399"/>
              <a:ext cx="81" cy="82"/>
            </a:xfrm>
            <a:custGeom>
              <a:avLst/>
              <a:gdLst/>
              <a:ahLst/>
              <a:cxnLst>
                <a:cxn ang="0">
                  <a:pos x="40" y="0"/>
                </a:cxn>
                <a:cxn ang="0">
                  <a:pos x="81" y="82"/>
                </a:cxn>
                <a:cxn ang="0">
                  <a:pos x="0" y="82"/>
                </a:cxn>
                <a:cxn ang="0">
                  <a:pos x="40" y="0"/>
                </a:cxn>
              </a:cxnLst>
              <a:rect l="0" t="0" r="r" b="b"/>
              <a:pathLst>
                <a:path w="81" h="82">
                  <a:moveTo>
                    <a:pt x="40" y="0"/>
                  </a:moveTo>
                  <a:lnTo>
                    <a:pt x="81" y="82"/>
                  </a:lnTo>
                  <a:lnTo>
                    <a:pt x="0" y="82"/>
                  </a:lnTo>
                  <a:lnTo>
                    <a:pt x="40" y="0"/>
                  </a:lnTo>
                  <a:close/>
                </a:path>
              </a:pathLst>
            </a:custGeom>
            <a:solidFill>
              <a:srgbClr val="00FF00"/>
            </a:solidFill>
            <a:ln w="12700">
              <a:solidFill>
                <a:srgbClr val="00FF00"/>
              </a:solidFill>
              <a:prstDash val="solid"/>
              <a:round/>
              <a:headEnd/>
              <a:tailEnd/>
            </a:ln>
          </p:spPr>
          <p:txBody>
            <a:bodyPr/>
            <a:lstStyle/>
            <a:p>
              <a:endParaRPr lang="nl-BE"/>
            </a:p>
          </p:txBody>
        </p:sp>
        <p:sp>
          <p:nvSpPr>
            <p:cNvPr id="27696" name="Freeform 48"/>
            <p:cNvSpPr>
              <a:spLocks/>
            </p:cNvSpPr>
            <p:nvPr/>
          </p:nvSpPr>
          <p:spPr bwMode="auto">
            <a:xfrm>
              <a:off x="1970" y="1771"/>
              <a:ext cx="81" cy="82"/>
            </a:xfrm>
            <a:custGeom>
              <a:avLst/>
              <a:gdLst/>
              <a:ahLst/>
              <a:cxnLst>
                <a:cxn ang="0">
                  <a:pos x="41" y="0"/>
                </a:cxn>
                <a:cxn ang="0">
                  <a:pos x="81" y="82"/>
                </a:cxn>
                <a:cxn ang="0">
                  <a:pos x="0" y="82"/>
                </a:cxn>
                <a:cxn ang="0">
                  <a:pos x="41" y="0"/>
                </a:cxn>
              </a:cxnLst>
              <a:rect l="0" t="0" r="r" b="b"/>
              <a:pathLst>
                <a:path w="81" h="82">
                  <a:moveTo>
                    <a:pt x="41" y="0"/>
                  </a:moveTo>
                  <a:lnTo>
                    <a:pt x="81" y="82"/>
                  </a:lnTo>
                  <a:lnTo>
                    <a:pt x="0" y="82"/>
                  </a:lnTo>
                  <a:lnTo>
                    <a:pt x="41" y="0"/>
                  </a:lnTo>
                  <a:close/>
                </a:path>
              </a:pathLst>
            </a:custGeom>
            <a:solidFill>
              <a:srgbClr val="00FF00"/>
            </a:solidFill>
            <a:ln w="12700">
              <a:solidFill>
                <a:srgbClr val="00FF00"/>
              </a:solidFill>
              <a:prstDash val="solid"/>
              <a:round/>
              <a:headEnd/>
              <a:tailEnd/>
            </a:ln>
          </p:spPr>
          <p:txBody>
            <a:bodyPr/>
            <a:lstStyle/>
            <a:p>
              <a:endParaRPr lang="nl-BE"/>
            </a:p>
          </p:txBody>
        </p:sp>
        <p:sp>
          <p:nvSpPr>
            <p:cNvPr id="27697" name="Freeform 49"/>
            <p:cNvSpPr>
              <a:spLocks/>
            </p:cNvSpPr>
            <p:nvPr/>
          </p:nvSpPr>
          <p:spPr bwMode="auto">
            <a:xfrm>
              <a:off x="2303" y="2085"/>
              <a:ext cx="82" cy="83"/>
            </a:xfrm>
            <a:custGeom>
              <a:avLst/>
              <a:gdLst/>
              <a:ahLst/>
              <a:cxnLst>
                <a:cxn ang="0">
                  <a:pos x="41" y="0"/>
                </a:cxn>
                <a:cxn ang="0">
                  <a:pos x="82" y="83"/>
                </a:cxn>
                <a:cxn ang="0">
                  <a:pos x="0" y="83"/>
                </a:cxn>
                <a:cxn ang="0">
                  <a:pos x="41" y="0"/>
                </a:cxn>
              </a:cxnLst>
              <a:rect l="0" t="0" r="r" b="b"/>
              <a:pathLst>
                <a:path w="82" h="83">
                  <a:moveTo>
                    <a:pt x="41" y="0"/>
                  </a:moveTo>
                  <a:lnTo>
                    <a:pt x="82" y="83"/>
                  </a:lnTo>
                  <a:lnTo>
                    <a:pt x="0" y="83"/>
                  </a:lnTo>
                  <a:lnTo>
                    <a:pt x="41" y="0"/>
                  </a:lnTo>
                  <a:close/>
                </a:path>
              </a:pathLst>
            </a:custGeom>
            <a:solidFill>
              <a:srgbClr val="00FF00"/>
            </a:solidFill>
            <a:ln w="12700">
              <a:solidFill>
                <a:srgbClr val="00FF00"/>
              </a:solidFill>
              <a:prstDash val="solid"/>
              <a:round/>
              <a:headEnd/>
              <a:tailEnd/>
            </a:ln>
          </p:spPr>
          <p:txBody>
            <a:bodyPr/>
            <a:lstStyle/>
            <a:p>
              <a:endParaRPr lang="nl-BE"/>
            </a:p>
          </p:txBody>
        </p:sp>
        <p:sp>
          <p:nvSpPr>
            <p:cNvPr id="27698" name="Freeform 50"/>
            <p:cNvSpPr>
              <a:spLocks/>
            </p:cNvSpPr>
            <p:nvPr/>
          </p:nvSpPr>
          <p:spPr bwMode="auto">
            <a:xfrm>
              <a:off x="2637" y="2325"/>
              <a:ext cx="81" cy="82"/>
            </a:xfrm>
            <a:custGeom>
              <a:avLst/>
              <a:gdLst/>
              <a:ahLst/>
              <a:cxnLst>
                <a:cxn ang="0">
                  <a:pos x="40" y="0"/>
                </a:cxn>
                <a:cxn ang="0">
                  <a:pos x="81" y="82"/>
                </a:cxn>
                <a:cxn ang="0">
                  <a:pos x="0" y="82"/>
                </a:cxn>
                <a:cxn ang="0">
                  <a:pos x="40" y="0"/>
                </a:cxn>
              </a:cxnLst>
              <a:rect l="0" t="0" r="r" b="b"/>
              <a:pathLst>
                <a:path w="81" h="82">
                  <a:moveTo>
                    <a:pt x="40" y="0"/>
                  </a:moveTo>
                  <a:lnTo>
                    <a:pt x="81" y="82"/>
                  </a:lnTo>
                  <a:lnTo>
                    <a:pt x="0" y="82"/>
                  </a:lnTo>
                  <a:lnTo>
                    <a:pt x="40" y="0"/>
                  </a:lnTo>
                  <a:close/>
                </a:path>
              </a:pathLst>
            </a:custGeom>
            <a:solidFill>
              <a:srgbClr val="00FF00"/>
            </a:solidFill>
            <a:ln w="12700">
              <a:solidFill>
                <a:srgbClr val="00FF00"/>
              </a:solidFill>
              <a:prstDash val="solid"/>
              <a:round/>
              <a:headEnd/>
              <a:tailEnd/>
            </a:ln>
          </p:spPr>
          <p:txBody>
            <a:bodyPr/>
            <a:lstStyle/>
            <a:p>
              <a:endParaRPr lang="nl-BE"/>
            </a:p>
          </p:txBody>
        </p:sp>
        <p:sp>
          <p:nvSpPr>
            <p:cNvPr id="27699" name="Freeform 51"/>
            <p:cNvSpPr>
              <a:spLocks/>
            </p:cNvSpPr>
            <p:nvPr/>
          </p:nvSpPr>
          <p:spPr bwMode="auto">
            <a:xfrm>
              <a:off x="2970" y="2581"/>
              <a:ext cx="81" cy="82"/>
            </a:xfrm>
            <a:custGeom>
              <a:avLst/>
              <a:gdLst/>
              <a:ahLst/>
              <a:cxnLst>
                <a:cxn ang="0">
                  <a:pos x="41" y="0"/>
                </a:cxn>
                <a:cxn ang="0">
                  <a:pos x="81" y="82"/>
                </a:cxn>
                <a:cxn ang="0">
                  <a:pos x="0" y="82"/>
                </a:cxn>
                <a:cxn ang="0">
                  <a:pos x="41" y="0"/>
                </a:cxn>
              </a:cxnLst>
              <a:rect l="0" t="0" r="r" b="b"/>
              <a:pathLst>
                <a:path w="81" h="82">
                  <a:moveTo>
                    <a:pt x="41" y="0"/>
                  </a:moveTo>
                  <a:lnTo>
                    <a:pt x="81" y="82"/>
                  </a:lnTo>
                  <a:lnTo>
                    <a:pt x="0" y="82"/>
                  </a:lnTo>
                  <a:lnTo>
                    <a:pt x="41" y="0"/>
                  </a:lnTo>
                  <a:close/>
                </a:path>
              </a:pathLst>
            </a:custGeom>
            <a:solidFill>
              <a:srgbClr val="00FF00"/>
            </a:solidFill>
            <a:ln w="12700">
              <a:solidFill>
                <a:srgbClr val="00FF00"/>
              </a:solidFill>
              <a:prstDash val="solid"/>
              <a:round/>
              <a:headEnd/>
              <a:tailEnd/>
            </a:ln>
          </p:spPr>
          <p:txBody>
            <a:bodyPr/>
            <a:lstStyle/>
            <a:p>
              <a:endParaRPr lang="nl-BE"/>
            </a:p>
          </p:txBody>
        </p:sp>
        <p:sp>
          <p:nvSpPr>
            <p:cNvPr id="27700" name="Freeform 52"/>
            <p:cNvSpPr>
              <a:spLocks/>
            </p:cNvSpPr>
            <p:nvPr/>
          </p:nvSpPr>
          <p:spPr bwMode="auto">
            <a:xfrm>
              <a:off x="3303" y="2771"/>
              <a:ext cx="82" cy="82"/>
            </a:xfrm>
            <a:custGeom>
              <a:avLst/>
              <a:gdLst/>
              <a:ahLst/>
              <a:cxnLst>
                <a:cxn ang="0">
                  <a:pos x="41" y="0"/>
                </a:cxn>
                <a:cxn ang="0">
                  <a:pos x="82" y="82"/>
                </a:cxn>
                <a:cxn ang="0">
                  <a:pos x="0" y="82"/>
                </a:cxn>
                <a:cxn ang="0">
                  <a:pos x="41" y="0"/>
                </a:cxn>
              </a:cxnLst>
              <a:rect l="0" t="0" r="r" b="b"/>
              <a:pathLst>
                <a:path w="82" h="82">
                  <a:moveTo>
                    <a:pt x="41" y="0"/>
                  </a:moveTo>
                  <a:lnTo>
                    <a:pt x="82" y="82"/>
                  </a:lnTo>
                  <a:lnTo>
                    <a:pt x="0" y="82"/>
                  </a:lnTo>
                  <a:lnTo>
                    <a:pt x="41" y="0"/>
                  </a:lnTo>
                  <a:close/>
                </a:path>
              </a:pathLst>
            </a:custGeom>
            <a:solidFill>
              <a:srgbClr val="00FF00"/>
            </a:solidFill>
            <a:ln w="12700">
              <a:solidFill>
                <a:srgbClr val="00FF00"/>
              </a:solidFill>
              <a:prstDash val="solid"/>
              <a:round/>
              <a:headEnd/>
              <a:tailEnd/>
            </a:ln>
          </p:spPr>
          <p:txBody>
            <a:bodyPr/>
            <a:lstStyle/>
            <a:p>
              <a:endParaRPr lang="nl-BE"/>
            </a:p>
          </p:txBody>
        </p:sp>
        <p:sp>
          <p:nvSpPr>
            <p:cNvPr id="27701" name="Freeform 53"/>
            <p:cNvSpPr>
              <a:spLocks/>
            </p:cNvSpPr>
            <p:nvPr/>
          </p:nvSpPr>
          <p:spPr bwMode="auto">
            <a:xfrm>
              <a:off x="3637" y="2465"/>
              <a:ext cx="81" cy="83"/>
            </a:xfrm>
            <a:custGeom>
              <a:avLst/>
              <a:gdLst/>
              <a:ahLst/>
              <a:cxnLst>
                <a:cxn ang="0">
                  <a:pos x="40" y="0"/>
                </a:cxn>
                <a:cxn ang="0">
                  <a:pos x="81" y="83"/>
                </a:cxn>
                <a:cxn ang="0">
                  <a:pos x="0" y="83"/>
                </a:cxn>
                <a:cxn ang="0">
                  <a:pos x="40" y="0"/>
                </a:cxn>
              </a:cxnLst>
              <a:rect l="0" t="0" r="r" b="b"/>
              <a:pathLst>
                <a:path w="81" h="83">
                  <a:moveTo>
                    <a:pt x="40" y="0"/>
                  </a:moveTo>
                  <a:lnTo>
                    <a:pt x="81" y="83"/>
                  </a:lnTo>
                  <a:lnTo>
                    <a:pt x="0" y="83"/>
                  </a:lnTo>
                  <a:lnTo>
                    <a:pt x="40" y="0"/>
                  </a:lnTo>
                  <a:close/>
                </a:path>
              </a:pathLst>
            </a:custGeom>
            <a:solidFill>
              <a:srgbClr val="00FF00"/>
            </a:solidFill>
            <a:ln w="12700">
              <a:solidFill>
                <a:srgbClr val="00FF00"/>
              </a:solidFill>
              <a:prstDash val="solid"/>
              <a:round/>
              <a:headEnd/>
              <a:tailEnd/>
            </a:ln>
          </p:spPr>
          <p:txBody>
            <a:bodyPr/>
            <a:lstStyle/>
            <a:p>
              <a:endParaRPr lang="nl-BE"/>
            </a:p>
          </p:txBody>
        </p:sp>
        <p:sp>
          <p:nvSpPr>
            <p:cNvPr id="27702" name="Freeform 54"/>
            <p:cNvSpPr>
              <a:spLocks/>
            </p:cNvSpPr>
            <p:nvPr/>
          </p:nvSpPr>
          <p:spPr bwMode="auto">
            <a:xfrm>
              <a:off x="3970" y="2672"/>
              <a:ext cx="81" cy="82"/>
            </a:xfrm>
            <a:custGeom>
              <a:avLst/>
              <a:gdLst/>
              <a:ahLst/>
              <a:cxnLst>
                <a:cxn ang="0">
                  <a:pos x="41" y="0"/>
                </a:cxn>
                <a:cxn ang="0">
                  <a:pos x="81" y="82"/>
                </a:cxn>
                <a:cxn ang="0">
                  <a:pos x="0" y="82"/>
                </a:cxn>
                <a:cxn ang="0">
                  <a:pos x="41" y="0"/>
                </a:cxn>
              </a:cxnLst>
              <a:rect l="0" t="0" r="r" b="b"/>
              <a:pathLst>
                <a:path w="81" h="82">
                  <a:moveTo>
                    <a:pt x="41" y="0"/>
                  </a:moveTo>
                  <a:lnTo>
                    <a:pt x="81" y="82"/>
                  </a:lnTo>
                  <a:lnTo>
                    <a:pt x="0" y="82"/>
                  </a:lnTo>
                  <a:lnTo>
                    <a:pt x="41" y="0"/>
                  </a:lnTo>
                  <a:close/>
                </a:path>
              </a:pathLst>
            </a:custGeom>
            <a:solidFill>
              <a:srgbClr val="00FF00"/>
            </a:solidFill>
            <a:ln w="12700">
              <a:solidFill>
                <a:srgbClr val="00FF00"/>
              </a:solidFill>
              <a:prstDash val="solid"/>
              <a:round/>
              <a:headEnd/>
              <a:tailEnd/>
            </a:ln>
          </p:spPr>
          <p:txBody>
            <a:bodyPr/>
            <a:lstStyle/>
            <a:p>
              <a:endParaRPr lang="nl-BE"/>
            </a:p>
          </p:txBody>
        </p:sp>
        <p:sp>
          <p:nvSpPr>
            <p:cNvPr id="27703" name="Freeform 55"/>
            <p:cNvSpPr>
              <a:spLocks/>
            </p:cNvSpPr>
            <p:nvPr/>
          </p:nvSpPr>
          <p:spPr bwMode="auto">
            <a:xfrm>
              <a:off x="4303" y="2647"/>
              <a:ext cx="82" cy="83"/>
            </a:xfrm>
            <a:custGeom>
              <a:avLst/>
              <a:gdLst/>
              <a:ahLst/>
              <a:cxnLst>
                <a:cxn ang="0">
                  <a:pos x="41" y="0"/>
                </a:cxn>
                <a:cxn ang="0">
                  <a:pos x="82" y="83"/>
                </a:cxn>
                <a:cxn ang="0">
                  <a:pos x="0" y="83"/>
                </a:cxn>
                <a:cxn ang="0">
                  <a:pos x="41" y="0"/>
                </a:cxn>
              </a:cxnLst>
              <a:rect l="0" t="0" r="r" b="b"/>
              <a:pathLst>
                <a:path w="82" h="83">
                  <a:moveTo>
                    <a:pt x="41" y="0"/>
                  </a:moveTo>
                  <a:lnTo>
                    <a:pt x="82" y="83"/>
                  </a:lnTo>
                  <a:lnTo>
                    <a:pt x="0" y="83"/>
                  </a:lnTo>
                  <a:lnTo>
                    <a:pt x="41" y="0"/>
                  </a:lnTo>
                  <a:close/>
                </a:path>
              </a:pathLst>
            </a:custGeom>
            <a:solidFill>
              <a:srgbClr val="00FF00"/>
            </a:solidFill>
            <a:ln w="12700">
              <a:solidFill>
                <a:srgbClr val="00FF00"/>
              </a:solidFill>
              <a:prstDash val="solid"/>
              <a:round/>
              <a:headEnd/>
              <a:tailEnd/>
            </a:ln>
          </p:spPr>
          <p:txBody>
            <a:bodyPr/>
            <a:lstStyle/>
            <a:p>
              <a:endParaRPr lang="nl-BE"/>
            </a:p>
          </p:txBody>
        </p:sp>
        <p:sp>
          <p:nvSpPr>
            <p:cNvPr id="27704" name="Rectangle 56"/>
            <p:cNvSpPr>
              <a:spLocks noChangeArrowheads="1"/>
            </p:cNvSpPr>
            <p:nvPr/>
          </p:nvSpPr>
          <p:spPr bwMode="auto">
            <a:xfrm>
              <a:off x="1320" y="2763"/>
              <a:ext cx="48" cy="49"/>
            </a:xfrm>
            <a:prstGeom prst="rect">
              <a:avLst/>
            </a:prstGeom>
            <a:solidFill>
              <a:srgbClr val="B2B2B2"/>
            </a:solidFill>
            <a:ln w="12700">
              <a:solidFill>
                <a:srgbClr val="B2B2B2"/>
              </a:solidFill>
              <a:miter lim="800000"/>
              <a:headEnd/>
              <a:tailEnd/>
            </a:ln>
          </p:spPr>
          <p:txBody>
            <a:bodyPr/>
            <a:lstStyle/>
            <a:p>
              <a:endParaRPr lang="nl-BE"/>
            </a:p>
          </p:txBody>
        </p:sp>
        <p:sp>
          <p:nvSpPr>
            <p:cNvPr id="27705" name="Rectangle 57"/>
            <p:cNvSpPr>
              <a:spLocks noChangeArrowheads="1"/>
            </p:cNvSpPr>
            <p:nvPr/>
          </p:nvSpPr>
          <p:spPr bwMode="auto">
            <a:xfrm>
              <a:off x="1653" y="2325"/>
              <a:ext cx="49" cy="49"/>
            </a:xfrm>
            <a:prstGeom prst="rect">
              <a:avLst/>
            </a:prstGeom>
            <a:solidFill>
              <a:srgbClr val="B2B2B2"/>
            </a:solidFill>
            <a:ln w="12700">
              <a:solidFill>
                <a:srgbClr val="B2B2B2"/>
              </a:solidFill>
              <a:miter lim="800000"/>
              <a:headEnd/>
              <a:tailEnd/>
            </a:ln>
          </p:spPr>
          <p:txBody>
            <a:bodyPr/>
            <a:lstStyle/>
            <a:p>
              <a:endParaRPr lang="nl-BE"/>
            </a:p>
          </p:txBody>
        </p:sp>
        <p:sp>
          <p:nvSpPr>
            <p:cNvPr id="27706" name="Rectangle 58"/>
            <p:cNvSpPr>
              <a:spLocks noChangeArrowheads="1"/>
            </p:cNvSpPr>
            <p:nvPr/>
          </p:nvSpPr>
          <p:spPr bwMode="auto">
            <a:xfrm>
              <a:off x="1986" y="2325"/>
              <a:ext cx="49" cy="49"/>
            </a:xfrm>
            <a:prstGeom prst="rect">
              <a:avLst/>
            </a:prstGeom>
            <a:solidFill>
              <a:srgbClr val="B2B2B2"/>
            </a:solidFill>
            <a:ln w="12700">
              <a:solidFill>
                <a:srgbClr val="B2B2B2"/>
              </a:solidFill>
              <a:miter lim="800000"/>
              <a:headEnd/>
              <a:tailEnd/>
            </a:ln>
          </p:spPr>
          <p:txBody>
            <a:bodyPr/>
            <a:lstStyle/>
            <a:p>
              <a:endParaRPr lang="nl-BE"/>
            </a:p>
          </p:txBody>
        </p:sp>
        <p:sp>
          <p:nvSpPr>
            <p:cNvPr id="27707" name="Rectangle 59"/>
            <p:cNvSpPr>
              <a:spLocks noChangeArrowheads="1"/>
            </p:cNvSpPr>
            <p:nvPr/>
          </p:nvSpPr>
          <p:spPr bwMode="auto">
            <a:xfrm>
              <a:off x="2320" y="2482"/>
              <a:ext cx="48" cy="49"/>
            </a:xfrm>
            <a:prstGeom prst="rect">
              <a:avLst/>
            </a:prstGeom>
            <a:solidFill>
              <a:srgbClr val="B2B2B2"/>
            </a:solidFill>
            <a:ln w="12700">
              <a:solidFill>
                <a:srgbClr val="B2B2B2"/>
              </a:solidFill>
              <a:miter lim="800000"/>
              <a:headEnd/>
              <a:tailEnd/>
            </a:ln>
          </p:spPr>
          <p:txBody>
            <a:bodyPr/>
            <a:lstStyle/>
            <a:p>
              <a:endParaRPr lang="nl-BE"/>
            </a:p>
          </p:txBody>
        </p:sp>
        <p:sp>
          <p:nvSpPr>
            <p:cNvPr id="27708" name="Rectangle 60"/>
            <p:cNvSpPr>
              <a:spLocks noChangeArrowheads="1"/>
            </p:cNvSpPr>
            <p:nvPr/>
          </p:nvSpPr>
          <p:spPr bwMode="auto">
            <a:xfrm>
              <a:off x="2653" y="2730"/>
              <a:ext cx="49" cy="49"/>
            </a:xfrm>
            <a:prstGeom prst="rect">
              <a:avLst/>
            </a:prstGeom>
            <a:solidFill>
              <a:srgbClr val="B2B2B2"/>
            </a:solidFill>
            <a:ln w="12700">
              <a:solidFill>
                <a:srgbClr val="B2B2B2"/>
              </a:solidFill>
              <a:miter lim="800000"/>
              <a:headEnd/>
              <a:tailEnd/>
            </a:ln>
          </p:spPr>
          <p:txBody>
            <a:bodyPr/>
            <a:lstStyle/>
            <a:p>
              <a:endParaRPr lang="nl-BE"/>
            </a:p>
          </p:txBody>
        </p:sp>
        <p:sp>
          <p:nvSpPr>
            <p:cNvPr id="27709" name="Rectangle 61"/>
            <p:cNvSpPr>
              <a:spLocks noChangeArrowheads="1"/>
            </p:cNvSpPr>
            <p:nvPr/>
          </p:nvSpPr>
          <p:spPr bwMode="auto">
            <a:xfrm>
              <a:off x="2986" y="2911"/>
              <a:ext cx="49" cy="50"/>
            </a:xfrm>
            <a:prstGeom prst="rect">
              <a:avLst/>
            </a:prstGeom>
            <a:solidFill>
              <a:srgbClr val="B2B2B2"/>
            </a:solidFill>
            <a:ln w="12700">
              <a:solidFill>
                <a:srgbClr val="B2B2B2"/>
              </a:solidFill>
              <a:miter lim="800000"/>
              <a:headEnd/>
              <a:tailEnd/>
            </a:ln>
          </p:spPr>
          <p:txBody>
            <a:bodyPr/>
            <a:lstStyle/>
            <a:p>
              <a:endParaRPr lang="nl-BE"/>
            </a:p>
          </p:txBody>
        </p:sp>
        <p:sp>
          <p:nvSpPr>
            <p:cNvPr id="27710" name="Rectangle 62"/>
            <p:cNvSpPr>
              <a:spLocks noChangeArrowheads="1"/>
            </p:cNvSpPr>
            <p:nvPr/>
          </p:nvSpPr>
          <p:spPr bwMode="auto">
            <a:xfrm>
              <a:off x="3320" y="2845"/>
              <a:ext cx="48" cy="50"/>
            </a:xfrm>
            <a:prstGeom prst="rect">
              <a:avLst/>
            </a:prstGeom>
            <a:solidFill>
              <a:srgbClr val="B2B2B2"/>
            </a:solidFill>
            <a:ln w="12700">
              <a:solidFill>
                <a:srgbClr val="B2B2B2"/>
              </a:solidFill>
              <a:miter lim="800000"/>
              <a:headEnd/>
              <a:tailEnd/>
            </a:ln>
          </p:spPr>
          <p:txBody>
            <a:bodyPr/>
            <a:lstStyle/>
            <a:p>
              <a:endParaRPr lang="nl-BE"/>
            </a:p>
          </p:txBody>
        </p:sp>
        <p:sp>
          <p:nvSpPr>
            <p:cNvPr id="27711" name="Rectangle 63"/>
            <p:cNvSpPr>
              <a:spLocks noChangeArrowheads="1"/>
            </p:cNvSpPr>
            <p:nvPr/>
          </p:nvSpPr>
          <p:spPr bwMode="auto">
            <a:xfrm>
              <a:off x="3653" y="2763"/>
              <a:ext cx="49" cy="49"/>
            </a:xfrm>
            <a:prstGeom prst="rect">
              <a:avLst/>
            </a:prstGeom>
            <a:solidFill>
              <a:srgbClr val="B2B2B2"/>
            </a:solidFill>
            <a:ln w="12700">
              <a:solidFill>
                <a:srgbClr val="B2B2B2"/>
              </a:solidFill>
              <a:miter lim="800000"/>
              <a:headEnd/>
              <a:tailEnd/>
            </a:ln>
          </p:spPr>
          <p:txBody>
            <a:bodyPr/>
            <a:lstStyle/>
            <a:p>
              <a:endParaRPr lang="nl-BE"/>
            </a:p>
          </p:txBody>
        </p:sp>
        <p:sp>
          <p:nvSpPr>
            <p:cNvPr id="27712" name="Rectangle 64"/>
            <p:cNvSpPr>
              <a:spLocks noChangeArrowheads="1"/>
            </p:cNvSpPr>
            <p:nvPr/>
          </p:nvSpPr>
          <p:spPr bwMode="auto">
            <a:xfrm>
              <a:off x="3986" y="2994"/>
              <a:ext cx="49" cy="50"/>
            </a:xfrm>
            <a:prstGeom prst="rect">
              <a:avLst/>
            </a:prstGeom>
            <a:solidFill>
              <a:srgbClr val="B2B2B2"/>
            </a:solidFill>
            <a:ln w="12700">
              <a:solidFill>
                <a:srgbClr val="B2B2B2"/>
              </a:solidFill>
              <a:miter lim="800000"/>
              <a:headEnd/>
              <a:tailEnd/>
            </a:ln>
          </p:spPr>
          <p:txBody>
            <a:bodyPr/>
            <a:lstStyle/>
            <a:p>
              <a:endParaRPr lang="nl-BE"/>
            </a:p>
          </p:txBody>
        </p:sp>
        <p:sp>
          <p:nvSpPr>
            <p:cNvPr id="27713" name="Rectangle 65"/>
            <p:cNvSpPr>
              <a:spLocks noChangeArrowheads="1"/>
            </p:cNvSpPr>
            <p:nvPr/>
          </p:nvSpPr>
          <p:spPr bwMode="auto">
            <a:xfrm>
              <a:off x="4320" y="2878"/>
              <a:ext cx="48" cy="50"/>
            </a:xfrm>
            <a:prstGeom prst="rect">
              <a:avLst/>
            </a:prstGeom>
            <a:solidFill>
              <a:srgbClr val="B2B2B2"/>
            </a:solidFill>
            <a:ln w="12700">
              <a:solidFill>
                <a:srgbClr val="B2B2B2"/>
              </a:solidFill>
              <a:miter lim="800000"/>
              <a:headEnd/>
              <a:tailEnd/>
            </a:ln>
          </p:spPr>
          <p:txBody>
            <a:bodyPr/>
            <a:lstStyle/>
            <a:p>
              <a:endParaRPr lang="nl-BE"/>
            </a:p>
          </p:txBody>
        </p:sp>
        <p:sp>
          <p:nvSpPr>
            <p:cNvPr id="27714" name="Rectangle 66"/>
            <p:cNvSpPr>
              <a:spLocks noChangeArrowheads="1"/>
            </p:cNvSpPr>
            <p:nvPr/>
          </p:nvSpPr>
          <p:spPr bwMode="auto">
            <a:xfrm>
              <a:off x="4653" y="3019"/>
              <a:ext cx="49" cy="50"/>
            </a:xfrm>
            <a:prstGeom prst="rect">
              <a:avLst/>
            </a:prstGeom>
            <a:solidFill>
              <a:srgbClr val="CCFFCC"/>
            </a:solidFill>
            <a:ln w="12700">
              <a:solidFill>
                <a:srgbClr val="CCFFCC"/>
              </a:solidFill>
              <a:miter lim="800000"/>
              <a:headEnd/>
              <a:tailEnd/>
            </a:ln>
          </p:spPr>
          <p:txBody>
            <a:bodyPr/>
            <a:lstStyle/>
            <a:p>
              <a:endParaRPr lang="nl-BE"/>
            </a:p>
          </p:txBody>
        </p:sp>
        <p:sp>
          <p:nvSpPr>
            <p:cNvPr id="27715" name="Line 67"/>
            <p:cNvSpPr>
              <a:spLocks noChangeShapeType="1"/>
            </p:cNvSpPr>
            <p:nvPr/>
          </p:nvSpPr>
          <p:spPr bwMode="auto">
            <a:xfrm>
              <a:off x="2677" y="2622"/>
              <a:ext cx="1" cy="41"/>
            </a:xfrm>
            <a:prstGeom prst="line">
              <a:avLst/>
            </a:prstGeom>
            <a:noFill/>
            <a:ln w="12700">
              <a:solidFill>
                <a:srgbClr val="0000FF"/>
              </a:solidFill>
              <a:round/>
              <a:headEnd/>
              <a:tailEnd/>
            </a:ln>
          </p:spPr>
          <p:txBody>
            <a:bodyPr/>
            <a:lstStyle/>
            <a:p>
              <a:endParaRPr lang="nl-BE"/>
            </a:p>
          </p:txBody>
        </p:sp>
        <p:sp>
          <p:nvSpPr>
            <p:cNvPr id="27716" name="Line 68"/>
            <p:cNvSpPr>
              <a:spLocks noChangeShapeType="1"/>
            </p:cNvSpPr>
            <p:nvPr/>
          </p:nvSpPr>
          <p:spPr bwMode="auto">
            <a:xfrm flipH="1" flipV="1">
              <a:off x="2970" y="2845"/>
              <a:ext cx="41" cy="42"/>
            </a:xfrm>
            <a:prstGeom prst="line">
              <a:avLst/>
            </a:prstGeom>
            <a:noFill/>
            <a:ln w="12700">
              <a:solidFill>
                <a:srgbClr val="0000FF"/>
              </a:solidFill>
              <a:round/>
              <a:headEnd/>
              <a:tailEnd/>
            </a:ln>
          </p:spPr>
          <p:txBody>
            <a:bodyPr/>
            <a:lstStyle/>
            <a:p>
              <a:endParaRPr lang="nl-BE"/>
            </a:p>
          </p:txBody>
        </p:sp>
        <p:sp>
          <p:nvSpPr>
            <p:cNvPr id="27717" name="Line 69"/>
            <p:cNvSpPr>
              <a:spLocks noChangeShapeType="1"/>
            </p:cNvSpPr>
            <p:nvPr/>
          </p:nvSpPr>
          <p:spPr bwMode="auto">
            <a:xfrm flipV="1">
              <a:off x="3011" y="2845"/>
              <a:ext cx="40" cy="42"/>
            </a:xfrm>
            <a:prstGeom prst="line">
              <a:avLst/>
            </a:prstGeom>
            <a:noFill/>
            <a:ln w="12700">
              <a:solidFill>
                <a:srgbClr val="0000FF"/>
              </a:solidFill>
              <a:round/>
              <a:headEnd/>
              <a:tailEnd/>
            </a:ln>
          </p:spPr>
          <p:txBody>
            <a:bodyPr/>
            <a:lstStyle/>
            <a:p>
              <a:endParaRPr lang="nl-BE"/>
            </a:p>
          </p:txBody>
        </p:sp>
        <p:sp>
          <p:nvSpPr>
            <p:cNvPr id="27718" name="Line 70"/>
            <p:cNvSpPr>
              <a:spLocks noChangeShapeType="1"/>
            </p:cNvSpPr>
            <p:nvPr/>
          </p:nvSpPr>
          <p:spPr bwMode="auto">
            <a:xfrm flipV="1">
              <a:off x="3011" y="2845"/>
              <a:ext cx="1" cy="42"/>
            </a:xfrm>
            <a:prstGeom prst="line">
              <a:avLst/>
            </a:prstGeom>
            <a:noFill/>
            <a:ln w="12700">
              <a:solidFill>
                <a:srgbClr val="0000FF"/>
              </a:solidFill>
              <a:round/>
              <a:headEnd/>
              <a:tailEnd/>
            </a:ln>
          </p:spPr>
          <p:txBody>
            <a:bodyPr/>
            <a:lstStyle/>
            <a:p>
              <a:endParaRPr lang="nl-BE"/>
            </a:p>
          </p:txBody>
        </p:sp>
        <p:sp>
          <p:nvSpPr>
            <p:cNvPr id="27719" name="Line 71"/>
            <p:cNvSpPr>
              <a:spLocks noChangeShapeType="1"/>
            </p:cNvSpPr>
            <p:nvPr/>
          </p:nvSpPr>
          <p:spPr bwMode="auto">
            <a:xfrm>
              <a:off x="3344" y="2887"/>
              <a:ext cx="41" cy="41"/>
            </a:xfrm>
            <a:prstGeom prst="line">
              <a:avLst/>
            </a:prstGeom>
            <a:noFill/>
            <a:ln w="12700">
              <a:solidFill>
                <a:srgbClr val="0000FF"/>
              </a:solidFill>
              <a:round/>
              <a:headEnd/>
              <a:tailEnd/>
            </a:ln>
          </p:spPr>
          <p:txBody>
            <a:bodyPr/>
            <a:lstStyle/>
            <a:p>
              <a:endParaRPr lang="nl-BE"/>
            </a:p>
          </p:txBody>
        </p:sp>
        <p:sp>
          <p:nvSpPr>
            <p:cNvPr id="27720" name="Line 72"/>
            <p:cNvSpPr>
              <a:spLocks noChangeShapeType="1"/>
            </p:cNvSpPr>
            <p:nvPr/>
          </p:nvSpPr>
          <p:spPr bwMode="auto">
            <a:xfrm flipH="1">
              <a:off x="3303" y="2887"/>
              <a:ext cx="41" cy="41"/>
            </a:xfrm>
            <a:prstGeom prst="line">
              <a:avLst/>
            </a:prstGeom>
            <a:noFill/>
            <a:ln w="12700">
              <a:solidFill>
                <a:srgbClr val="0000FF"/>
              </a:solidFill>
              <a:round/>
              <a:headEnd/>
              <a:tailEnd/>
            </a:ln>
          </p:spPr>
          <p:txBody>
            <a:bodyPr/>
            <a:lstStyle/>
            <a:p>
              <a:endParaRPr lang="nl-BE"/>
            </a:p>
          </p:txBody>
        </p:sp>
        <p:sp>
          <p:nvSpPr>
            <p:cNvPr id="27721" name="Line 73"/>
            <p:cNvSpPr>
              <a:spLocks noChangeShapeType="1"/>
            </p:cNvSpPr>
            <p:nvPr/>
          </p:nvSpPr>
          <p:spPr bwMode="auto">
            <a:xfrm>
              <a:off x="3344" y="2887"/>
              <a:ext cx="1" cy="41"/>
            </a:xfrm>
            <a:prstGeom prst="line">
              <a:avLst/>
            </a:prstGeom>
            <a:noFill/>
            <a:ln w="12700">
              <a:solidFill>
                <a:srgbClr val="0000FF"/>
              </a:solidFill>
              <a:round/>
              <a:headEnd/>
              <a:tailEnd/>
            </a:ln>
          </p:spPr>
          <p:txBody>
            <a:bodyPr/>
            <a:lstStyle/>
            <a:p>
              <a:endParaRPr lang="nl-BE"/>
            </a:p>
          </p:txBody>
        </p:sp>
        <p:sp>
          <p:nvSpPr>
            <p:cNvPr id="27722" name="Line 74"/>
            <p:cNvSpPr>
              <a:spLocks noChangeShapeType="1"/>
            </p:cNvSpPr>
            <p:nvPr/>
          </p:nvSpPr>
          <p:spPr bwMode="auto">
            <a:xfrm>
              <a:off x="4011" y="2804"/>
              <a:ext cx="1" cy="41"/>
            </a:xfrm>
            <a:prstGeom prst="line">
              <a:avLst/>
            </a:prstGeom>
            <a:noFill/>
            <a:ln w="12700">
              <a:solidFill>
                <a:srgbClr val="0000FF"/>
              </a:solidFill>
              <a:round/>
              <a:headEnd/>
              <a:tailEnd/>
            </a:ln>
          </p:spPr>
          <p:txBody>
            <a:bodyPr/>
            <a:lstStyle/>
            <a:p>
              <a:endParaRPr lang="nl-BE"/>
            </a:p>
          </p:txBody>
        </p:sp>
        <p:sp>
          <p:nvSpPr>
            <p:cNvPr id="27723" name="Line 75"/>
            <p:cNvSpPr>
              <a:spLocks noChangeShapeType="1"/>
            </p:cNvSpPr>
            <p:nvPr/>
          </p:nvSpPr>
          <p:spPr bwMode="auto">
            <a:xfrm flipV="1">
              <a:off x="4344" y="2903"/>
              <a:ext cx="1" cy="42"/>
            </a:xfrm>
            <a:prstGeom prst="line">
              <a:avLst/>
            </a:prstGeom>
            <a:noFill/>
            <a:ln w="12700">
              <a:solidFill>
                <a:srgbClr val="0000FF"/>
              </a:solidFill>
              <a:round/>
              <a:headEnd/>
              <a:tailEnd/>
            </a:ln>
          </p:spPr>
          <p:txBody>
            <a:bodyPr/>
            <a:lstStyle/>
            <a:p>
              <a:endParaRPr lang="nl-BE"/>
            </a:p>
          </p:txBody>
        </p:sp>
        <p:sp>
          <p:nvSpPr>
            <p:cNvPr id="27724" name="Oval 76"/>
            <p:cNvSpPr>
              <a:spLocks noChangeArrowheads="1"/>
            </p:cNvSpPr>
            <p:nvPr/>
          </p:nvSpPr>
          <p:spPr bwMode="auto">
            <a:xfrm>
              <a:off x="1303" y="2870"/>
              <a:ext cx="82" cy="83"/>
            </a:xfrm>
            <a:prstGeom prst="ellipse">
              <a:avLst/>
            </a:prstGeom>
            <a:solidFill>
              <a:srgbClr val="FF00FF"/>
            </a:solidFill>
            <a:ln w="12700">
              <a:solidFill>
                <a:srgbClr val="FF00FF"/>
              </a:solidFill>
              <a:round/>
              <a:headEnd/>
              <a:tailEnd/>
            </a:ln>
          </p:spPr>
          <p:txBody>
            <a:bodyPr/>
            <a:lstStyle/>
            <a:p>
              <a:endParaRPr lang="nl-BE"/>
            </a:p>
          </p:txBody>
        </p:sp>
        <p:sp>
          <p:nvSpPr>
            <p:cNvPr id="27725" name="Oval 77"/>
            <p:cNvSpPr>
              <a:spLocks noChangeArrowheads="1"/>
            </p:cNvSpPr>
            <p:nvPr/>
          </p:nvSpPr>
          <p:spPr bwMode="auto">
            <a:xfrm>
              <a:off x="1637" y="2407"/>
              <a:ext cx="81" cy="83"/>
            </a:xfrm>
            <a:prstGeom prst="ellipse">
              <a:avLst/>
            </a:prstGeom>
            <a:solidFill>
              <a:srgbClr val="FF00FF"/>
            </a:solidFill>
            <a:ln w="12700">
              <a:solidFill>
                <a:srgbClr val="FF00FF"/>
              </a:solidFill>
              <a:round/>
              <a:headEnd/>
              <a:tailEnd/>
            </a:ln>
          </p:spPr>
          <p:txBody>
            <a:bodyPr/>
            <a:lstStyle/>
            <a:p>
              <a:endParaRPr lang="nl-BE"/>
            </a:p>
          </p:txBody>
        </p:sp>
        <p:sp>
          <p:nvSpPr>
            <p:cNvPr id="27726" name="Oval 78"/>
            <p:cNvSpPr>
              <a:spLocks noChangeArrowheads="1"/>
            </p:cNvSpPr>
            <p:nvPr/>
          </p:nvSpPr>
          <p:spPr bwMode="auto">
            <a:xfrm>
              <a:off x="1970" y="2382"/>
              <a:ext cx="81" cy="83"/>
            </a:xfrm>
            <a:prstGeom prst="ellipse">
              <a:avLst/>
            </a:prstGeom>
            <a:solidFill>
              <a:srgbClr val="FF00FF"/>
            </a:solidFill>
            <a:ln w="12700">
              <a:solidFill>
                <a:srgbClr val="FF00FF"/>
              </a:solidFill>
              <a:round/>
              <a:headEnd/>
              <a:tailEnd/>
            </a:ln>
          </p:spPr>
          <p:txBody>
            <a:bodyPr/>
            <a:lstStyle/>
            <a:p>
              <a:endParaRPr lang="nl-BE"/>
            </a:p>
          </p:txBody>
        </p:sp>
        <p:sp>
          <p:nvSpPr>
            <p:cNvPr id="27727" name="Oval 79"/>
            <p:cNvSpPr>
              <a:spLocks noChangeArrowheads="1"/>
            </p:cNvSpPr>
            <p:nvPr/>
          </p:nvSpPr>
          <p:spPr bwMode="auto">
            <a:xfrm>
              <a:off x="2303" y="2515"/>
              <a:ext cx="82" cy="82"/>
            </a:xfrm>
            <a:prstGeom prst="ellipse">
              <a:avLst/>
            </a:prstGeom>
            <a:solidFill>
              <a:srgbClr val="FF00FF"/>
            </a:solidFill>
            <a:ln w="12700">
              <a:solidFill>
                <a:srgbClr val="FF00FF"/>
              </a:solidFill>
              <a:round/>
              <a:headEnd/>
              <a:tailEnd/>
            </a:ln>
          </p:spPr>
          <p:txBody>
            <a:bodyPr/>
            <a:lstStyle/>
            <a:p>
              <a:endParaRPr lang="nl-BE"/>
            </a:p>
          </p:txBody>
        </p:sp>
        <p:sp>
          <p:nvSpPr>
            <p:cNvPr id="27728" name="Oval 80"/>
            <p:cNvSpPr>
              <a:spLocks noChangeArrowheads="1"/>
            </p:cNvSpPr>
            <p:nvPr/>
          </p:nvSpPr>
          <p:spPr bwMode="auto">
            <a:xfrm>
              <a:off x="2637" y="2672"/>
              <a:ext cx="81" cy="82"/>
            </a:xfrm>
            <a:prstGeom prst="ellipse">
              <a:avLst/>
            </a:prstGeom>
            <a:solidFill>
              <a:srgbClr val="FF00FF"/>
            </a:solidFill>
            <a:ln w="12700">
              <a:solidFill>
                <a:srgbClr val="FF00FF"/>
              </a:solidFill>
              <a:round/>
              <a:headEnd/>
              <a:tailEnd/>
            </a:ln>
          </p:spPr>
          <p:txBody>
            <a:bodyPr/>
            <a:lstStyle/>
            <a:p>
              <a:endParaRPr lang="nl-BE"/>
            </a:p>
          </p:txBody>
        </p:sp>
        <p:sp>
          <p:nvSpPr>
            <p:cNvPr id="27729" name="Oval 81"/>
            <p:cNvSpPr>
              <a:spLocks noChangeArrowheads="1"/>
            </p:cNvSpPr>
            <p:nvPr/>
          </p:nvSpPr>
          <p:spPr bwMode="auto">
            <a:xfrm>
              <a:off x="2970" y="2821"/>
              <a:ext cx="81" cy="82"/>
            </a:xfrm>
            <a:prstGeom prst="ellipse">
              <a:avLst/>
            </a:prstGeom>
            <a:solidFill>
              <a:srgbClr val="FF00FF"/>
            </a:solidFill>
            <a:ln w="12700">
              <a:solidFill>
                <a:srgbClr val="FF00FF"/>
              </a:solidFill>
              <a:round/>
              <a:headEnd/>
              <a:tailEnd/>
            </a:ln>
          </p:spPr>
          <p:txBody>
            <a:bodyPr/>
            <a:lstStyle/>
            <a:p>
              <a:endParaRPr lang="nl-BE"/>
            </a:p>
          </p:txBody>
        </p:sp>
        <p:sp>
          <p:nvSpPr>
            <p:cNvPr id="27730" name="Oval 82"/>
            <p:cNvSpPr>
              <a:spLocks noChangeArrowheads="1"/>
            </p:cNvSpPr>
            <p:nvPr/>
          </p:nvSpPr>
          <p:spPr bwMode="auto">
            <a:xfrm>
              <a:off x="3303" y="2870"/>
              <a:ext cx="82" cy="83"/>
            </a:xfrm>
            <a:prstGeom prst="ellipse">
              <a:avLst/>
            </a:prstGeom>
            <a:solidFill>
              <a:srgbClr val="FF00FF"/>
            </a:solidFill>
            <a:ln w="12700">
              <a:solidFill>
                <a:srgbClr val="FF00FF"/>
              </a:solidFill>
              <a:round/>
              <a:headEnd/>
              <a:tailEnd/>
            </a:ln>
          </p:spPr>
          <p:txBody>
            <a:bodyPr/>
            <a:lstStyle/>
            <a:p>
              <a:endParaRPr lang="nl-BE"/>
            </a:p>
          </p:txBody>
        </p:sp>
        <p:sp>
          <p:nvSpPr>
            <p:cNvPr id="27731" name="Oval 83"/>
            <p:cNvSpPr>
              <a:spLocks noChangeArrowheads="1"/>
            </p:cNvSpPr>
            <p:nvPr/>
          </p:nvSpPr>
          <p:spPr bwMode="auto">
            <a:xfrm>
              <a:off x="3637" y="2804"/>
              <a:ext cx="81" cy="83"/>
            </a:xfrm>
            <a:prstGeom prst="ellipse">
              <a:avLst/>
            </a:prstGeom>
            <a:solidFill>
              <a:srgbClr val="FF00FF"/>
            </a:solidFill>
            <a:ln w="12700">
              <a:solidFill>
                <a:srgbClr val="FF00FF"/>
              </a:solidFill>
              <a:round/>
              <a:headEnd/>
              <a:tailEnd/>
            </a:ln>
          </p:spPr>
          <p:txBody>
            <a:bodyPr/>
            <a:lstStyle/>
            <a:p>
              <a:endParaRPr lang="nl-BE"/>
            </a:p>
          </p:txBody>
        </p:sp>
        <p:sp>
          <p:nvSpPr>
            <p:cNvPr id="27732" name="Oval 84"/>
            <p:cNvSpPr>
              <a:spLocks noChangeArrowheads="1"/>
            </p:cNvSpPr>
            <p:nvPr/>
          </p:nvSpPr>
          <p:spPr bwMode="auto">
            <a:xfrm>
              <a:off x="3970" y="2862"/>
              <a:ext cx="81" cy="83"/>
            </a:xfrm>
            <a:prstGeom prst="ellipse">
              <a:avLst/>
            </a:prstGeom>
            <a:solidFill>
              <a:srgbClr val="FF00FF"/>
            </a:solidFill>
            <a:ln w="12700">
              <a:solidFill>
                <a:srgbClr val="FF00FF"/>
              </a:solidFill>
              <a:round/>
              <a:headEnd/>
              <a:tailEnd/>
            </a:ln>
          </p:spPr>
          <p:txBody>
            <a:bodyPr/>
            <a:lstStyle/>
            <a:p>
              <a:endParaRPr lang="nl-BE"/>
            </a:p>
          </p:txBody>
        </p:sp>
        <p:sp>
          <p:nvSpPr>
            <p:cNvPr id="27733" name="Oval 85"/>
            <p:cNvSpPr>
              <a:spLocks noChangeArrowheads="1"/>
            </p:cNvSpPr>
            <p:nvPr/>
          </p:nvSpPr>
          <p:spPr bwMode="auto">
            <a:xfrm>
              <a:off x="4303" y="2779"/>
              <a:ext cx="82" cy="83"/>
            </a:xfrm>
            <a:prstGeom prst="ellipse">
              <a:avLst/>
            </a:prstGeom>
            <a:solidFill>
              <a:srgbClr val="FF00FF"/>
            </a:solidFill>
            <a:ln w="12700">
              <a:solidFill>
                <a:srgbClr val="FF00FF"/>
              </a:solidFill>
              <a:round/>
              <a:headEnd/>
              <a:tailEnd/>
            </a:ln>
          </p:spPr>
          <p:txBody>
            <a:bodyPr/>
            <a:lstStyle/>
            <a:p>
              <a:endParaRPr lang="nl-BE"/>
            </a:p>
          </p:txBody>
        </p:sp>
        <p:sp>
          <p:nvSpPr>
            <p:cNvPr id="27734" name="Oval 86"/>
            <p:cNvSpPr>
              <a:spLocks noChangeArrowheads="1"/>
            </p:cNvSpPr>
            <p:nvPr/>
          </p:nvSpPr>
          <p:spPr bwMode="auto">
            <a:xfrm>
              <a:off x="4637" y="2994"/>
              <a:ext cx="81" cy="83"/>
            </a:xfrm>
            <a:prstGeom prst="ellipse">
              <a:avLst/>
            </a:prstGeom>
            <a:solidFill>
              <a:srgbClr val="FF00FF"/>
            </a:solidFill>
            <a:ln w="12700">
              <a:solidFill>
                <a:srgbClr val="FF00FF"/>
              </a:solidFill>
              <a:round/>
              <a:headEnd/>
              <a:tailEnd/>
            </a:ln>
          </p:spPr>
          <p:txBody>
            <a:bodyPr/>
            <a:lstStyle/>
            <a:p>
              <a:endParaRPr lang="nl-BE"/>
            </a:p>
          </p:txBody>
        </p:sp>
        <p:sp>
          <p:nvSpPr>
            <p:cNvPr id="27735" name="Rectangle 87"/>
            <p:cNvSpPr>
              <a:spLocks noChangeArrowheads="1"/>
            </p:cNvSpPr>
            <p:nvPr/>
          </p:nvSpPr>
          <p:spPr bwMode="auto">
            <a:xfrm>
              <a:off x="4637" y="3085"/>
              <a:ext cx="89" cy="17"/>
            </a:xfrm>
            <a:prstGeom prst="rect">
              <a:avLst/>
            </a:prstGeom>
            <a:solidFill>
              <a:srgbClr val="00CCFF"/>
            </a:solidFill>
            <a:ln w="12700">
              <a:solidFill>
                <a:srgbClr val="00CCFF"/>
              </a:solidFill>
              <a:miter lim="800000"/>
              <a:headEnd/>
              <a:tailEnd/>
            </a:ln>
          </p:spPr>
          <p:txBody>
            <a:bodyPr/>
            <a:lstStyle/>
            <a:p>
              <a:endParaRPr lang="nl-BE"/>
            </a:p>
          </p:txBody>
        </p:sp>
        <p:sp>
          <p:nvSpPr>
            <p:cNvPr id="27736" name="Rectangle 88"/>
            <p:cNvSpPr>
              <a:spLocks noChangeArrowheads="1"/>
            </p:cNvSpPr>
            <p:nvPr/>
          </p:nvSpPr>
          <p:spPr bwMode="auto">
            <a:xfrm>
              <a:off x="1009" y="3192"/>
              <a:ext cx="69" cy="138"/>
            </a:xfrm>
            <a:prstGeom prst="rect">
              <a:avLst/>
            </a:prstGeom>
            <a:noFill/>
            <a:ln w="9525">
              <a:noFill/>
              <a:miter lim="800000"/>
              <a:headEnd/>
              <a:tailEnd/>
            </a:ln>
          </p:spPr>
          <p:txBody>
            <a:bodyPr wrap="none" lIns="0" tIns="0" rIns="0" bIns="0">
              <a:spAutoFit/>
            </a:bodyPr>
            <a:lstStyle/>
            <a:p>
              <a:pPr algn="r" eaLnBrk="0" hangingPunct="0"/>
              <a:r>
                <a:rPr lang="en-US" sz="1600">
                  <a:solidFill>
                    <a:schemeClr val="bg1"/>
                  </a:solidFill>
                  <a:latin typeface="Arial" pitchFamily="34" charset="0"/>
                  <a:ea typeface="MS PGothic" pitchFamily="34" charset="-128"/>
                </a:rPr>
                <a:t>0</a:t>
              </a:r>
            </a:p>
          </p:txBody>
        </p:sp>
        <p:sp>
          <p:nvSpPr>
            <p:cNvPr id="27737" name="Rectangle 89"/>
            <p:cNvSpPr>
              <a:spLocks noChangeArrowheads="1"/>
            </p:cNvSpPr>
            <p:nvPr/>
          </p:nvSpPr>
          <p:spPr bwMode="auto">
            <a:xfrm>
              <a:off x="1009" y="2804"/>
              <a:ext cx="69" cy="138"/>
            </a:xfrm>
            <a:prstGeom prst="rect">
              <a:avLst/>
            </a:prstGeom>
            <a:noFill/>
            <a:ln w="9525">
              <a:noFill/>
              <a:miter lim="800000"/>
              <a:headEnd/>
              <a:tailEnd/>
            </a:ln>
          </p:spPr>
          <p:txBody>
            <a:bodyPr wrap="none" lIns="0" tIns="0" rIns="0" bIns="0">
              <a:spAutoFit/>
            </a:bodyPr>
            <a:lstStyle/>
            <a:p>
              <a:pPr algn="r" eaLnBrk="0" hangingPunct="0"/>
              <a:r>
                <a:rPr lang="en-US" sz="1600">
                  <a:solidFill>
                    <a:schemeClr val="bg1"/>
                  </a:solidFill>
                  <a:latin typeface="Arial" pitchFamily="34" charset="0"/>
                  <a:ea typeface="MS PGothic" pitchFamily="34" charset="-128"/>
                </a:rPr>
                <a:t>5</a:t>
              </a:r>
            </a:p>
          </p:txBody>
        </p:sp>
        <p:sp>
          <p:nvSpPr>
            <p:cNvPr id="27738" name="Rectangle 90"/>
            <p:cNvSpPr>
              <a:spLocks noChangeArrowheads="1"/>
            </p:cNvSpPr>
            <p:nvPr/>
          </p:nvSpPr>
          <p:spPr bwMode="auto">
            <a:xfrm>
              <a:off x="939" y="2415"/>
              <a:ext cx="139" cy="138"/>
            </a:xfrm>
            <a:prstGeom prst="rect">
              <a:avLst/>
            </a:prstGeom>
            <a:noFill/>
            <a:ln w="9525">
              <a:noFill/>
              <a:miter lim="800000"/>
              <a:headEnd/>
              <a:tailEnd/>
            </a:ln>
          </p:spPr>
          <p:txBody>
            <a:bodyPr wrap="none" lIns="0" tIns="0" rIns="0" bIns="0">
              <a:spAutoFit/>
            </a:bodyPr>
            <a:lstStyle/>
            <a:p>
              <a:pPr algn="r" eaLnBrk="0" hangingPunct="0"/>
              <a:r>
                <a:rPr lang="en-US" sz="1600">
                  <a:solidFill>
                    <a:schemeClr val="bg1"/>
                  </a:solidFill>
                  <a:latin typeface="Arial" pitchFamily="34" charset="0"/>
                  <a:ea typeface="MS PGothic" pitchFamily="34" charset="-128"/>
                </a:rPr>
                <a:t>10</a:t>
              </a:r>
            </a:p>
          </p:txBody>
        </p:sp>
        <p:sp>
          <p:nvSpPr>
            <p:cNvPr id="27739" name="Rectangle 91"/>
            <p:cNvSpPr>
              <a:spLocks noChangeArrowheads="1"/>
            </p:cNvSpPr>
            <p:nvPr/>
          </p:nvSpPr>
          <p:spPr bwMode="auto">
            <a:xfrm>
              <a:off x="939" y="2019"/>
              <a:ext cx="139" cy="138"/>
            </a:xfrm>
            <a:prstGeom prst="rect">
              <a:avLst/>
            </a:prstGeom>
            <a:noFill/>
            <a:ln w="9525">
              <a:noFill/>
              <a:miter lim="800000"/>
              <a:headEnd/>
              <a:tailEnd/>
            </a:ln>
          </p:spPr>
          <p:txBody>
            <a:bodyPr wrap="none" lIns="0" tIns="0" rIns="0" bIns="0">
              <a:spAutoFit/>
            </a:bodyPr>
            <a:lstStyle/>
            <a:p>
              <a:pPr algn="r" eaLnBrk="0" hangingPunct="0"/>
              <a:r>
                <a:rPr lang="en-US" sz="1600">
                  <a:solidFill>
                    <a:schemeClr val="bg1"/>
                  </a:solidFill>
                  <a:latin typeface="Arial" pitchFamily="34" charset="0"/>
                  <a:ea typeface="MS PGothic" pitchFamily="34" charset="-128"/>
                </a:rPr>
                <a:t>15</a:t>
              </a:r>
            </a:p>
          </p:txBody>
        </p:sp>
        <p:sp>
          <p:nvSpPr>
            <p:cNvPr id="27740" name="Rectangle 92"/>
            <p:cNvSpPr>
              <a:spLocks noChangeArrowheads="1"/>
            </p:cNvSpPr>
            <p:nvPr/>
          </p:nvSpPr>
          <p:spPr bwMode="auto">
            <a:xfrm>
              <a:off x="939" y="1630"/>
              <a:ext cx="139" cy="138"/>
            </a:xfrm>
            <a:prstGeom prst="rect">
              <a:avLst/>
            </a:prstGeom>
            <a:noFill/>
            <a:ln w="9525">
              <a:noFill/>
              <a:miter lim="800000"/>
              <a:headEnd/>
              <a:tailEnd/>
            </a:ln>
          </p:spPr>
          <p:txBody>
            <a:bodyPr wrap="none" lIns="0" tIns="0" rIns="0" bIns="0">
              <a:spAutoFit/>
            </a:bodyPr>
            <a:lstStyle/>
            <a:p>
              <a:pPr algn="r" eaLnBrk="0" hangingPunct="0"/>
              <a:r>
                <a:rPr lang="en-US" sz="1600">
                  <a:solidFill>
                    <a:schemeClr val="bg1"/>
                  </a:solidFill>
                  <a:latin typeface="Arial" pitchFamily="34" charset="0"/>
                  <a:ea typeface="MS PGothic" pitchFamily="34" charset="-128"/>
                </a:rPr>
                <a:t>20</a:t>
              </a:r>
            </a:p>
          </p:txBody>
        </p:sp>
        <p:sp>
          <p:nvSpPr>
            <p:cNvPr id="27741" name="Rectangle 93"/>
            <p:cNvSpPr>
              <a:spLocks noChangeArrowheads="1"/>
            </p:cNvSpPr>
            <p:nvPr/>
          </p:nvSpPr>
          <p:spPr bwMode="auto">
            <a:xfrm>
              <a:off x="939" y="1242"/>
              <a:ext cx="139" cy="138"/>
            </a:xfrm>
            <a:prstGeom prst="rect">
              <a:avLst/>
            </a:prstGeom>
            <a:noFill/>
            <a:ln w="9525">
              <a:noFill/>
              <a:miter lim="800000"/>
              <a:headEnd/>
              <a:tailEnd/>
            </a:ln>
          </p:spPr>
          <p:txBody>
            <a:bodyPr wrap="none" lIns="0" tIns="0" rIns="0" bIns="0">
              <a:spAutoFit/>
            </a:bodyPr>
            <a:lstStyle/>
            <a:p>
              <a:pPr algn="r" eaLnBrk="0" hangingPunct="0"/>
              <a:r>
                <a:rPr lang="en-US" sz="1600">
                  <a:solidFill>
                    <a:schemeClr val="bg1"/>
                  </a:solidFill>
                  <a:latin typeface="Arial" pitchFamily="34" charset="0"/>
                  <a:ea typeface="MS PGothic" pitchFamily="34" charset="-128"/>
                </a:rPr>
                <a:t>25</a:t>
              </a:r>
            </a:p>
          </p:txBody>
        </p:sp>
        <p:sp>
          <p:nvSpPr>
            <p:cNvPr id="27742" name="Rectangle 94"/>
            <p:cNvSpPr>
              <a:spLocks noChangeArrowheads="1"/>
            </p:cNvSpPr>
            <p:nvPr/>
          </p:nvSpPr>
          <p:spPr bwMode="auto">
            <a:xfrm>
              <a:off x="1253" y="3366"/>
              <a:ext cx="174" cy="138"/>
            </a:xfrm>
            <a:prstGeom prst="rect">
              <a:avLst/>
            </a:prstGeom>
            <a:noFill/>
            <a:ln w="9525">
              <a:noFill/>
              <a:miter lim="800000"/>
              <a:headEnd/>
              <a:tailEnd/>
            </a:ln>
          </p:spPr>
          <p:txBody>
            <a:bodyPr wrap="none" lIns="0" tIns="0" rIns="0" bIns="0">
              <a:spAutoFit/>
            </a:bodyPr>
            <a:lstStyle/>
            <a:p>
              <a:pPr algn="ctr" eaLnBrk="0" hangingPunct="0"/>
              <a:r>
                <a:rPr lang="en-US" sz="1600">
                  <a:solidFill>
                    <a:schemeClr val="bg1"/>
                  </a:solidFill>
                  <a:latin typeface="Arial" pitchFamily="34" charset="0"/>
                  <a:ea typeface="MS PGothic" pitchFamily="34" charset="-128"/>
                </a:rPr>
                <a:t>0.5</a:t>
              </a:r>
            </a:p>
          </p:txBody>
        </p:sp>
        <p:sp>
          <p:nvSpPr>
            <p:cNvPr id="27743" name="Rectangle 95"/>
            <p:cNvSpPr>
              <a:spLocks noChangeArrowheads="1"/>
            </p:cNvSpPr>
            <p:nvPr/>
          </p:nvSpPr>
          <p:spPr bwMode="auto">
            <a:xfrm>
              <a:off x="1586" y="3366"/>
              <a:ext cx="174" cy="138"/>
            </a:xfrm>
            <a:prstGeom prst="rect">
              <a:avLst/>
            </a:prstGeom>
            <a:noFill/>
            <a:ln w="9525">
              <a:noFill/>
              <a:miter lim="800000"/>
              <a:headEnd/>
              <a:tailEnd/>
            </a:ln>
          </p:spPr>
          <p:txBody>
            <a:bodyPr wrap="none" lIns="0" tIns="0" rIns="0" bIns="0">
              <a:spAutoFit/>
            </a:bodyPr>
            <a:lstStyle/>
            <a:p>
              <a:pPr algn="ctr" eaLnBrk="0" hangingPunct="0"/>
              <a:r>
                <a:rPr lang="en-US" sz="1600">
                  <a:solidFill>
                    <a:schemeClr val="bg1"/>
                  </a:solidFill>
                  <a:latin typeface="Arial" pitchFamily="34" charset="0"/>
                  <a:ea typeface="MS PGothic" pitchFamily="34" charset="-128"/>
                </a:rPr>
                <a:t>1.5</a:t>
              </a:r>
            </a:p>
          </p:txBody>
        </p:sp>
        <p:sp>
          <p:nvSpPr>
            <p:cNvPr id="27744" name="Rectangle 96"/>
            <p:cNvSpPr>
              <a:spLocks noChangeArrowheads="1"/>
            </p:cNvSpPr>
            <p:nvPr/>
          </p:nvSpPr>
          <p:spPr bwMode="auto">
            <a:xfrm>
              <a:off x="1925" y="3366"/>
              <a:ext cx="174" cy="138"/>
            </a:xfrm>
            <a:prstGeom prst="rect">
              <a:avLst/>
            </a:prstGeom>
            <a:noFill/>
            <a:ln w="9525">
              <a:noFill/>
              <a:miter lim="800000"/>
              <a:headEnd/>
              <a:tailEnd/>
            </a:ln>
          </p:spPr>
          <p:txBody>
            <a:bodyPr wrap="none" lIns="0" tIns="0" rIns="0" bIns="0">
              <a:spAutoFit/>
            </a:bodyPr>
            <a:lstStyle/>
            <a:p>
              <a:pPr algn="ctr" eaLnBrk="0" hangingPunct="0"/>
              <a:r>
                <a:rPr lang="en-US" sz="1600">
                  <a:solidFill>
                    <a:schemeClr val="bg1"/>
                  </a:solidFill>
                  <a:latin typeface="Arial" pitchFamily="34" charset="0"/>
                  <a:ea typeface="MS PGothic" pitchFamily="34" charset="-128"/>
                </a:rPr>
                <a:t>2.5</a:t>
              </a:r>
            </a:p>
          </p:txBody>
        </p:sp>
        <p:sp>
          <p:nvSpPr>
            <p:cNvPr id="27745" name="Rectangle 97"/>
            <p:cNvSpPr>
              <a:spLocks noChangeArrowheads="1"/>
            </p:cNvSpPr>
            <p:nvPr/>
          </p:nvSpPr>
          <p:spPr bwMode="auto">
            <a:xfrm>
              <a:off x="2254" y="3366"/>
              <a:ext cx="174" cy="138"/>
            </a:xfrm>
            <a:prstGeom prst="rect">
              <a:avLst/>
            </a:prstGeom>
            <a:noFill/>
            <a:ln w="9525">
              <a:noFill/>
              <a:miter lim="800000"/>
              <a:headEnd/>
              <a:tailEnd/>
            </a:ln>
          </p:spPr>
          <p:txBody>
            <a:bodyPr wrap="none" lIns="0" tIns="0" rIns="0" bIns="0">
              <a:spAutoFit/>
            </a:bodyPr>
            <a:lstStyle/>
            <a:p>
              <a:pPr algn="ctr" eaLnBrk="0" hangingPunct="0"/>
              <a:r>
                <a:rPr lang="en-US" sz="1600">
                  <a:solidFill>
                    <a:schemeClr val="bg1"/>
                  </a:solidFill>
                  <a:latin typeface="Arial" pitchFamily="34" charset="0"/>
                  <a:ea typeface="MS PGothic" pitchFamily="34" charset="-128"/>
                </a:rPr>
                <a:t>3.5</a:t>
              </a:r>
            </a:p>
          </p:txBody>
        </p:sp>
        <p:sp>
          <p:nvSpPr>
            <p:cNvPr id="27746" name="Rectangle 98"/>
            <p:cNvSpPr>
              <a:spLocks noChangeArrowheads="1"/>
            </p:cNvSpPr>
            <p:nvPr/>
          </p:nvSpPr>
          <p:spPr bwMode="auto">
            <a:xfrm>
              <a:off x="2591" y="3366"/>
              <a:ext cx="174" cy="138"/>
            </a:xfrm>
            <a:prstGeom prst="rect">
              <a:avLst/>
            </a:prstGeom>
            <a:noFill/>
            <a:ln w="9525">
              <a:noFill/>
              <a:miter lim="800000"/>
              <a:headEnd/>
              <a:tailEnd/>
            </a:ln>
          </p:spPr>
          <p:txBody>
            <a:bodyPr wrap="none" lIns="0" tIns="0" rIns="0" bIns="0">
              <a:spAutoFit/>
            </a:bodyPr>
            <a:lstStyle/>
            <a:p>
              <a:pPr algn="ctr" eaLnBrk="0" hangingPunct="0"/>
              <a:r>
                <a:rPr lang="en-US" sz="1600">
                  <a:solidFill>
                    <a:schemeClr val="bg1"/>
                  </a:solidFill>
                  <a:latin typeface="Arial" pitchFamily="34" charset="0"/>
                  <a:ea typeface="MS PGothic" pitchFamily="34" charset="-128"/>
                </a:rPr>
                <a:t>4.5</a:t>
              </a:r>
            </a:p>
          </p:txBody>
        </p:sp>
        <p:sp>
          <p:nvSpPr>
            <p:cNvPr id="27747" name="Rectangle 99"/>
            <p:cNvSpPr>
              <a:spLocks noChangeArrowheads="1"/>
            </p:cNvSpPr>
            <p:nvPr/>
          </p:nvSpPr>
          <p:spPr bwMode="auto">
            <a:xfrm>
              <a:off x="2922" y="3366"/>
              <a:ext cx="174" cy="138"/>
            </a:xfrm>
            <a:prstGeom prst="rect">
              <a:avLst/>
            </a:prstGeom>
            <a:noFill/>
            <a:ln w="9525">
              <a:noFill/>
              <a:miter lim="800000"/>
              <a:headEnd/>
              <a:tailEnd/>
            </a:ln>
          </p:spPr>
          <p:txBody>
            <a:bodyPr wrap="none" lIns="0" tIns="0" rIns="0" bIns="0">
              <a:spAutoFit/>
            </a:bodyPr>
            <a:lstStyle/>
            <a:p>
              <a:pPr algn="ctr" eaLnBrk="0" hangingPunct="0"/>
              <a:r>
                <a:rPr lang="en-US" sz="1600">
                  <a:solidFill>
                    <a:schemeClr val="bg1"/>
                  </a:solidFill>
                  <a:latin typeface="Arial" pitchFamily="34" charset="0"/>
                  <a:ea typeface="MS PGothic" pitchFamily="34" charset="-128"/>
                </a:rPr>
                <a:t>5.5</a:t>
              </a:r>
            </a:p>
          </p:txBody>
        </p:sp>
        <p:sp>
          <p:nvSpPr>
            <p:cNvPr id="27748" name="Rectangle 100"/>
            <p:cNvSpPr>
              <a:spLocks noChangeArrowheads="1"/>
            </p:cNvSpPr>
            <p:nvPr/>
          </p:nvSpPr>
          <p:spPr bwMode="auto">
            <a:xfrm>
              <a:off x="3255" y="3366"/>
              <a:ext cx="174" cy="138"/>
            </a:xfrm>
            <a:prstGeom prst="rect">
              <a:avLst/>
            </a:prstGeom>
            <a:noFill/>
            <a:ln w="9525">
              <a:noFill/>
              <a:miter lim="800000"/>
              <a:headEnd/>
              <a:tailEnd/>
            </a:ln>
          </p:spPr>
          <p:txBody>
            <a:bodyPr wrap="none" lIns="0" tIns="0" rIns="0" bIns="0">
              <a:spAutoFit/>
            </a:bodyPr>
            <a:lstStyle/>
            <a:p>
              <a:pPr algn="ctr" eaLnBrk="0" hangingPunct="0"/>
              <a:r>
                <a:rPr lang="en-US" sz="1600">
                  <a:solidFill>
                    <a:schemeClr val="bg1"/>
                  </a:solidFill>
                  <a:latin typeface="Arial" pitchFamily="34" charset="0"/>
                  <a:ea typeface="MS PGothic" pitchFamily="34" charset="-128"/>
                </a:rPr>
                <a:t>6.5</a:t>
              </a:r>
            </a:p>
          </p:txBody>
        </p:sp>
        <p:sp>
          <p:nvSpPr>
            <p:cNvPr id="27749" name="Rectangle 101"/>
            <p:cNvSpPr>
              <a:spLocks noChangeArrowheads="1"/>
            </p:cNvSpPr>
            <p:nvPr/>
          </p:nvSpPr>
          <p:spPr bwMode="auto">
            <a:xfrm>
              <a:off x="3598" y="3366"/>
              <a:ext cx="174" cy="138"/>
            </a:xfrm>
            <a:prstGeom prst="rect">
              <a:avLst/>
            </a:prstGeom>
            <a:noFill/>
            <a:ln w="9525">
              <a:noFill/>
              <a:miter lim="800000"/>
              <a:headEnd/>
              <a:tailEnd/>
            </a:ln>
          </p:spPr>
          <p:txBody>
            <a:bodyPr wrap="none" lIns="0" tIns="0" rIns="0" bIns="0">
              <a:spAutoFit/>
            </a:bodyPr>
            <a:lstStyle/>
            <a:p>
              <a:pPr algn="ctr" eaLnBrk="0" hangingPunct="0"/>
              <a:r>
                <a:rPr lang="en-US" sz="1600">
                  <a:solidFill>
                    <a:schemeClr val="bg1"/>
                  </a:solidFill>
                  <a:latin typeface="Arial" pitchFamily="34" charset="0"/>
                  <a:ea typeface="MS PGothic" pitchFamily="34" charset="-128"/>
                </a:rPr>
                <a:t>7.5</a:t>
              </a:r>
            </a:p>
          </p:txBody>
        </p:sp>
        <p:sp>
          <p:nvSpPr>
            <p:cNvPr id="27750" name="Rectangle 102"/>
            <p:cNvSpPr>
              <a:spLocks noChangeArrowheads="1"/>
            </p:cNvSpPr>
            <p:nvPr/>
          </p:nvSpPr>
          <p:spPr bwMode="auto">
            <a:xfrm>
              <a:off x="3933" y="3366"/>
              <a:ext cx="173" cy="138"/>
            </a:xfrm>
            <a:prstGeom prst="rect">
              <a:avLst/>
            </a:prstGeom>
            <a:noFill/>
            <a:ln w="9525">
              <a:noFill/>
              <a:miter lim="800000"/>
              <a:headEnd/>
              <a:tailEnd/>
            </a:ln>
          </p:spPr>
          <p:txBody>
            <a:bodyPr wrap="none" lIns="0" tIns="0" rIns="0" bIns="0">
              <a:spAutoFit/>
            </a:bodyPr>
            <a:lstStyle/>
            <a:p>
              <a:pPr algn="ctr" eaLnBrk="0" hangingPunct="0"/>
              <a:r>
                <a:rPr lang="en-US" sz="1600">
                  <a:solidFill>
                    <a:schemeClr val="bg1"/>
                  </a:solidFill>
                  <a:latin typeface="Arial" pitchFamily="34" charset="0"/>
                  <a:ea typeface="MS PGothic" pitchFamily="34" charset="-128"/>
                </a:rPr>
                <a:t>8.5</a:t>
              </a:r>
            </a:p>
          </p:txBody>
        </p:sp>
        <p:sp>
          <p:nvSpPr>
            <p:cNvPr id="27751" name="Rectangle 103"/>
            <p:cNvSpPr>
              <a:spLocks noChangeArrowheads="1"/>
            </p:cNvSpPr>
            <p:nvPr/>
          </p:nvSpPr>
          <p:spPr bwMode="auto">
            <a:xfrm>
              <a:off x="4259" y="3366"/>
              <a:ext cx="174" cy="138"/>
            </a:xfrm>
            <a:prstGeom prst="rect">
              <a:avLst/>
            </a:prstGeom>
            <a:noFill/>
            <a:ln w="9525">
              <a:noFill/>
              <a:miter lim="800000"/>
              <a:headEnd/>
              <a:tailEnd/>
            </a:ln>
          </p:spPr>
          <p:txBody>
            <a:bodyPr wrap="none" lIns="0" tIns="0" rIns="0" bIns="0">
              <a:spAutoFit/>
            </a:bodyPr>
            <a:lstStyle/>
            <a:p>
              <a:pPr algn="ctr" eaLnBrk="0" hangingPunct="0"/>
              <a:r>
                <a:rPr lang="en-US" sz="1600">
                  <a:solidFill>
                    <a:schemeClr val="bg1"/>
                  </a:solidFill>
                  <a:latin typeface="Arial" pitchFamily="34" charset="0"/>
                  <a:ea typeface="MS PGothic" pitchFamily="34" charset="-128"/>
                </a:rPr>
                <a:t>9.5</a:t>
              </a:r>
            </a:p>
          </p:txBody>
        </p:sp>
        <p:sp>
          <p:nvSpPr>
            <p:cNvPr id="27752" name="Rectangle 104"/>
            <p:cNvSpPr>
              <a:spLocks noChangeArrowheads="1"/>
            </p:cNvSpPr>
            <p:nvPr/>
          </p:nvSpPr>
          <p:spPr bwMode="auto">
            <a:xfrm>
              <a:off x="4557" y="3366"/>
              <a:ext cx="243" cy="138"/>
            </a:xfrm>
            <a:prstGeom prst="rect">
              <a:avLst/>
            </a:prstGeom>
            <a:noFill/>
            <a:ln w="9525">
              <a:noFill/>
              <a:miter lim="800000"/>
              <a:headEnd/>
              <a:tailEnd/>
            </a:ln>
          </p:spPr>
          <p:txBody>
            <a:bodyPr wrap="none" lIns="0" tIns="0" rIns="0" bIns="0">
              <a:spAutoFit/>
            </a:bodyPr>
            <a:lstStyle/>
            <a:p>
              <a:pPr algn="ctr" eaLnBrk="0" hangingPunct="0"/>
              <a:r>
                <a:rPr lang="en-US" sz="1600">
                  <a:solidFill>
                    <a:schemeClr val="bg1"/>
                  </a:solidFill>
                  <a:latin typeface="Arial" pitchFamily="34" charset="0"/>
                  <a:ea typeface="MS PGothic" pitchFamily="34" charset="-128"/>
                </a:rPr>
                <a:t>10.5</a:t>
              </a:r>
            </a:p>
          </p:txBody>
        </p:sp>
        <p:sp>
          <p:nvSpPr>
            <p:cNvPr id="27753" name="Rectangle 105"/>
            <p:cNvSpPr>
              <a:spLocks noChangeArrowheads="1"/>
            </p:cNvSpPr>
            <p:nvPr/>
          </p:nvSpPr>
          <p:spPr bwMode="auto">
            <a:xfrm>
              <a:off x="2654" y="3583"/>
              <a:ext cx="703" cy="138"/>
            </a:xfrm>
            <a:prstGeom prst="rect">
              <a:avLst/>
            </a:prstGeom>
            <a:noFill/>
            <a:ln w="9525">
              <a:noFill/>
              <a:miter lim="800000"/>
              <a:headEnd/>
              <a:tailEnd/>
            </a:ln>
          </p:spPr>
          <p:txBody>
            <a:bodyPr wrap="none" lIns="0" tIns="0" rIns="0" bIns="0">
              <a:spAutoFit/>
            </a:bodyPr>
            <a:lstStyle/>
            <a:p>
              <a:pPr algn="ctr" eaLnBrk="0" hangingPunct="0"/>
              <a:r>
                <a:rPr lang="en-US" sz="1600">
                  <a:solidFill>
                    <a:schemeClr val="bg1"/>
                  </a:solidFill>
                  <a:latin typeface="Arial" pitchFamily="34" charset="0"/>
                  <a:ea typeface="MS PGothic" pitchFamily="34" charset="-128"/>
                </a:rPr>
                <a:t>Time (years)</a:t>
              </a:r>
            </a:p>
          </p:txBody>
        </p:sp>
        <p:sp>
          <p:nvSpPr>
            <p:cNvPr id="27754" name="Rectangle 106"/>
            <p:cNvSpPr>
              <a:spLocks noChangeArrowheads="1"/>
            </p:cNvSpPr>
            <p:nvPr/>
          </p:nvSpPr>
          <p:spPr bwMode="auto">
            <a:xfrm>
              <a:off x="144" y="1969"/>
              <a:ext cx="719" cy="552"/>
            </a:xfrm>
            <a:prstGeom prst="rect">
              <a:avLst/>
            </a:prstGeom>
            <a:noFill/>
            <a:ln w="9525">
              <a:noFill/>
              <a:miter lim="800000"/>
              <a:headEnd/>
              <a:tailEnd/>
            </a:ln>
          </p:spPr>
          <p:txBody>
            <a:bodyPr lIns="0" tIns="0" rIns="0" bIns="0">
              <a:spAutoFit/>
            </a:bodyPr>
            <a:lstStyle/>
            <a:p>
              <a:pPr eaLnBrk="0" hangingPunct="0"/>
              <a:r>
                <a:rPr lang="en-US" sz="1600" dirty="0">
                  <a:solidFill>
                    <a:schemeClr val="bg1"/>
                  </a:solidFill>
                  <a:latin typeface="Arial" pitchFamily="34" charset="0"/>
                  <a:ea typeface="MS PGothic" pitchFamily="34" charset="-128"/>
                </a:rPr>
                <a:t>Hazard of </a:t>
              </a:r>
              <a:br>
                <a:rPr lang="en-US" sz="1600" dirty="0">
                  <a:solidFill>
                    <a:schemeClr val="bg1"/>
                  </a:solidFill>
                  <a:latin typeface="Arial" pitchFamily="34" charset="0"/>
                  <a:ea typeface="MS PGothic" pitchFamily="34" charset="-128"/>
                </a:rPr>
              </a:br>
              <a:r>
                <a:rPr lang="en-US" sz="1600" dirty="0">
                  <a:solidFill>
                    <a:schemeClr val="bg1"/>
                  </a:solidFill>
                  <a:latin typeface="Arial" pitchFamily="34" charset="0"/>
                  <a:ea typeface="MS PGothic" pitchFamily="34" charset="-128"/>
                </a:rPr>
                <a:t>recurrence</a:t>
              </a:r>
              <a:br>
                <a:rPr lang="en-US" sz="1600" dirty="0">
                  <a:solidFill>
                    <a:schemeClr val="bg1"/>
                  </a:solidFill>
                  <a:latin typeface="Arial" pitchFamily="34" charset="0"/>
                  <a:ea typeface="MS PGothic" pitchFamily="34" charset="-128"/>
                </a:rPr>
              </a:br>
              <a:r>
                <a:rPr lang="en-US" sz="1600" dirty="0">
                  <a:solidFill>
                    <a:schemeClr val="bg1"/>
                  </a:solidFill>
                  <a:latin typeface="Arial" pitchFamily="34" charset="0"/>
                  <a:ea typeface="MS PGothic" pitchFamily="34" charset="-128"/>
                </a:rPr>
                <a:t>by yearly</a:t>
              </a:r>
              <a:br>
                <a:rPr lang="en-US" sz="1600" dirty="0">
                  <a:solidFill>
                    <a:schemeClr val="bg1"/>
                  </a:solidFill>
                  <a:latin typeface="Arial" pitchFamily="34" charset="0"/>
                  <a:ea typeface="MS PGothic" pitchFamily="34" charset="-128"/>
                </a:rPr>
              </a:br>
              <a:r>
                <a:rPr lang="en-US" sz="1600" dirty="0">
                  <a:solidFill>
                    <a:schemeClr val="bg1"/>
                  </a:solidFill>
                  <a:latin typeface="Arial" pitchFamily="34" charset="0"/>
                  <a:ea typeface="MS PGothic" pitchFamily="34" charset="-128"/>
                </a:rPr>
                <a:t>interval</a:t>
              </a:r>
            </a:p>
          </p:txBody>
        </p:sp>
        <p:sp>
          <p:nvSpPr>
            <p:cNvPr id="27755" name="Line 107"/>
            <p:cNvSpPr>
              <a:spLocks noChangeShapeType="1"/>
            </p:cNvSpPr>
            <p:nvPr/>
          </p:nvSpPr>
          <p:spPr bwMode="auto">
            <a:xfrm>
              <a:off x="2832" y="1342"/>
              <a:ext cx="211" cy="1"/>
            </a:xfrm>
            <a:prstGeom prst="line">
              <a:avLst/>
            </a:prstGeom>
            <a:noFill/>
            <a:ln w="38100">
              <a:solidFill>
                <a:srgbClr val="FF0000"/>
              </a:solidFill>
              <a:round/>
              <a:headEnd/>
              <a:tailEnd/>
            </a:ln>
          </p:spPr>
          <p:txBody>
            <a:bodyPr/>
            <a:lstStyle/>
            <a:p>
              <a:endParaRPr lang="nl-BE"/>
            </a:p>
          </p:txBody>
        </p:sp>
        <p:sp>
          <p:nvSpPr>
            <p:cNvPr id="27756" name="Freeform 108"/>
            <p:cNvSpPr>
              <a:spLocks/>
            </p:cNvSpPr>
            <p:nvPr/>
          </p:nvSpPr>
          <p:spPr bwMode="auto">
            <a:xfrm>
              <a:off x="2905" y="1317"/>
              <a:ext cx="65" cy="66"/>
            </a:xfrm>
            <a:custGeom>
              <a:avLst/>
              <a:gdLst/>
              <a:ahLst/>
              <a:cxnLst>
                <a:cxn ang="0">
                  <a:pos x="33" y="0"/>
                </a:cxn>
                <a:cxn ang="0">
                  <a:pos x="65" y="33"/>
                </a:cxn>
                <a:cxn ang="0">
                  <a:pos x="33" y="66"/>
                </a:cxn>
                <a:cxn ang="0">
                  <a:pos x="0" y="33"/>
                </a:cxn>
                <a:cxn ang="0">
                  <a:pos x="33" y="0"/>
                </a:cxn>
              </a:cxnLst>
              <a:rect l="0" t="0" r="r" b="b"/>
              <a:pathLst>
                <a:path w="65" h="66">
                  <a:moveTo>
                    <a:pt x="33" y="0"/>
                  </a:moveTo>
                  <a:lnTo>
                    <a:pt x="65" y="33"/>
                  </a:lnTo>
                  <a:lnTo>
                    <a:pt x="33" y="66"/>
                  </a:lnTo>
                  <a:lnTo>
                    <a:pt x="0" y="33"/>
                  </a:lnTo>
                  <a:lnTo>
                    <a:pt x="33" y="0"/>
                  </a:lnTo>
                  <a:close/>
                </a:path>
              </a:pathLst>
            </a:custGeom>
            <a:solidFill>
              <a:srgbClr val="FF0000"/>
            </a:solidFill>
            <a:ln w="12700">
              <a:solidFill>
                <a:srgbClr val="FF0000"/>
              </a:solidFill>
              <a:prstDash val="solid"/>
              <a:round/>
              <a:headEnd/>
              <a:tailEnd/>
            </a:ln>
          </p:spPr>
          <p:txBody>
            <a:bodyPr/>
            <a:lstStyle/>
            <a:p>
              <a:endParaRPr lang="nl-BE"/>
            </a:p>
          </p:txBody>
        </p:sp>
        <p:sp>
          <p:nvSpPr>
            <p:cNvPr id="27757" name="Rectangle 109"/>
            <p:cNvSpPr>
              <a:spLocks noChangeArrowheads="1"/>
            </p:cNvSpPr>
            <p:nvPr/>
          </p:nvSpPr>
          <p:spPr bwMode="auto">
            <a:xfrm>
              <a:off x="3075" y="1296"/>
              <a:ext cx="242" cy="120"/>
            </a:xfrm>
            <a:prstGeom prst="rect">
              <a:avLst/>
            </a:prstGeom>
            <a:noFill/>
            <a:ln w="9525">
              <a:noFill/>
              <a:miter lim="800000"/>
              <a:headEnd/>
              <a:tailEnd/>
            </a:ln>
          </p:spPr>
          <p:txBody>
            <a:bodyPr wrap="none" lIns="0" tIns="0" rIns="0" bIns="0">
              <a:spAutoFit/>
            </a:bodyPr>
            <a:lstStyle/>
            <a:p>
              <a:pPr eaLnBrk="0" hangingPunct="0"/>
              <a:r>
                <a:rPr lang="en-US" sz="1400">
                  <a:solidFill>
                    <a:schemeClr val="bg1"/>
                  </a:solidFill>
                  <a:latin typeface="Arial" pitchFamily="34" charset="0"/>
                  <a:ea typeface="MS PGothic" pitchFamily="34" charset="-128"/>
                </a:rPr>
                <a:t>Total</a:t>
              </a:r>
            </a:p>
          </p:txBody>
        </p:sp>
        <p:sp>
          <p:nvSpPr>
            <p:cNvPr id="27758" name="Line 110"/>
            <p:cNvSpPr>
              <a:spLocks noChangeShapeType="1"/>
            </p:cNvSpPr>
            <p:nvPr/>
          </p:nvSpPr>
          <p:spPr bwMode="auto">
            <a:xfrm>
              <a:off x="2832" y="1507"/>
              <a:ext cx="211" cy="1"/>
            </a:xfrm>
            <a:prstGeom prst="line">
              <a:avLst/>
            </a:prstGeom>
            <a:noFill/>
            <a:ln w="38100">
              <a:solidFill>
                <a:srgbClr val="FFFF00"/>
              </a:solidFill>
              <a:round/>
              <a:headEnd/>
              <a:tailEnd/>
            </a:ln>
          </p:spPr>
          <p:txBody>
            <a:bodyPr/>
            <a:lstStyle/>
            <a:p>
              <a:endParaRPr lang="nl-BE"/>
            </a:p>
          </p:txBody>
        </p:sp>
        <p:sp>
          <p:nvSpPr>
            <p:cNvPr id="27759" name="Rectangle 111"/>
            <p:cNvSpPr>
              <a:spLocks noChangeArrowheads="1"/>
            </p:cNvSpPr>
            <p:nvPr/>
          </p:nvSpPr>
          <p:spPr bwMode="auto">
            <a:xfrm>
              <a:off x="2905" y="1482"/>
              <a:ext cx="65" cy="66"/>
            </a:xfrm>
            <a:prstGeom prst="rect">
              <a:avLst/>
            </a:prstGeom>
            <a:solidFill>
              <a:srgbClr val="FFFF00"/>
            </a:solidFill>
            <a:ln w="12700">
              <a:solidFill>
                <a:srgbClr val="FFFF00"/>
              </a:solidFill>
              <a:miter lim="800000"/>
              <a:headEnd/>
              <a:tailEnd/>
            </a:ln>
          </p:spPr>
          <p:txBody>
            <a:bodyPr/>
            <a:lstStyle/>
            <a:p>
              <a:endParaRPr lang="nl-BE"/>
            </a:p>
          </p:txBody>
        </p:sp>
        <p:sp>
          <p:nvSpPr>
            <p:cNvPr id="27760" name="Rectangle 112"/>
            <p:cNvSpPr>
              <a:spLocks noChangeArrowheads="1"/>
            </p:cNvSpPr>
            <p:nvPr/>
          </p:nvSpPr>
          <p:spPr bwMode="auto">
            <a:xfrm>
              <a:off x="3075" y="1461"/>
              <a:ext cx="351" cy="120"/>
            </a:xfrm>
            <a:prstGeom prst="rect">
              <a:avLst/>
            </a:prstGeom>
            <a:noFill/>
            <a:ln w="9525">
              <a:noFill/>
              <a:miter lim="800000"/>
              <a:headEnd/>
              <a:tailEnd/>
            </a:ln>
          </p:spPr>
          <p:txBody>
            <a:bodyPr wrap="none" lIns="0" tIns="0" rIns="0" bIns="0">
              <a:spAutoFit/>
            </a:bodyPr>
            <a:lstStyle/>
            <a:p>
              <a:pPr eaLnBrk="0" hangingPunct="0"/>
              <a:r>
                <a:rPr lang="en-US" sz="1400">
                  <a:solidFill>
                    <a:schemeClr val="bg1"/>
                  </a:solidFill>
                  <a:latin typeface="Arial" pitchFamily="34" charset="0"/>
                  <a:ea typeface="MS PGothic" pitchFamily="34" charset="-128"/>
                </a:rPr>
                <a:t>Node 0</a:t>
              </a:r>
            </a:p>
          </p:txBody>
        </p:sp>
        <p:sp>
          <p:nvSpPr>
            <p:cNvPr id="27761" name="Line 113"/>
            <p:cNvSpPr>
              <a:spLocks noChangeShapeType="1"/>
            </p:cNvSpPr>
            <p:nvPr/>
          </p:nvSpPr>
          <p:spPr bwMode="auto">
            <a:xfrm>
              <a:off x="2832" y="1681"/>
              <a:ext cx="211" cy="1"/>
            </a:xfrm>
            <a:prstGeom prst="line">
              <a:avLst/>
            </a:prstGeom>
            <a:noFill/>
            <a:ln w="38100">
              <a:solidFill>
                <a:schemeClr val="bg2"/>
              </a:solidFill>
              <a:round/>
              <a:headEnd/>
              <a:tailEnd/>
            </a:ln>
          </p:spPr>
          <p:txBody>
            <a:bodyPr/>
            <a:lstStyle/>
            <a:p>
              <a:endParaRPr lang="nl-BE"/>
            </a:p>
          </p:txBody>
        </p:sp>
        <p:sp>
          <p:nvSpPr>
            <p:cNvPr id="27762" name="Freeform 114"/>
            <p:cNvSpPr>
              <a:spLocks/>
            </p:cNvSpPr>
            <p:nvPr/>
          </p:nvSpPr>
          <p:spPr bwMode="auto">
            <a:xfrm>
              <a:off x="2905" y="1656"/>
              <a:ext cx="65" cy="66"/>
            </a:xfrm>
            <a:custGeom>
              <a:avLst/>
              <a:gdLst/>
              <a:ahLst/>
              <a:cxnLst>
                <a:cxn ang="0">
                  <a:pos x="33" y="0"/>
                </a:cxn>
                <a:cxn ang="0">
                  <a:pos x="65" y="33"/>
                </a:cxn>
                <a:cxn ang="0">
                  <a:pos x="33" y="66"/>
                </a:cxn>
                <a:cxn ang="0">
                  <a:pos x="0" y="33"/>
                </a:cxn>
                <a:cxn ang="0">
                  <a:pos x="33" y="0"/>
                </a:cxn>
              </a:cxnLst>
              <a:rect l="0" t="0" r="r" b="b"/>
              <a:pathLst>
                <a:path w="65" h="66">
                  <a:moveTo>
                    <a:pt x="33" y="0"/>
                  </a:moveTo>
                  <a:lnTo>
                    <a:pt x="65" y="33"/>
                  </a:lnTo>
                  <a:lnTo>
                    <a:pt x="33" y="66"/>
                  </a:lnTo>
                  <a:lnTo>
                    <a:pt x="0" y="33"/>
                  </a:lnTo>
                  <a:lnTo>
                    <a:pt x="33" y="0"/>
                  </a:lnTo>
                  <a:close/>
                </a:path>
              </a:pathLst>
            </a:custGeom>
            <a:solidFill>
              <a:schemeClr val="bg2"/>
            </a:solidFill>
            <a:ln w="12700">
              <a:solidFill>
                <a:schemeClr val="bg2"/>
              </a:solidFill>
              <a:prstDash val="solid"/>
              <a:round/>
              <a:headEnd/>
              <a:tailEnd/>
            </a:ln>
          </p:spPr>
          <p:txBody>
            <a:bodyPr/>
            <a:lstStyle/>
            <a:p>
              <a:endParaRPr lang="nl-BE"/>
            </a:p>
          </p:txBody>
        </p:sp>
        <p:sp>
          <p:nvSpPr>
            <p:cNvPr id="27763" name="Rectangle 115"/>
            <p:cNvSpPr>
              <a:spLocks noChangeArrowheads="1"/>
            </p:cNvSpPr>
            <p:nvPr/>
          </p:nvSpPr>
          <p:spPr bwMode="auto">
            <a:xfrm>
              <a:off x="3075" y="1635"/>
              <a:ext cx="448" cy="120"/>
            </a:xfrm>
            <a:prstGeom prst="rect">
              <a:avLst/>
            </a:prstGeom>
            <a:noFill/>
            <a:ln w="9525">
              <a:noFill/>
              <a:miter lim="800000"/>
              <a:headEnd/>
              <a:tailEnd/>
            </a:ln>
          </p:spPr>
          <p:txBody>
            <a:bodyPr wrap="none" lIns="0" tIns="0" rIns="0" bIns="0">
              <a:spAutoFit/>
            </a:bodyPr>
            <a:lstStyle/>
            <a:p>
              <a:pPr eaLnBrk="0" hangingPunct="0"/>
              <a:r>
                <a:rPr lang="en-US" sz="1400">
                  <a:solidFill>
                    <a:schemeClr val="bg1"/>
                  </a:solidFill>
                  <a:latin typeface="Arial" pitchFamily="34" charset="0"/>
                  <a:ea typeface="MS PGothic" pitchFamily="34" charset="-128"/>
                </a:rPr>
                <a:t>Node 1-3</a:t>
              </a:r>
            </a:p>
          </p:txBody>
        </p:sp>
        <p:sp>
          <p:nvSpPr>
            <p:cNvPr id="27764" name="Line 116"/>
            <p:cNvSpPr>
              <a:spLocks noChangeShapeType="1"/>
            </p:cNvSpPr>
            <p:nvPr/>
          </p:nvSpPr>
          <p:spPr bwMode="auto">
            <a:xfrm>
              <a:off x="2832" y="1846"/>
              <a:ext cx="211" cy="1"/>
            </a:xfrm>
            <a:prstGeom prst="line">
              <a:avLst/>
            </a:prstGeom>
            <a:noFill/>
            <a:ln w="38100">
              <a:solidFill>
                <a:srgbClr val="00FF00"/>
              </a:solidFill>
              <a:round/>
              <a:headEnd/>
              <a:tailEnd/>
            </a:ln>
          </p:spPr>
          <p:txBody>
            <a:bodyPr/>
            <a:lstStyle/>
            <a:p>
              <a:endParaRPr lang="nl-BE"/>
            </a:p>
          </p:txBody>
        </p:sp>
        <p:sp>
          <p:nvSpPr>
            <p:cNvPr id="27765" name="Freeform 117"/>
            <p:cNvSpPr>
              <a:spLocks/>
            </p:cNvSpPr>
            <p:nvPr/>
          </p:nvSpPr>
          <p:spPr bwMode="auto">
            <a:xfrm>
              <a:off x="2905" y="1821"/>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00FF00"/>
            </a:solidFill>
            <a:ln w="12700">
              <a:solidFill>
                <a:srgbClr val="00FF00"/>
              </a:solidFill>
              <a:prstDash val="solid"/>
              <a:round/>
              <a:headEnd/>
              <a:tailEnd/>
            </a:ln>
          </p:spPr>
          <p:txBody>
            <a:bodyPr/>
            <a:lstStyle/>
            <a:p>
              <a:endParaRPr lang="nl-BE"/>
            </a:p>
          </p:txBody>
        </p:sp>
        <p:sp>
          <p:nvSpPr>
            <p:cNvPr id="27766" name="Rectangle 118"/>
            <p:cNvSpPr>
              <a:spLocks noChangeArrowheads="1"/>
            </p:cNvSpPr>
            <p:nvPr/>
          </p:nvSpPr>
          <p:spPr bwMode="auto">
            <a:xfrm>
              <a:off x="3075" y="1800"/>
              <a:ext cx="487" cy="120"/>
            </a:xfrm>
            <a:prstGeom prst="rect">
              <a:avLst/>
            </a:prstGeom>
            <a:noFill/>
            <a:ln w="9525">
              <a:noFill/>
              <a:miter lim="800000"/>
              <a:headEnd/>
              <a:tailEnd/>
            </a:ln>
          </p:spPr>
          <p:txBody>
            <a:bodyPr wrap="none" lIns="0" tIns="0" rIns="0" bIns="0">
              <a:spAutoFit/>
            </a:bodyPr>
            <a:lstStyle/>
            <a:p>
              <a:pPr eaLnBrk="0" hangingPunct="0"/>
              <a:r>
                <a:rPr lang="en-US" sz="1400">
                  <a:solidFill>
                    <a:schemeClr val="bg1"/>
                  </a:solidFill>
                  <a:latin typeface="Arial" pitchFamily="34" charset="0"/>
                  <a:ea typeface="MS PGothic" pitchFamily="34" charset="-128"/>
                </a:rPr>
                <a:t>Node (4+)</a:t>
              </a:r>
            </a:p>
          </p:txBody>
        </p:sp>
        <p:sp>
          <p:nvSpPr>
            <p:cNvPr id="27767" name="Line 119"/>
            <p:cNvSpPr>
              <a:spLocks noChangeShapeType="1"/>
            </p:cNvSpPr>
            <p:nvPr/>
          </p:nvSpPr>
          <p:spPr bwMode="auto">
            <a:xfrm>
              <a:off x="2832" y="2020"/>
              <a:ext cx="211" cy="1"/>
            </a:xfrm>
            <a:prstGeom prst="line">
              <a:avLst/>
            </a:prstGeom>
            <a:noFill/>
            <a:ln w="38100">
              <a:solidFill>
                <a:srgbClr val="00FFFF"/>
              </a:solidFill>
              <a:round/>
              <a:headEnd/>
              <a:tailEnd/>
            </a:ln>
          </p:spPr>
          <p:txBody>
            <a:bodyPr/>
            <a:lstStyle/>
            <a:p>
              <a:endParaRPr lang="nl-BE"/>
            </a:p>
          </p:txBody>
        </p:sp>
        <p:sp>
          <p:nvSpPr>
            <p:cNvPr id="27768" name="Rectangle 120"/>
            <p:cNvSpPr>
              <a:spLocks noChangeArrowheads="1"/>
            </p:cNvSpPr>
            <p:nvPr/>
          </p:nvSpPr>
          <p:spPr bwMode="auto">
            <a:xfrm>
              <a:off x="3075" y="1974"/>
              <a:ext cx="1002" cy="121"/>
            </a:xfrm>
            <a:prstGeom prst="rect">
              <a:avLst/>
            </a:prstGeom>
            <a:noFill/>
            <a:ln w="9525">
              <a:noFill/>
              <a:miter lim="800000"/>
              <a:headEnd/>
              <a:tailEnd/>
            </a:ln>
          </p:spPr>
          <p:txBody>
            <a:bodyPr wrap="none" lIns="0" tIns="0" rIns="0" bIns="0">
              <a:spAutoFit/>
            </a:bodyPr>
            <a:lstStyle/>
            <a:p>
              <a:pPr eaLnBrk="0" hangingPunct="0"/>
              <a:r>
                <a:rPr lang="en-US" sz="1400">
                  <a:solidFill>
                    <a:schemeClr val="bg1"/>
                  </a:solidFill>
                  <a:latin typeface="Arial" pitchFamily="34" charset="0"/>
                  <a:ea typeface="MS PGothic" pitchFamily="34" charset="-128"/>
                </a:rPr>
                <a:t>Tumour size (&lt;1 cm)</a:t>
              </a:r>
            </a:p>
          </p:txBody>
        </p:sp>
        <p:sp>
          <p:nvSpPr>
            <p:cNvPr id="27769" name="Line 121"/>
            <p:cNvSpPr>
              <a:spLocks noChangeShapeType="1"/>
            </p:cNvSpPr>
            <p:nvPr/>
          </p:nvSpPr>
          <p:spPr bwMode="auto">
            <a:xfrm>
              <a:off x="2832" y="2193"/>
              <a:ext cx="211" cy="1"/>
            </a:xfrm>
            <a:prstGeom prst="line">
              <a:avLst/>
            </a:prstGeom>
            <a:noFill/>
            <a:ln w="38100">
              <a:solidFill>
                <a:srgbClr val="B2B2B2"/>
              </a:solidFill>
              <a:round/>
              <a:headEnd/>
              <a:tailEnd/>
            </a:ln>
          </p:spPr>
          <p:txBody>
            <a:bodyPr/>
            <a:lstStyle/>
            <a:p>
              <a:endParaRPr lang="nl-BE"/>
            </a:p>
          </p:txBody>
        </p:sp>
        <p:sp>
          <p:nvSpPr>
            <p:cNvPr id="27770" name="Rectangle 122"/>
            <p:cNvSpPr>
              <a:spLocks noChangeArrowheads="1"/>
            </p:cNvSpPr>
            <p:nvPr/>
          </p:nvSpPr>
          <p:spPr bwMode="auto">
            <a:xfrm>
              <a:off x="2913" y="2168"/>
              <a:ext cx="49" cy="50"/>
            </a:xfrm>
            <a:prstGeom prst="rect">
              <a:avLst/>
            </a:prstGeom>
            <a:solidFill>
              <a:srgbClr val="B2B2B2"/>
            </a:solidFill>
            <a:ln w="12700">
              <a:solidFill>
                <a:srgbClr val="B2B2B2"/>
              </a:solidFill>
              <a:miter lim="800000"/>
              <a:headEnd/>
              <a:tailEnd/>
            </a:ln>
          </p:spPr>
          <p:txBody>
            <a:bodyPr/>
            <a:lstStyle/>
            <a:p>
              <a:endParaRPr lang="nl-BE"/>
            </a:p>
          </p:txBody>
        </p:sp>
        <p:sp>
          <p:nvSpPr>
            <p:cNvPr id="27771" name="Rectangle 123"/>
            <p:cNvSpPr>
              <a:spLocks noChangeArrowheads="1"/>
            </p:cNvSpPr>
            <p:nvPr/>
          </p:nvSpPr>
          <p:spPr bwMode="auto">
            <a:xfrm>
              <a:off x="3075" y="2139"/>
              <a:ext cx="1126" cy="121"/>
            </a:xfrm>
            <a:prstGeom prst="rect">
              <a:avLst/>
            </a:prstGeom>
            <a:noFill/>
            <a:ln w="9525">
              <a:noFill/>
              <a:miter lim="800000"/>
              <a:headEnd/>
              <a:tailEnd/>
            </a:ln>
          </p:spPr>
          <p:txBody>
            <a:bodyPr wrap="none" lIns="0" tIns="0" rIns="0" bIns="0">
              <a:spAutoFit/>
            </a:bodyPr>
            <a:lstStyle/>
            <a:p>
              <a:pPr eaLnBrk="0" hangingPunct="0"/>
              <a:r>
                <a:rPr lang="en-US" sz="1400">
                  <a:solidFill>
                    <a:schemeClr val="bg1"/>
                  </a:solidFill>
                  <a:latin typeface="Arial" pitchFamily="34" charset="0"/>
                  <a:ea typeface="MS PGothic" pitchFamily="34" charset="-128"/>
                </a:rPr>
                <a:t>Tumour size (1.1-3 cm)</a:t>
              </a:r>
            </a:p>
          </p:txBody>
        </p:sp>
        <p:sp>
          <p:nvSpPr>
            <p:cNvPr id="27772" name="Line 124"/>
            <p:cNvSpPr>
              <a:spLocks noChangeShapeType="1"/>
            </p:cNvSpPr>
            <p:nvPr/>
          </p:nvSpPr>
          <p:spPr bwMode="auto">
            <a:xfrm>
              <a:off x="4233" y="1344"/>
              <a:ext cx="211" cy="1"/>
            </a:xfrm>
            <a:prstGeom prst="line">
              <a:avLst/>
            </a:prstGeom>
            <a:noFill/>
            <a:ln w="38100">
              <a:solidFill>
                <a:srgbClr val="339966"/>
              </a:solidFill>
              <a:round/>
              <a:headEnd/>
              <a:tailEnd/>
            </a:ln>
          </p:spPr>
          <p:txBody>
            <a:bodyPr/>
            <a:lstStyle/>
            <a:p>
              <a:endParaRPr lang="nl-BE"/>
            </a:p>
          </p:txBody>
        </p:sp>
        <p:sp>
          <p:nvSpPr>
            <p:cNvPr id="27773" name="Rectangle 125"/>
            <p:cNvSpPr>
              <a:spLocks noChangeArrowheads="1"/>
            </p:cNvSpPr>
            <p:nvPr/>
          </p:nvSpPr>
          <p:spPr bwMode="auto">
            <a:xfrm>
              <a:off x="4485" y="1298"/>
              <a:ext cx="1002" cy="120"/>
            </a:xfrm>
            <a:prstGeom prst="rect">
              <a:avLst/>
            </a:prstGeom>
            <a:noFill/>
            <a:ln w="9525">
              <a:noFill/>
              <a:miter lim="800000"/>
              <a:headEnd/>
              <a:tailEnd/>
            </a:ln>
          </p:spPr>
          <p:txBody>
            <a:bodyPr wrap="none" lIns="0" tIns="0" rIns="0" bIns="0">
              <a:spAutoFit/>
            </a:bodyPr>
            <a:lstStyle/>
            <a:p>
              <a:pPr eaLnBrk="0" hangingPunct="0"/>
              <a:r>
                <a:rPr lang="en-US" sz="1400">
                  <a:solidFill>
                    <a:schemeClr val="bg1"/>
                  </a:solidFill>
                  <a:latin typeface="Arial" pitchFamily="34" charset="0"/>
                  <a:ea typeface="MS PGothic" pitchFamily="34" charset="-128"/>
                </a:rPr>
                <a:t>Tumour size (&gt;3 cm)</a:t>
              </a:r>
            </a:p>
          </p:txBody>
        </p:sp>
        <p:sp>
          <p:nvSpPr>
            <p:cNvPr id="27774" name="Line 126"/>
            <p:cNvSpPr>
              <a:spLocks noChangeShapeType="1"/>
            </p:cNvSpPr>
            <p:nvPr/>
          </p:nvSpPr>
          <p:spPr bwMode="auto">
            <a:xfrm>
              <a:off x="4233" y="1510"/>
              <a:ext cx="211" cy="1"/>
            </a:xfrm>
            <a:prstGeom prst="line">
              <a:avLst/>
            </a:prstGeom>
            <a:noFill/>
            <a:ln w="38100">
              <a:solidFill>
                <a:srgbClr val="FF00FF"/>
              </a:solidFill>
              <a:round/>
              <a:headEnd/>
              <a:tailEnd/>
            </a:ln>
          </p:spPr>
          <p:txBody>
            <a:bodyPr/>
            <a:lstStyle/>
            <a:p>
              <a:endParaRPr lang="nl-BE"/>
            </a:p>
          </p:txBody>
        </p:sp>
        <p:sp>
          <p:nvSpPr>
            <p:cNvPr id="27775" name="Oval 127"/>
            <p:cNvSpPr>
              <a:spLocks noChangeArrowheads="1"/>
            </p:cNvSpPr>
            <p:nvPr/>
          </p:nvSpPr>
          <p:spPr bwMode="auto">
            <a:xfrm>
              <a:off x="4306" y="1485"/>
              <a:ext cx="65" cy="66"/>
            </a:xfrm>
            <a:prstGeom prst="ellipse">
              <a:avLst/>
            </a:prstGeom>
            <a:solidFill>
              <a:srgbClr val="FF00FF"/>
            </a:solidFill>
            <a:ln w="12700">
              <a:solidFill>
                <a:srgbClr val="FF00FF"/>
              </a:solidFill>
              <a:round/>
              <a:headEnd/>
              <a:tailEnd/>
            </a:ln>
          </p:spPr>
          <p:txBody>
            <a:bodyPr/>
            <a:lstStyle/>
            <a:p>
              <a:endParaRPr lang="nl-BE"/>
            </a:p>
          </p:txBody>
        </p:sp>
        <p:sp>
          <p:nvSpPr>
            <p:cNvPr id="27776" name="Rectangle 128"/>
            <p:cNvSpPr>
              <a:spLocks noChangeArrowheads="1"/>
            </p:cNvSpPr>
            <p:nvPr/>
          </p:nvSpPr>
          <p:spPr bwMode="auto">
            <a:xfrm>
              <a:off x="4485" y="1464"/>
              <a:ext cx="361" cy="120"/>
            </a:xfrm>
            <a:prstGeom prst="rect">
              <a:avLst/>
            </a:prstGeom>
            <a:noFill/>
            <a:ln w="9525">
              <a:noFill/>
              <a:miter lim="800000"/>
              <a:headEnd/>
              <a:tailEnd/>
            </a:ln>
          </p:spPr>
          <p:txBody>
            <a:bodyPr wrap="none" lIns="0" tIns="0" rIns="0" bIns="0">
              <a:spAutoFit/>
            </a:bodyPr>
            <a:lstStyle/>
            <a:p>
              <a:pPr eaLnBrk="0" hangingPunct="0"/>
              <a:r>
                <a:rPr lang="en-US" sz="1400">
                  <a:solidFill>
                    <a:schemeClr val="bg1"/>
                  </a:solidFill>
                  <a:latin typeface="Arial" pitchFamily="34" charset="0"/>
                  <a:ea typeface="MS PGothic" pitchFamily="34" charset="-128"/>
                </a:rPr>
                <a:t>ER +ve</a:t>
              </a:r>
            </a:p>
          </p:txBody>
        </p:sp>
        <p:sp>
          <p:nvSpPr>
            <p:cNvPr id="27777" name="Line 129"/>
            <p:cNvSpPr>
              <a:spLocks noChangeShapeType="1"/>
            </p:cNvSpPr>
            <p:nvPr/>
          </p:nvSpPr>
          <p:spPr bwMode="auto">
            <a:xfrm>
              <a:off x="4233" y="1683"/>
              <a:ext cx="211" cy="1"/>
            </a:xfrm>
            <a:prstGeom prst="line">
              <a:avLst/>
            </a:prstGeom>
            <a:noFill/>
            <a:ln w="38100">
              <a:solidFill>
                <a:srgbClr val="008080"/>
              </a:solidFill>
              <a:round/>
              <a:headEnd/>
              <a:tailEnd/>
            </a:ln>
          </p:spPr>
          <p:txBody>
            <a:bodyPr/>
            <a:lstStyle/>
            <a:p>
              <a:endParaRPr lang="nl-BE"/>
            </a:p>
          </p:txBody>
        </p:sp>
        <p:sp>
          <p:nvSpPr>
            <p:cNvPr id="27778" name="Rectangle 130"/>
            <p:cNvSpPr>
              <a:spLocks noChangeArrowheads="1"/>
            </p:cNvSpPr>
            <p:nvPr/>
          </p:nvSpPr>
          <p:spPr bwMode="auto">
            <a:xfrm>
              <a:off x="4485" y="1637"/>
              <a:ext cx="334" cy="120"/>
            </a:xfrm>
            <a:prstGeom prst="rect">
              <a:avLst/>
            </a:prstGeom>
            <a:noFill/>
            <a:ln w="9525">
              <a:noFill/>
              <a:miter lim="800000"/>
              <a:headEnd/>
              <a:tailEnd/>
            </a:ln>
          </p:spPr>
          <p:txBody>
            <a:bodyPr wrap="none" lIns="0" tIns="0" rIns="0" bIns="0">
              <a:spAutoFit/>
            </a:bodyPr>
            <a:lstStyle/>
            <a:p>
              <a:pPr eaLnBrk="0" hangingPunct="0"/>
              <a:r>
                <a:rPr lang="en-US" sz="1400">
                  <a:solidFill>
                    <a:schemeClr val="bg1"/>
                  </a:solidFill>
                  <a:latin typeface="Arial" pitchFamily="34" charset="0"/>
                  <a:ea typeface="MS PGothic" pitchFamily="34" charset="-128"/>
                </a:rPr>
                <a:t>ER -ve</a:t>
              </a:r>
            </a:p>
          </p:txBody>
        </p:sp>
        <p:sp>
          <p:nvSpPr>
            <p:cNvPr id="27779" name="Rectangle 131"/>
            <p:cNvSpPr>
              <a:spLocks noChangeArrowheads="1"/>
            </p:cNvSpPr>
            <p:nvPr/>
          </p:nvSpPr>
          <p:spPr bwMode="auto">
            <a:xfrm>
              <a:off x="4485" y="1803"/>
              <a:ext cx="764" cy="120"/>
            </a:xfrm>
            <a:prstGeom prst="rect">
              <a:avLst/>
            </a:prstGeom>
            <a:noFill/>
            <a:ln w="9525">
              <a:noFill/>
              <a:miter lim="800000"/>
              <a:headEnd/>
              <a:tailEnd/>
            </a:ln>
          </p:spPr>
          <p:txBody>
            <a:bodyPr wrap="none" lIns="0" tIns="0" rIns="0" bIns="0">
              <a:spAutoFit/>
            </a:bodyPr>
            <a:lstStyle/>
            <a:p>
              <a:pPr eaLnBrk="0" hangingPunct="0"/>
              <a:r>
                <a:rPr lang="en-US" sz="1400">
                  <a:solidFill>
                    <a:schemeClr val="bg1"/>
                  </a:solidFill>
                  <a:latin typeface="Arial" pitchFamily="34" charset="0"/>
                  <a:ea typeface="MS PGothic" pitchFamily="34" charset="-128"/>
                </a:rPr>
                <a:t>Premenopausal</a:t>
              </a:r>
            </a:p>
          </p:txBody>
        </p:sp>
        <p:sp>
          <p:nvSpPr>
            <p:cNvPr id="27780" name="Rectangle 132"/>
            <p:cNvSpPr>
              <a:spLocks noChangeArrowheads="1"/>
            </p:cNvSpPr>
            <p:nvPr/>
          </p:nvSpPr>
          <p:spPr bwMode="auto">
            <a:xfrm>
              <a:off x="4485" y="1976"/>
              <a:ext cx="813" cy="120"/>
            </a:xfrm>
            <a:prstGeom prst="rect">
              <a:avLst/>
            </a:prstGeom>
            <a:noFill/>
            <a:ln w="9525">
              <a:noFill/>
              <a:miter lim="800000"/>
              <a:headEnd/>
              <a:tailEnd/>
            </a:ln>
          </p:spPr>
          <p:txBody>
            <a:bodyPr wrap="none" lIns="0" tIns="0" rIns="0" bIns="0">
              <a:spAutoFit/>
            </a:bodyPr>
            <a:lstStyle/>
            <a:p>
              <a:pPr eaLnBrk="0" hangingPunct="0"/>
              <a:r>
                <a:rPr lang="en-US" sz="1400">
                  <a:solidFill>
                    <a:schemeClr val="bg1"/>
                  </a:solidFill>
                  <a:latin typeface="Arial" pitchFamily="34" charset="0"/>
                  <a:ea typeface="MS PGothic" pitchFamily="34" charset="-128"/>
                </a:rPr>
                <a:t>Postmenopausal</a:t>
              </a:r>
            </a:p>
          </p:txBody>
        </p:sp>
        <p:sp>
          <p:nvSpPr>
            <p:cNvPr id="27781" name="Line 133"/>
            <p:cNvSpPr>
              <a:spLocks noChangeShapeType="1"/>
            </p:cNvSpPr>
            <p:nvPr/>
          </p:nvSpPr>
          <p:spPr bwMode="auto">
            <a:xfrm flipH="1">
              <a:off x="1109" y="3275"/>
              <a:ext cx="68" cy="0"/>
            </a:xfrm>
            <a:prstGeom prst="line">
              <a:avLst/>
            </a:prstGeom>
            <a:noFill/>
            <a:ln w="31750">
              <a:solidFill>
                <a:schemeClr val="bg1"/>
              </a:solidFill>
              <a:round/>
              <a:headEnd/>
              <a:tailEnd/>
            </a:ln>
            <a:effectLst/>
          </p:spPr>
          <p:txBody>
            <a:bodyPr/>
            <a:lstStyle/>
            <a:p>
              <a:endParaRPr lang="nl-BE"/>
            </a:p>
          </p:txBody>
        </p:sp>
        <p:sp>
          <p:nvSpPr>
            <p:cNvPr id="27782" name="Freeform 134"/>
            <p:cNvSpPr>
              <a:spLocks/>
            </p:cNvSpPr>
            <p:nvPr/>
          </p:nvSpPr>
          <p:spPr bwMode="auto">
            <a:xfrm>
              <a:off x="1174" y="1325"/>
              <a:ext cx="3519" cy="1950"/>
            </a:xfrm>
            <a:custGeom>
              <a:avLst/>
              <a:gdLst/>
              <a:ahLst/>
              <a:cxnLst>
                <a:cxn ang="0">
                  <a:pos x="0" y="0"/>
                </a:cxn>
                <a:cxn ang="0">
                  <a:pos x="0" y="1929"/>
                </a:cxn>
                <a:cxn ang="0">
                  <a:pos x="3605" y="1929"/>
                </a:cxn>
              </a:cxnLst>
              <a:rect l="0" t="0" r="r" b="b"/>
              <a:pathLst>
                <a:path w="3605" h="1929">
                  <a:moveTo>
                    <a:pt x="0" y="0"/>
                  </a:moveTo>
                  <a:lnTo>
                    <a:pt x="0" y="1929"/>
                  </a:lnTo>
                  <a:lnTo>
                    <a:pt x="3605" y="1929"/>
                  </a:lnTo>
                </a:path>
              </a:pathLst>
            </a:custGeom>
            <a:noFill/>
            <a:ln w="31750">
              <a:solidFill>
                <a:schemeClr val="bg1"/>
              </a:solidFill>
              <a:round/>
              <a:headEnd/>
              <a:tailEnd/>
            </a:ln>
            <a:effectLst/>
          </p:spPr>
          <p:txBody>
            <a:bodyPr/>
            <a:lstStyle/>
            <a:p>
              <a:endParaRPr lang="nl-BE"/>
            </a:p>
          </p:txBody>
        </p:sp>
        <p:sp>
          <p:nvSpPr>
            <p:cNvPr id="27783" name="Line 135"/>
            <p:cNvSpPr>
              <a:spLocks noChangeShapeType="1"/>
            </p:cNvSpPr>
            <p:nvPr/>
          </p:nvSpPr>
          <p:spPr bwMode="auto">
            <a:xfrm flipH="1">
              <a:off x="1109" y="2886"/>
              <a:ext cx="58" cy="0"/>
            </a:xfrm>
            <a:prstGeom prst="line">
              <a:avLst/>
            </a:prstGeom>
            <a:noFill/>
            <a:ln w="31750">
              <a:solidFill>
                <a:schemeClr val="bg1"/>
              </a:solidFill>
              <a:round/>
              <a:headEnd/>
              <a:tailEnd/>
            </a:ln>
            <a:effectLst/>
          </p:spPr>
          <p:txBody>
            <a:bodyPr/>
            <a:lstStyle/>
            <a:p>
              <a:endParaRPr lang="nl-BE"/>
            </a:p>
          </p:txBody>
        </p:sp>
        <p:sp>
          <p:nvSpPr>
            <p:cNvPr id="27784" name="Line 136"/>
            <p:cNvSpPr>
              <a:spLocks noChangeShapeType="1"/>
            </p:cNvSpPr>
            <p:nvPr/>
          </p:nvSpPr>
          <p:spPr bwMode="auto">
            <a:xfrm flipH="1">
              <a:off x="1109" y="2498"/>
              <a:ext cx="58" cy="0"/>
            </a:xfrm>
            <a:prstGeom prst="line">
              <a:avLst/>
            </a:prstGeom>
            <a:noFill/>
            <a:ln w="31750">
              <a:solidFill>
                <a:schemeClr val="bg1"/>
              </a:solidFill>
              <a:round/>
              <a:headEnd/>
              <a:tailEnd/>
            </a:ln>
            <a:effectLst/>
          </p:spPr>
          <p:txBody>
            <a:bodyPr/>
            <a:lstStyle/>
            <a:p>
              <a:endParaRPr lang="nl-BE"/>
            </a:p>
          </p:txBody>
        </p:sp>
        <p:sp>
          <p:nvSpPr>
            <p:cNvPr id="27785" name="Line 137"/>
            <p:cNvSpPr>
              <a:spLocks noChangeShapeType="1"/>
            </p:cNvSpPr>
            <p:nvPr/>
          </p:nvSpPr>
          <p:spPr bwMode="auto">
            <a:xfrm flipH="1">
              <a:off x="1109" y="2110"/>
              <a:ext cx="58" cy="0"/>
            </a:xfrm>
            <a:prstGeom prst="line">
              <a:avLst/>
            </a:prstGeom>
            <a:noFill/>
            <a:ln w="31750">
              <a:solidFill>
                <a:schemeClr val="bg1"/>
              </a:solidFill>
              <a:round/>
              <a:headEnd/>
              <a:tailEnd/>
            </a:ln>
            <a:effectLst/>
          </p:spPr>
          <p:txBody>
            <a:bodyPr/>
            <a:lstStyle/>
            <a:p>
              <a:endParaRPr lang="nl-BE"/>
            </a:p>
          </p:txBody>
        </p:sp>
        <p:sp>
          <p:nvSpPr>
            <p:cNvPr id="27786" name="Line 138"/>
            <p:cNvSpPr>
              <a:spLocks noChangeShapeType="1"/>
            </p:cNvSpPr>
            <p:nvPr/>
          </p:nvSpPr>
          <p:spPr bwMode="auto">
            <a:xfrm flipH="1">
              <a:off x="1109" y="1722"/>
              <a:ext cx="58" cy="0"/>
            </a:xfrm>
            <a:prstGeom prst="line">
              <a:avLst/>
            </a:prstGeom>
            <a:noFill/>
            <a:ln w="31750">
              <a:solidFill>
                <a:schemeClr val="bg1"/>
              </a:solidFill>
              <a:round/>
              <a:headEnd/>
              <a:tailEnd/>
            </a:ln>
            <a:effectLst/>
          </p:spPr>
          <p:txBody>
            <a:bodyPr/>
            <a:lstStyle/>
            <a:p>
              <a:endParaRPr lang="nl-BE"/>
            </a:p>
          </p:txBody>
        </p:sp>
        <p:sp>
          <p:nvSpPr>
            <p:cNvPr id="27787" name="Line 139"/>
            <p:cNvSpPr>
              <a:spLocks noChangeShapeType="1"/>
            </p:cNvSpPr>
            <p:nvPr/>
          </p:nvSpPr>
          <p:spPr bwMode="auto">
            <a:xfrm flipH="1">
              <a:off x="1109" y="1335"/>
              <a:ext cx="58" cy="0"/>
            </a:xfrm>
            <a:prstGeom prst="line">
              <a:avLst/>
            </a:prstGeom>
            <a:noFill/>
            <a:ln w="31750">
              <a:solidFill>
                <a:schemeClr val="bg1"/>
              </a:solidFill>
              <a:round/>
              <a:headEnd/>
              <a:tailEnd/>
            </a:ln>
            <a:effectLst/>
          </p:spPr>
          <p:txBody>
            <a:bodyPr/>
            <a:lstStyle/>
            <a:p>
              <a:endParaRPr lang="nl-BE"/>
            </a:p>
          </p:txBody>
        </p:sp>
        <p:sp>
          <p:nvSpPr>
            <p:cNvPr id="27788" name="Line 140"/>
            <p:cNvSpPr>
              <a:spLocks noChangeShapeType="1"/>
            </p:cNvSpPr>
            <p:nvPr/>
          </p:nvSpPr>
          <p:spPr bwMode="auto">
            <a:xfrm rot="16200000" flipH="1">
              <a:off x="1313" y="3310"/>
              <a:ext cx="58" cy="0"/>
            </a:xfrm>
            <a:prstGeom prst="line">
              <a:avLst/>
            </a:prstGeom>
            <a:noFill/>
            <a:ln w="31750">
              <a:solidFill>
                <a:schemeClr val="bg1"/>
              </a:solidFill>
              <a:round/>
              <a:headEnd/>
              <a:tailEnd/>
            </a:ln>
            <a:effectLst/>
          </p:spPr>
          <p:txBody>
            <a:bodyPr/>
            <a:lstStyle/>
            <a:p>
              <a:endParaRPr lang="nl-BE"/>
            </a:p>
          </p:txBody>
        </p:sp>
        <p:sp>
          <p:nvSpPr>
            <p:cNvPr id="27789" name="Line 141"/>
            <p:cNvSpPr>
              <a:spLocks noChangeShapeType="1"/>
            </p:cNvSpPr>
            <p:nvPr/>
          </p:nvSpPr>
          <p:spPr bwMode="auto">
            <a:xfrm rot="16200000" flipH="1">
              <a:off x="1645" y="3310"/>
              <a:ext cx="58" cy="0"/>
            </a:xfrm>
            <a:prstGeom prst="line">
              <a:avLst/>
            </a:prstGeom>
            <a:noFill/>
            <a:ln w="31750">
              <a:solidFill>
                <a:schemeClr val="bg1"/>
              </a:solidFill>
              <a:round/>
              <a:headEnd/>
              <a:tailEnd/>
            </a:ln>
            <a:effectLst/>
          </p:spPr>
          <p:txBody>
            <a:bodyPr/>
            <a:lstStyle/>
            <a:p>
              <a:endParaRPr lang="nl-BE"/>
            </a:p>
          </p:txBody>
        </p:sp>
        <p:sp>
          <p:nvSpPr>
            <p:cNvPr id="27790" name="Line 142"/>
            <p:cNvSpPr>
              <a:spLocks noChangeShapeType="1"/>
            </p:cNvSpPr>
            <p:nvPr/>
          </p:nvSpPr>
          <p:spPr bwMode="auto">
            <a:xfrm rot="16200000" flipH="1">
              <a:off x="1980" y="3310"/>
              <a:ext cx="58" cy="0"/>
            </a:xfrm>
            <a:prstGeom prst="line">
              <a:avLst/>
            </a:prstGeom>
            <a:noFill/>
            <a:ln w="31750">
              <a:solidFill>
                <a:schemeClr val="bg1"/>
              </a:solidFill>
              <a:round/>
              <a:headEnd/>
              <a:tailEnd/>
            </a:ln>
            <a:effectLst/>
          </p:spPr>
          <p:txBody>
            <a:bodyPr/>
            <a:lstStyle/>
            <a:p>
              <a:endParaRPr lang="nl-BE"/>
            </a:p>
          </p:txBody>
        </p:sp>
        <p:sp>
          <p:nvSpPr>
            <p:cNvPr id="27791" name="Line 143"/>
            <p:cNvSpPr>
              <a:spLocks noChangeShapeType="1"/>
            </p:cNvSpPr>
            <p:nvPr/>
          </p:nvSpPr>
          <p:spPr bwMode="auto">
            <a:xfrm rot="16200000" flipH="1">
              <a:off x="2313" y="3310"/>
              <a:ext cx="58" cy="0"/>
            </a:xfrm>
            <a:prstGeom prst="line">
              <a:avLst/>
            </a:prstGeom>
            <a:noFill/>
            <a:ln w="31750">
              <a:solidFill>
                <a:schemeClr val="bg1"/>
              </a:solidFill>
              <a:round/>
              <a:headEnd/>
              <a:tailEnd/>
            </a:ln>
            <a:effectLst/>
          </p:spPr>
          <p:txBody>
            <a:bodyPr/>
            <a:lstStyle/>
            <a:p>
              <a:endParaRPr lang="nl-BE"/>
            </a:p>
          </p:txBody>
        </p:sp>
        <p:sp>
          <p:nvSpPr>
            <p:cNvPr id="27792" name="Line 144"/>
            <p:cNvSpPr>
              <a:spLocks noChangeShapeType="1"/>
            </p:cNvSpPr>
            <p:nvPr/>
          </p:nvSpPr>
          <p:spPr bwMode="auto">
            <a:xfrm rot="16200000" flipH="1">
              <a:off x="2648" y="3310"/>
              <a:ext cx="58" cy="0"/>
            </a:xfrm>
            <a:prstGeom prst="line">
              <a:avLst/>
            </a:prstGeom>
            <a:noFill/>
            <a:ln w="31750">
              <a:solidFill>
                <a:schemeClr val="bg1"/>
              </a:solidFill>
              <a:round/>
              <a:headEnd/>
              <a:tailEnd/>
            </a:ln>
            <a:effectLst/>
          </p:spPr>
          <p:txBody>
            <a:bodyPr/>
            <a:lstStyle/>
            <a:p>
              <a:endParaRPr lang="nl-BE"/>
            </a:p>
          </p:txBody>
        </p:sp>
        <p:sp>
          <p:nvSpPr>
            <p:cNvPr id="27793" name="Line 145"/>
            <p:cNvSpPr>
              <a:spLocks noChangeShapeType="1"/>
            </p:cNvSpPr>
            <p:nvPr/>
          </p:nvSpPr>
          <p:spPr bwMode="auto">
            <a:xfrm rot="16200000" flipH="1">
              <a:off x="2979" y="3310"/>
              <a:ext cx="58" cy="0"/>
            </a:xfrm>
            <a:prstGeom prst="line">
              <a:avLst/>
            </a:prstGeom>
            <a:noFill/>
            <a:ln w="31750">
              <a:solidFill>
                <a:schemeClr val="bg1"/>
              </a:solidFill>
              <a:round/>
              <a:headEnd/>
              <a:tailEnd/>
            </a:ln>
            <a:effectLst/>
          </p:spPr>
          <p:txBody>
            <a:bodyPr/>
            <a:lstStyle/>
            <a:p>
              <a:endParaRPr lang="nl-BE"/>
            </a:p>
          </p:txBody>
        </p:sp>
        <p:sp>
          <p:nvSpPr>
            <p:cNvPr id="27794" name="Line 146"/>
            <p:cNvSpPr>
              <a:spLocks noChangeShapeType="1"/>
            </p:cNvSpPr>
            <p:nvPr/>
          </p:nvSpPr>
          <p:spPr bwMode="auto">
            <a:xfrm rot="16200000" flipH="1">
              <a:off x="3314" y="3310"/>
              <a:ext cx="58" cy="0"/>
            </a:xfrm>
            <a:prstGeom prst="line">
              <a:avLst/>
            </a:prstGeom>
            <a:noFill/>
            <a:ln w="31750">
              <a:solidFill>
                <a:schemeClr val="bg1"/>
              </a:solidFill>
              <a:round/>
              <a:headEnd/>
              <a:tailEnd/>
            </a:ln>
            <a:effectLst/>
          </p:spPr>
          <p:txBody>
            <a:bodyPr/>
            <a:lstStyle/>
            <a:p>
              <a:endParaRPr lang="nl-BE"/>
            </a:p>
          </p:txBody>
        </p:sp>
        <p:sp>
          <p:nvSpPr>
            <p:cNvPr id="27795" name="Line 147"/>
            <p:cNvSpPr>
              <a:spLocks noChangeShapeType="1"/>
            </p:cNvSpPr>
            <p:nvPr/>
          </p:nvSpPr>
          <p:spPr bwMode="auto">
            <a:xfrm rot="16200000" flipH="1">
              <a:off x="3655" y="3310"/>
              <a:ext cx="58" cy="0"/>
            </a:xfrm>
            <a:prstGeom prst="line">
              <a:avLst/>
            </a:prstGeom>
            <a:noFill/>
            <a:ln w="31750">
              <a:solidFill>
                <a:schemeClr val="bg1"/>
              </a:solidFill>
              <a:round/>
              <a:headEnd/>
              <a:tailEnd/>
            </a:ln>
            <a:effectLst/>
          </p:spPr>
          <p:txBody>
            <a:bodyPr/>
            <a:lstStyle/>
            <a:p>
              <a:endParaRPr lang="nl-BE"/>
            </a:p>
          </p:txBody>
        </p:sp>
        <p:sp>
          <p:nvSpPr>
            <p:cNvPr id="27796" name="Line 148"/>
            <p:cNvSpPr>
              <a:spLocks noChangeShapeType="1"/>
            </p:cNvSpPr>
            <p:nvPr/>
          </p:nvSpPr>
          <p:spPr bwMode="auto">
            <a:xfrm rot="16200000" flipH="1">
              <a:off x="3990" y="3310"/>
              <a:ext cx="58" cy="0"/>
            </a:xfrm>
            <a:prstGeom prst="line">
              <a:avLst/>
            </a:prstGeom>
            <a:noFill/>
            <a:ln w="31750">
              <a:solidFill>
                <a:schemeClr val="bg1"/>
              </a:solidFill>
              <a:round/>
              <a:headEnd/>
              <a:tailEnd/>
            </a:ln>
            <a:effectLst/>
          </p:spPr>
          <p:txBody>
            <a:bodyPr/>
            <a:lstStyle/>
            <a:p>
              <a:endParaRPr lang="nl-BE"/>
            </a:p>
          </p:txBody>
        </p:sp>
        <p:sp>
          <p:nvSpPr>
            <p:cNvPr id="27797" name="Line 149"/>
            <p:cNvSpPr>
              <a:spLocks noChangeShapeType="1"/>
            </p:cNvSpPr>
            <p:nvPr/>
          </p:nvSpPr>
          <p:spPr bwMode="auto">
            <a:xfrm rot="16200000" flipH="1">
              <a:off x="4317" y="3310"/>
              <a:ext cx="58" cy="0"/>
            </a:xfrm>
            <a:prstGeom prst="line">
              <a:avLst/>
            </a:prstGeom>
            <a:noFill/>
            <a:ln w="31750">
              <a:solidFill>
                <a:schemeClr val="bg1"/>
              </a:solidFill>
              <a:round/>
              <a:headEnd/>
              <a:tailEnd/>
            </a:ln>
            <a:effectLst/>
          </p:spPr>
          <p:txBody>
            <a:bodyPr/>
            <a:lstStyle/>
            <a:p>
              <a:endParaRPr lang="nl-BE"/>
            </a:p>
          </p:txBody>
        </p:sp>
        <p:sp>
          <p:nvSpPr>
            <p:cNvPr id="27798" name="Line 150"/>
            <p:cNvSpPr>
              <a:spLocks noChangeShapeType="1"/>
            </p:cNvSpPr>
            <p:nvPr/>
          </p:nvSpPr>
          <p:spPr bwMode="auto">
            <a:xfrm rot="16200000" flipH="1">
              <a:off x="4654" y="3310"/>
              <a:ext cx="58" cy="0"/>
            </a:xfrm>
            <a:prstGeom prst="line">
              <a:avLst/>
            </a:prstGeom>
            <a:noFill/>
            <a:ln w="31750">
              <a:solidFill>
                <a:schemeClr val="bg1"/>
              </a:solidFill>
              <a:round/>
              <a:headEnd/>
              <a:tailEnd/>
            </a:ln>
            <a:effectLst/>
          </p:spPr>
          <p:txBody>
            <a:bodyPr/>
            <a:lstStyle/>
            <a:p>
              <a:endParaRPr lang="nl-BE"/>
            </a:p>
          </p:txBody>
        </p:sp>
        <p:sp>
          <p:nvSpPr>
            <p:cNvPr id="27799" name="Oval 151"/>
            <p:cNvSpPr>
              <a:spLocks noChangeArrowheads="1"/>
            </p:cNvSpPr>
            <p:nvPr/>
          </p:nvSpPr>
          <p:spPr bwMode="auto">
            <a:xfrm>
              <a:off x="1235" y="1317"/>
              <a:ext cx="912" cy="2263"/>
            </a:xfrm>
            <a:prstGeom prst="ellipse">
              <a:avLst/>
            </a:prstGeom>
            <a:noFill/>
            <a:ln w="38100">
              <a:solidFill>
                <a:srgbClr val="E800E8"/>
              </a:solidFill>
              <a:round/>
              <a:headEnd/>
              <a:tailEnd/>
            </a:ln>
            <a:effectLst/>
          </p:spPr>
          <p:txBody>
            <a:bodyPr wrap="none" anchor="ctr"/>
            <a:lstStyle/>
            <a:p>
              <a:endParaRPr lang="nl-BE"/>
            </a:p>
          </p:txBody>
        </p:sp>
        <p:sp>
          <p:nvSpPr>
            <p:cNvPr id="27800" name="Rectangle 152"/>
            <p:cNvSpPr>
              <a:spLocks noChangeArrowheads="1"/>
            </p:cNvSpPr>
            <p:nvPr/>
          </p:nvSpPr>
          <p:spPr bwMode="auto">
            <a:xfrm>
              <a:off x="2777" y="1267"/>
              <a:ext cx="2761" cy="1039"/>
            </a:xfrm>
            <a:prstGeom prst="rect">
              <a:avLst/>
            </a:prstGeom>
            <a:noFill/>
            <a:ln w="31750">
              <a:solidFill>
                <a:schemeClr val="bg1"/>
              </a:solidFill>
              <a:miter lim="800000"/>
              <a:headEnd/>
              <a:tailEnd/>
            </a:ln>
            <a:effectLst/>
          </p:spPr>
          <p:txBody>
            <a:bodyPr wrap="none" anchor="ctr"/>
            <a:lstStyle/>
            <a:p>
              <a:pPr algn="ctr"/>
              <a:endParaRPr lang="nl-BE" sz="2800">
                <a:solidFill>
                  <a:schemeClr val="bg1"/>
                </a:solidFill>
                <a:latin typeface="Arial" pitchFamily="34" charset="0"/>
              </a:endParaRPr>
            </a:p>
          </p:txBody>
        </p:sp>
        <p:sp>
          <p:nvSpPr>
            <p:cNvPr id="27802" name="Freeform 154"/>
            <p:cNvSpPr>
              <a:spLocks/>
            </p:cNvSpPr>
            <p:nvPr/>
          </p:nvSpPr>
          <p:spPr bwMode="auto">
            <a:xfrm>
              <a:off x="4306" y="3140"/>
              <a:ext cx="82" cy="82"/>
            </a:xfrm>
            <a:custGeom>
              <a:avLst/>
              <a:gdLst/>
              <a:ahLst/>
              <a:cxnLst>
                <a:cxn ang="0">
                  <a:pos x="41" y="0"/>
                </a:cxn>
                <a:cxn ang="0">
                  <a:pos x="82" y="41"/>
                </a:cxn>
                <a:cxn ang="0">
                  <a:pos x="41" y="82"/>
                </a:cxn>
                <a:cxn ang="0">
                  <a:pos x="0" y="41"/>
                </a:cxn>
                <a:cxn ang="0">
                  <a:pos x="41" y="0"/>
                </a:cxn>
              </a:cxnLst>
              <a:rect l="0" t="0" r="r" b="b"/>
              <a:pathLst>
                <a:path w="82" h="82">
                  <a:moveTo>
                    <a:pt x="41" y="0"/>
                  </a:moveTo>
                  <a:lnTo>
                    <a:pt x="82" y="41"/>
                  </a:lnTo>
                  <a:lnTo>
                    <a:pt x="41" y="82"/>
                  </a:lnTo>
                  <a:lnTo>
                    <a:pt x="0" y="41"/>
                  </a:lnTo>
                  <a:lnTo>
                    <a:pt x="41" y="0"/>
                  </a:lnTo>
                  <a:close/>
                </a:path>
              </a:pathLst>
            </a:custGeom>
            <a:solidFill>
              <a:srgbClr val="008080"/>
            </a:solidFill>
            <a:ln w="12700">
              <a:solidFill>
                <a:srgbClr val="008080"/>
              </a:solidFill>
              <a:prstDash val="solid"/>
              <a:round/>
              <a:headEnd/>
              <a:tailEnd/>
            </a:ln>
          </p:spPr>
          <p:txBody>
            <a:bodyPr/>
            <a:lstStyle/>
            <a:p>
              <a:endParaRPr lang="nl-BE"/>
            </a:p>
          </p:txBody>
        </p:sp>
        <p:sp>
          <p:nvSpPr>
            <p:cNvPr id="27803" name="Freeform 155"/>
            <p:cNvSpPr>
              <a:spLocks/>
            </p:cNvSpPr>
            <p:nvPr/>
          </p:nvSpPr>
          <p:spPr bwMode="auto">
            <a:xfrm>
              <a:off x="3955" y="3060"/>
              <a:ext cx="82" cy="82"/>
            </a:xfrm>
            <a:custGeom>
              <a:avLst/>
              <a:gdLst/>
              <a:ahLst/>
              <a:cxnLst>
                <a:cxn ang="0">
                  <a:pos x="41" y="0"/>
                </a:cxn>
                <a:cxn ang="0">
                  <a:pos x="82" y="41"/>
                </a:cxn>
                <a:cxn ang="0">
                  <a:pos x="41" y="82"/>
                </a:cxn>
                <a:cxn ang="0">
                  <a:pos x="0" y="41"/>
                </a:cxn>
                <a:cxn ang="0">
                  <a:pos x="41" y="0"/>
                </a:cxn>
              </a:cxnLst>
              <a:rect l="0" t="0" r="r" b="b"/>
              <a:pathLst>
                <a:path w="82" h="82">
                  <a:moveTo>
                    <a:pt x="41" y="0"/>
                  </a:moveTo>
                  <a:lnTo>
                    <a:pt x="82" y="41"/>
                  </a:lnTo>
                  <a:lnTo>
                    <a:pt x="41" y="82"/>
                  </a:lnTo>
                  <a:lnTo>
                    <a:pt x="0" y="41"/>
                  </a:lnTo>
                  <a:lnTo>
                    <a:pt x="41" y="0"/>
                  </a:lnTo>
                  <a:close/>
                </a:path>
              </a:pathLst>
            </a:custGeom>
            <a:solidFill>
              <a:srgbClr val="008080"/>
            </a:solidFill>
            <a:ln w="12700">
              <a:solidFill>
                <a:srgbClr val="008080"/>
              </a:solidFill>
              <a:prstDash val="solid"/>
              <a:round/>
              <a:headEnd/>
              <a:tailEnd/>
            </a:ln>
          </p:spPr>
          <p:txBody>
            <a:bodyPr/>
            <a:lstStyle/>
            <a:p>
              <a:endParaRPr lang="nl-BE"/>
            </a:p>
          </p:txBody>
        </p:sp>
        <p:sp>
          <p:nvSpPr>
            <p:cNvPr id="27804" name="Freeform 156"/>
            <p:cNvSpPr>
              <a:spLocks/>
            </p:cNvSpPr>
            <p:nvPr/>
          </p:nvSpPr>
          <p:spPr bwMode="auto">
            <a:xfrm>
              <a:off x="4639" y="3182"/>
              <a:ext cx="82" cy="82"/>
            </a:xfrm>
            <a:custGeom>
              <a:avLst/>
              <a:gdLst/>
              <a:ahLst/>
              <a:cxnLst>
                <a:cxn ang="0">
                  <a:pos x="41" y="0"/>
                </a:cxn>
                <a:cxn ang="0">
                  <a:pos x="82" y="41"/>
                </a:cxn>
                <a:cxn ang="0">
                  <a:pos x="41" y="82"/>
                </a:cxn>
                <a:cxn ang="0">
                  <a:pos x="0" y="41"/>
                </a:cxn>
                <a:cxn ang="0">
                  <a:pos x="41" y="0"/>
                </a:cxn>
              </a:cxnLst>
              <a:rect l="0" t="0" r="r" b="b"/>
              <a:pathLst>
                <a:path w="82" h="82">
                  <a:moveTo>
                    <a:pt x="41" y="0"/>
                  </a:moveTo>
                  <a:lnTo>
                    <a:pt x="82" y="41"/>
                  </a:lnTo>
                  <a:lnTo>
                    <a:pt x="41" y="82"/>
                  </a:lnTo>
                  <a:lnTo>
                    <a:pt x="0" y="41"/>
                  </a:lnTo>
                  <a:lnTo>
                    <a:pt x="41" y="0"/>
                  </a:lnTo>
                  <a:close/>
                </a:path>
              </a:pathLst>
            </a:custGeom>
            <a:solidFill>
              <a:srgbClr val="008080"/>
            </a:solidFill>
            <a:ln w="12700">
              <a:solidFill>
                <a:srgbClr val="008080"/>
              </a:solidFill>
              <a:prstDash val="solid"/>
              <a:round/>
              <a:headEnd/>
              <a:tailEnd/>
            </a:ln>
          </p:spPr>
          <p:txBody>
            <a:bodyPr/>
            <a:lstStyle/>
            <a:p>
              <a:endParaRPr lang="nl-BE"/>
            </a:p>
          </p:txBody>
        </p:sp>
        <p:sp>
          <p:nvSpPr>
            <p:cNvPr id="27805" name="Rectangle 157"/>
            <p:cNvSpPr>
              <a:spLocks noChangeArrowheads="1"/>
            </p:cNvSpPr>
            <p:nvPr/>
          </p:nvSpPr>
          <p:spPr bwMode="auto">
            <a:xfrm>
              <a:off x="3971" y="3027"/>
              <a:ext cx="49" cy="50"/>
            </a:xfrm>
            <a:prstGeom prst="rect">
              <a:avLst/>
            </a:prstGeom>
            <a:solidFill>
              <a:srgbClr val="00FFFF"/>
            </a:solidFill>
            <a:ln w="12700">
              <a:solidFill>
                <a:srgbClr val="00FFFF"/>
              </a:solidFill>
              <a:miter lim="800000"/>
              <a:headEnd/>
              <a:tailEnd/>
            </a:ln>
          </p:spPr>
          <p:txBody>
            <a:bodyPr/>
            <a:lstStyle/>
            <a:p>
              <a:endParaRPr lang="nl-BE"/>
            </a:p>
          </p:txBody>
        </p:sp>
        <p:sp>
          <p:nvSpPr>
            <p:cNvPr id="27806" name="Rectangle 158"/>
            <p:cNvSpPr>
              <a:spLocks noChangeArrowheads="1"/>
            </p:cNvSpPr>
            <p:nvPr/>
          </p:nvSpPr>
          <p:spPr bwMode="auto">
            <a:xfrm>
              <a:off x="4317" y="3052"/>
              <a:ext cx="49" cy="50"/>
            </a:xfrm>
            <a:prstGeom prst="rect">
              <a:avLst/>
            </a:prstGeom>
            <a:solidFill>
              <a:srgbClr val="00FFFF"/>
            </a:solidFill>
            <a:ln w="12700">
              <a:solidFill>
                <a:srgbClr val="00FFFF"/>
              </a:solidFill>
              <a:miter lim="800000"/>
              <a:headEnd/>
              <a:tailEnd/>
            </a:ln>
          </p:spPr>
          <p:txBody>
            <a:bodyPr/>
            <a:lstStyle/>
            <a:p>
              <a:endParaRPr lang="nl-BE"/>
            </a:p>
          </p:txBody>
        </p:sp>
        <p:sp>
          <p:nvSpPr>
            <p:cNvPr id="27807" name="Rectangle 159"/>
            <p:cNvSpPr>
              <a:spLocks noChangeArrowheads="1"/>
            </p:cNvSpPr>
            <p:nvPr/>
          </p:nvSpPr>
          <p:spPr bwMode="auto">
            <a:xfrm>
              <a:off x="4654" y="3127"/>
              <a:ext cx="49" cy="50"/>
            </a:xfrm>
            <a:prstGeom prst="rect">
              <a:avLst/>
            </a:prstGeom>
            <a:solidFill>
              <a:srgbClr val="00FFFF"/>
            </a:solidFill>
            <a:ln w="12700">
              <a:solidFill>
                <a:srgbClr val="00FFFF"/>
              </a:solidFill>
              <a:miter lim="800000"/>
              <a:headEnd/>
              <a:tailEnd/>
            </a:ln>
          </p:spPr>
          <p:txBody>
            <a:bodyPr/>
            <a:lstStyle/>
            <a:p>
              <a:endParaRPr lang="nl-BE"/>
            </a:p>
          </p:txBody>
        </p:sp>
        <p:sp>
          <p:nvSpPr>
            <p:cNvPr id="27808" name="Rectangle 160"/>
            <p:cNvSpPr>
              <a:spLocks noChangeArrowheads="1"/>
            </p:cNvSpPr>
            <p:nvPr/>
          </p:nvSpPr>
          <p:spPr bwMode="auto">
            <a:xfrm>
              <a:off x="3652" y="3004"/>
              <a:ext cx="49" cy="50"/>
            </a:xfrm>
            <a:prstGeom prst="rect">
              <a:avLst/>
            </a:prstGeom>
            <a:solidFill>
              <a:srgbClr val="00FFFF"/>
            </a:solidFill>
            <a:ln w="12700">
              <a:solidFill>
                <a:srgbClr val="00FFFF"/>
              </a:solidFill>
              <a:miter lim="800000"/>
              <a:headEnd/>
              <a:tailEnd/>
            </a:ln>
          </p:spPr>
          <p:txBody>
            <a:bodyPr/>
            <a:lstStyle/>
            <a:p>
              <a:endParaRPr lang="nl-BE"/>
            </a:p>
          </p:txBody>
        </p:sp>
        <p:sp>
          <p:nvSpPr>
            <p:cNvPr id="27809" name="Freeform 161"/>
            <p:cNvSpPr>
              <a:spLocks/>
            </p:cNvSpPr>
            <p:nvPr/>
          </p:nvSpPr>
          <p:spPr bwMode="auto">
            <a:xfrm>
              <a:off x="3635" y="2921"/>
              <a:ext cx="82" cy="82"/>
            </a:xfrm>
            <a:custGeom>
              <a:avLst/>
              <a:gdLst/>
              <a:ahLst/>
              <a:cxnLst>
                <a:cxn ang="0">
                  <a:pos x="41" y="0"/>
                </a:cxn>
                <a:cxn ang="0">
                  <a:pos x="82" y="41"/>
                </a:cxn>
                <a:cxn ang="0">
                  <a:pos x="41" y="82"/>
                </a:cxn>
                <a:cxn ang="0">
                  <a:pos x="0" y="41"/>
                </a:cxn>
                <a:cxn ang="0">
                  <a:pos x="41" y="0"/>
                </a:cxn>
              </a:cxnLst>
              <a:rect l="0" t="0" r="r" b="b"/>
              <a:pathLst>
                <a:path w="82" h="82">
                  <a:moveTo>
                    <a:pt x="41" y="0"/>
                  </a:moveTo>
                  <a:lnTo>
                    <a:pt x="82" y="41"/>
                  </a:lnTo>
                  <a:lnTo>
                    <a:pt x="41" y="82"/>
                  </a:lnTo>
                  <a:lnTo>
                    <a:pt x="0" y="41"/>
                  </a:lnTo>
                  <a:lnTo>
                    <a:pt x="41" y="0"/>
                  </a:lnTo>
                  <a:close/>
                </a:path>
              </a:pathLst>
            </a:custGeom>
            <a:solidFill>
              <a:srgbClr val="008080"/>
            </a:solidFill>
            <a:ln w="12700">
              <a:solidFill>
                <a:srgbClr val="008080"/>
              </a:solidFill>
              <a:prstDash val="solid"/>
              <a:round/>
              <a:headEnd/>
              <a:tailEnd/>
            </a:ln>
          </p:spPr>
          <p:txBody>
            <a:bodyPr/>
            <a:lstStyle/>
            <a:p>
              <a:endParaRPr lang="nl-BE"/>
            </a:p>
          </p:txBody>
        </p:sp>
        <p:sp>
          <p:nvSpPr>
            <p:cNvPr id="27810" name="Oval 162"/>
            <p:cNvSpPr>
              <a:spLocks noChangeArrowheads="1"/>
            </p:cNvSpPr>
            <p:nvPr/>
          </p:nvSpPr>
          <p:spPr bwMode="auto">
            <a:xfrm>
              <a:off x="4637" y="3081"/>
              <a:ext cx="82" cy="83"/>
            </a:xfrm>
            <a:prstGeom prst="ellipse">
              <a:avLst/>
            </a:prstGeom>
            <a:solidFill>
              <a:srgbClr val="0000CC"/>
            </a:solidFill>
            <a:ln w="12700">
              <a:noFill/>
              <a:round/>
              <a:headEnd/>
              <a:tailEnd/>
            </a:ln>
          </p:spPr>
          <p:txBody>
            <a:bodyPr/>
            <a:lstStyle/>
            <a:p>
              <a:endParaRPr lang="nl-BE"/>
            </a:p>
          </p:txBody>
        </p:sp>
        <p:sp>
          <p:nvSpPr>
            <p:cNvPr id="27811" name="Oval 163"/>
            <p:cNvSpPr>
              <a:spLocks noChangeArrowheads="1"/>
            </p:cNvSpPr>
            <p:nvPr/>
          </p:nvSpPr>
          <p:spPr bwMode="auto">
            <a:xfrm>
              <a:off x="4302" y="2992"/>
              <a:ext cx="82" cy="83"/>
            </a:xfrm>
            <a:prstGeom prst="ellipse">
              <a:avLst/>
            </a:prstGeom>
            <a:solidFill>
              <a:srgbClr val="0000CC"/>
            </a:solidFill>
            <a:ln w="12700">
              <a:noFill/>
              <a:round/>
              <a:headEnd/>
              <a:tailEnd/>
            </a:ln>
          </p:spPr>
          <p:txBody>
            <a:bodyPr/>
            <a:lstStyle/>
            <a:p>
              <a:endParaRPr lang="nl-BE"/>
            </a:p>
          </p:txBody>
        </p:sp>
        <p:sp>
          <p:nvSpPr>
            <p:cNvPr id="27812" name="Oval 164"/>
            <p:cNvSpPr>
              <a:spLocks noChangeArrowheads="1"/>
            </p:cNvSpPr>
            <p:nvPr/>
          </p:nvSpPr>
          <p:spPr bwMode="auto">
            <a:xfrm>
              <a:off x="3955" y="3050"/>
              <a:ext cx="82" cy="83"/>
            </a:xfrm>
            <a:prstGeom prst="ellipse">
              <a:avLst/>
            </a:prstGeom>
            <a:solidFill>
              <a:srgbClr val="0000CC"/>
            </a:solidFill>
            <a:ln w="12700">
              <a:noFill/>
              <a:round/>
              <a:headEnd/>
              <a:tailEnd/>
            </a:ln>
          </p:spPr>
          <p:txBody>
            <a:bodyPr/>
            <a:lstStyle/>
            <a:p>
              <a:endParaRPr lang="nl-BE"/>
            </a:p>
          </p:txBody>
        </p:sp>
        <p:sp>
          <p:nvSpPr>
            <p:cNvPr id="27813" name="Oval 165"/>
            <p:cNvSpPr>
              <a:spLocks noChangeArrowheads="1"/>
            </p:cNvSpPr>
            <p:nvPr/>
          </p:nvSpPr>
          <p:spPr bwMode="auto">
            <a:xfrm>
              <a:off x="3634" y="2940"/>
              <a:ext cx="82" cy="83"/>
            </a:xfrm>
            <a:prstGeom prst="ellipse">
              <a:avLst/>
            </a:prstGeom>
            <a:solidFill>
              <a:srgbClr val="0000CC"/>
            </a:solidFill>
            <a:ln w="12700">
              <a:noFill/>
              <a:round/>
              <a:headEnd/>
              <a:tailEnd/>
            </a:ln>
          </p:spPr>
          <p:txBody>
            <a:bodyPr/>
            <a:lstStyle/>
            <a:p>
              <a:endParaRPr lang="nl-BE"/>
            </a:p>
          </p:txBody>
        </p:sp>
        <p:sp>
          <p:nvSpPr>
            <p:cNvPr id="27814" name="Line 166"/>
            <p:cNvSpPr>
              <a:spLocks noChangeShapeType="1"/>
            </p:cNvSpPr>
            <p:nvPr/>
          </p:nvSpPr>
          <p:spPr bwMode="auto">
            <a:xfrm>
              <a:off x="4236" y="1884"/>
              <a:ext cx="204" cy="0"/>
            </a:xfrm>
            <a:prstGeom prst="line">
              <a:avLst/>
            </a:prstGeom>
            <a:noFill/>
            <a:ln w="38100">
              <a:solidFill>
                <a:srgbClr val="3333FF"/>
              </a:solidFill>
              <a:round/>
              <a:headEnd/>
              <a:tailEnd/>
            </a:ln>
            <a:effectLst/>
          </p:spPr>
          <p:txBody>
            <a:bodyPr/>
            <a:lstStyle/>
            <a:p>
              <a:endParaRPr lang="nl-BE"/>
            </a:p>
          </p:txBody>
        </p:sp>
        <p:sp>
          <p:nvSpPr>
            <p:cNvPr id="27815" name="Oval 167"/>
            <p:cNvSpPr>
              <a:spLocks noChangeArrowheads="1"/>
            </p:cNvSpPr>
            <p:nvPr/>
          </p:nvSpPr>
          <p:spPr bwMode="auto">
            <a:xfrm>
              <a:off x="4297" y="1842"/>
              <a:ext cx="82" cy="83"/>
            </a:xfrm>
            <a:prstGeom prst="ellipse">
              <a:avLst/>
            </a:prstGeom>
            <a:solidFill>
              <a:srgbClr val="0000CC"/>
            </a:solidFill>
            <a:ln w="12700">
              <a:noFill/>
              <a:round/>
              <a:headEnd/>
              <a:tailEnd/>
            </a:ln>
          </p:spPr>
          <p:txBody>
            <a:bodyPr/>
            <a:lstStyle/>
            <a:p>
              <a:endParaRPr lang="nl-BE"/>
            </a:p>
          </p:txBody>
        </p:sp>
        <p:sp>
          <p:nvSpPr>
            <p:cNvPr id="27816" name="Oval 168"/>
            <p:cNvSpPr>
              <a:spLocks noChangeArrowheads="1"/>
            </p:cNvSpPr>
            <p:nvPr/>
          </p:nvSpPr>
          <p:spPr bwMode="auto">
            <a:xfrm>
              <a:off x="4306" y="1311"/>
              <a:ext cx="65" cy="66"/>
            </a:xfrm>
            <a:prstGeom prst="ellipse">
              <a:avLst/>
            </a:prstGeom>
            <a:solidFill>
              <a:srgbClr val="339966"/>
            </a:solidFill>
            <a:ln w="12700">
              <a:solidFill>
                <a:srgbClr val="339966"/>
              </a:solidFill>
              <a:round/>
              <a:headEnd/>
              <a:tailEnd/>
            </a:ln>
          </p:spPr>
          <p:txBody>
            <a:bodyPr/>
            <a:lstStyle/>
            <a:p>
              <a:endParaRPr lang="nl-BE"/>
            </a:p>
          </p:txBody>
        </p:sp>
        <p:sp>
          <p:nvSpPr>
            <p:cNvPr id="27817" name="Oval 169"/>
            <p:cNvSpPr>
              <a:spLocks noChangeArrowheads="1"/>
            </p:cNvSpPr>
            <p:nvPr/>
          </p:nvSpPr>
          <p:spPr bwMode="auto">
            <a:xfrm>
              <a:off x="4315" y="2902"/>
              <a:ext cx="65" cy="66"/>
            </a:xfrm>
            <a:prstGeom prst="ellipse">
              <a:avLst/>
            </a:prstGeom>
            <a:solidFill>
              <a:srgbClr val="339966"/>
            </a:solidFill>
            <a:ln w="12700">
              <a:solidFill>
                <a:srgbClr val="339966"/>
              </a:solidFill>
              <a:round/>
              <a:headEnd/>
              <a:tailEnd/>
            </a:ln>
          </p:spPr>
          <p:txBody>
            <a:bodyPr/>
            <a:lstStyle/>
            <a:p>
              <a:endParaRPr lang="nl-BE"/>
            </a:p>
          </p:txBody>
        </p:sp>
        <p:sp>
          <p:nvSpPr>
            <p:cNvPr id="27818" name="Oval 170"/>
            <p:cNvSpPr>
              <a:spLocks noChangeArrowheads="1"/>
            </p:cNvSpPr>
            <p:nvPr/>
          </p:nvSpPr>
          <p:spPr bwMode="auto">
            <a:xfrm>
              <a:off x="4646" y="3126"/>
              <a:ext cx="65" cy="66"/>
            </a:xfrm>
            <a:prstGeom prst="ellipse">
              <a:avLst/>
            </a:prstGeom>
            <a:solidFill>
              <a:srgbClr val="339966"/>
            </a:solidFill>
            <a:ln w="12700">
              <a:solidFill>
                <a:srgbClr val="339966"/>
              </a:solidFill>
              <a:round/>
              <a:headEnd/>
              <a:tailEnd/>
            </a:ln>
          </p:spPr>
          <p:txBody>
            <a:bodyPr/>
            <a:lstStyle/>
            <a:p>
              <a:endParaRPr lang="nl-BE"/>
            </a:p>
          </p:txBody>
        </p:sp>
        <p:sp>
          <p:nvSpPr>
            <p:cNvPr id="27819" name="Freeform 171"/>
            <p:cNvSpPr>
              <a:spLocks/>
            </p:cNvSpPr>
            <p:nvPr/>
          </p:nvSpPr>
          <p:spPr bwMode="auto">
            <a:xfrm>
              <a:off x="4637" y="2978"/>
              <a:ext cx="81" cy="82"/>
            </a:xfrm>
            <a:custGeom>
              <a:avLst/>
              <a:gdLst/>
              <a:ahLst/>
              <a:cxnLst>
                <a:cxn ang="0">
                  <a:pos x="40" y="0"/>
                </a:cxn>
                <a:cxn ang="0">
                  <a:pos x="81" y="82"/>
                </a:cxn>
                <a:cxn ang="0">
                  <a:pos x="0" y="82"/>
                </a:cxn>
                <a:cxn ang="0">
                  <a:pos x="40" y="0"/>
                </a:cxn>
              </a:cxnLst>
              <a:rect l="0" t="0" r="r" b="b"/>
              <a:pathLst>
                <a:path w="81" h="82">
                  <a:moveTo>
                    <a:pt x="40" y="0"/>
                  </a:moveTo>
                  <a:lnTo>
                    <a:pt x="81" y="82"/>
                  </a:lnTo>
                  <a:lnTo>
                    <a:pt x="0" y="82"/>
                  </a:lnTo>
                  <a:lnTo>
                    <a:pt x="40" y="0"/>
                  </a:lnTo>
                  <a:close/>
                </a:path>
              </a:pathLst>
            </a:custGeom>
            <a:solidFill>
              <a:srgbClr val="00FF00"/>
            </a:solidFill>
            <a:ln w="12700">
              <a:solidFill>
                <a:srgbClr val="00FF00"/>
              </a:solidFill>
              <a:prstDash val="solid"/>
              <a:round/>
              <a:headEnd/>
              <a:tailEnd/>
            </a:ln>
          </p:spPr>
          <p:txBody>
            <a:bodyPr/>
            <a:lstStyle/>
            <a:p>
              <a:endParaRPr lang="nl-BE"/>
            </a:p>
          </p:txBody>
        </p:sp>
        <p:sp>
          <p:nvSpPr>
            <p:cNvPr id="27820" name="Line 172"/>
            <p:cNvSpPr>
              <a:spLocks noChangeShapeType="1"/>
            </p:cNvSpPr>
            <p:nvPr/>
          </p:nvSpPr>
          <p:spPr bwMode="auto">
            <a:xfrm>
              <a:off x="4236" y="2048"/>
              <a:ext cx="204" cy="0"/>
            </a:xfrm>
            <a:prstGeom prst="line">
              <a:avLst/>
            </a:prstGeom>
            <a:noFill/>
            <a:ln w="38100">
              <a:solidFill>
                <a:srgbClr val="990000"/>
              </a:solidFill>
              <a:round/>
              <a:headEnd/>
              <a:tailEnd/>
            </a:ln>
            <a:effectLst/>
          </p:spPr>
          <p:txBody>
            <a:bodyPr/>
            <a:lstStyle/>
            <a:p>
              <a:endParaRPr lang="nl-BE"/>
            </a:p>
          </p:txBody>
        </p:sp>
        <p:sp>
          <p:nvSpPr>
            <p:cNvPr id="27821" name="Rectangle 173"/>
            <p:cNvSpPr>
              <a:spLocks noChangeArrowheads="1"/>
            </p:cNvSpPr>
            <p:nvPr/>
          </p:nvSpPr>
          <p:spPr bwMode="auto">
            <a:xfrm>
              <a:off x="3955" y="3186"/>
              <a:ext cx="81" cy="83"/>
            </a:xfrm>
            <a:prstGeom prst="rect">
              <a:avLst/>
            </a:prstGeom>
            <a:solidFill>
              <a:srgbClr val="FFFF00"/>
            </a:solidFill>
            <a:ln w="12700">
              <a:noFill/>
              <a:miter lim="800000"/>
              <a:headEnd/>
              <a:tailEnd/>
            </a:ln>
          </p:spPr>
          <p:txBody>
            <a:bodyPr/>
            <a:lstStyle/>
            <a:p>
              <a:endParaRPr lang="nl-BE"/>
            </a:p>
          </p:txBody>
        </p:sp>
        <p:sp>
          <p:nvSpPr>
            <p:cNvPr id="27822" name="Rectangle 174"/>
            <p:cNvSpPr>
              <a:spLocks noChangeArrowheads="1"/>
            </p:cNvSpPr>
            <p:nvPr/>
          </p:nvSpPr>
          <p:spPr bwMode="auto">
            <a:xfrm>
              <a:off x="2913" y="1994"/>
              <a:ext cx="49" cy="50"/>
            </a:xfrm>
            <a:prstGeom prst="rect">
              <a:avLst/>
            </a:prstGeom>
            <a:solidFill>
              <a:srgbClr val="00FFFF"/>
            </a:solidFill>
            <a:ln w="12700">
              <a:solidFill>
                <a:srgbClr val="00FFFF"/>
              </a:solidFill>
              <a:miter lim="800000"/>
              <a:headEnd/>
              <a:tailEnd/>
            </a:ln>
          </p:spPr>
          <p:txBody>
            <a:bodyPr/>
            <a:lstStyle/>
            <a:p>
              <a:endParaRPr lang="nl-BE"/>
            </a:p>
          </p:txBody>
        </p:sp>
        <p:sp>
          <p:nvSpPr>
            <p:cNvPr id="27823" name="Freeform 175"/>
            <p:cNvSpPr>
              <a:spLocks/>
            </p:cNvSpPr>
            <p:nvPr/>
          </p:nvSpPr>
          <p:spPr bwMode="auto">
            <a:xfrm>
              <a:off x="4305" y="1641"/>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008080"/>
            </a:solidFill>
            <a:ln w="12700">
              <a:solidFill>
                <a:srgbClr val="008080"/>
              </a:solidFill>
              <a:prstDash val="solid"/>
              <a:round/>
              <a:headEnd/>
              <a:tailEnd/>
            </a:ln>
          </p:spPr>
          <p:txBody>
            <a:bodyPr/>
            <a:lstStyle/>
            <a:p>
              <a:endParaRPr lang="nl-BE"/>
            </a:p>
          </p:txBody>
        </p:sp>
        <p:sp>
          <p:nvSpPr>
            <p:cNvPr id="27824" name="Freeform 176"/>
            <p:cNvSpPr>
              <a:spLocks/>
            </p:cNvSpPr>
            <p:nvPr/>
          </p:nvSpPr>
          <p:spPr bwMode="auto">
            <a:xfrm>
              <a:off x="2978" y="3028"/>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008080"/>
            </a:solidFill>
            <a:ln w="12700">
              <a:solidFill>
                <a:srgbClr val="008080"/>
              </a:solidFill>
              <a:prstDash val="solid"/>
              <a:round/>
              <a:headEnd/>
              <a:tailEnd/>
            </a:ln>
          </p:spPr>
          <p:txBody>
            <a:bodyPr/>
            <a:lstStyle/>
            <a:p>
              <a:endParaRPr lang="nl-BE"/>
            </a:p>
          </p:txBody>
        </p:sp>
        <p:sp>
          <p:nvSpPr>
            <p:cNvPr id="27825" name="Freeform 177"/>
            <p:cNvSpPr>
              <a:spLocks/>
            </p:cNvSpPr>
            <p:nvPr/>
          </p:nvSpPr>
          <p:spPr bwMode="auto">
            <a:xfrm>
              <a:off x="3315" y="2921"/>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008080"/>
            </a:solidFill>
            <a:ln w="12700">
              <a:solidFill>
                <a:srgbClr val="008080"/>
              </a:solidFill>
              <a:prstDash val="solid"/>
              <a:round/>
              <a:headEnd/>
              <a:tailEnd/>
            </a:ln>
          </p:spPr>
          <p:txBody>
            <a:bodyPr/>
            <a:lstStyle/>
            <a:p>
              <a:endParaRPr lang="nl-BE"/>
            </a:p>
          </p:txBody>
        </p:sp>
        <p:sp>
          <p:nvSpPr>
            <p:cNvPr id="27826" name="Freeform 178"/>
            <p:cNvSpPr>
              <a:spLocks/>
            </p:cNvSpPr>
            <p:nvPr/>
          </p:nvSpPr>
          <p:spPr bwMode="auto">
            <a:xfrm>
              <a:off x="3315" y="2816"/>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990000"/>
            </a:solidFill>
            <a:ln w="12700">
              <a:solidFill>
                <a:srgbClr val="990000"/>
              </a:solidFill>
              <a:prstDash val="solid"/>
              <a:round/>
              <a:headEnd/>
              <a:tailEnd/>
            </a:ln>
          </p:spPr>
          <p:txBody>
            <a:bodyPr/>
            <a:lstStyle/>
            <a:p>
              <a:endParaRPr lang="nl-BE"/>
            </a:p>
          </p:txBody>
        </p:sp>
        <p:sp>
          <p:nvSpPr>
            <p:cNvPr id="27827" name="Freeform 179"/>
            <p:cNvSpPr>
              <a:spLocks/>
            </p:cNvSpPr>
            <p:nvPr/>
          </p:nvSpPr>
          <p:spPr bwMode="auto">
            <a:xfrm>
              <a:off x="4316" y="2816"/>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990000"/>
            </a:solidFill>
            <a:ln w="12700">
              <a:solidFill>
                <a:srgbClr val="990000"/>
              </a:solidFill>
              <a:prstDash val="solid"/>
              <a:round/>
              <a:headEnd/>
              <a:tailEnd/>
            </a:ln>
          </p:spPr>
          <p:txBody>
            <a:bodyPr/>
            <a:lstStyle/>
            <a:p>
              <a:endParaRPr lang="nl-BE"/>
            </a:p>
          </p:txBody>
        </p:sp>
        <p:sp>
          <p:nvSpPr>
            <p:cNvPr id="27828" name="Freeform 180"/>
            <p:cNvSpPr>
              <a:spLocks/>
            </p:cNvSpPr>
            <p:nvPr/>
          </p:nvSpPr>
          <p:spPr bwMode="auto">
            <a:xfrm>
              <a:off x="3978" y="2789"/>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990000"/>
            </a:solidFill>
            <a:ln w="12700">
              <a:solidFill>
                <a:srgbClr val="990000"/>
              </a:solidFill>
              <a:prstDash val="solid"/>
              <a:round/>
              <a:headEnd/>
              <a:tailEnd/>
            </a:ln>
          </p:spPr>
          <p:txBody>
            <a:bodyPr/>
            <a:lstStyle/>
            <a:p>
              <a:endParaRPr lang="nl-BE"/>
            </a:p>
          </p:txBody>
        </p:sp>
        <p:sp>
          <p:nvSpPr>
            <p:cNvPr id="27829" name="Freeform 181"/>
            <p:cNvSpPr>
              <a:spLocks/>
            </p:cNvSpPr>
            <p:nvPr/>
          </p:nvSpPr>
          <p:spPr bwMode="auto">
            <a:xfrm>
              <a:off x="3644" y="2732"/>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990000"/>
            </a:solidFill>
            <a:ln w="12700">
              <a:solidFill>
                <a:srgbClr val="990000"/>
              </a:solidFill>
              <a:prstDash val="solid"/>
              <a:round/>
              <a:headEnd/>
              <a:tailEnd/>
            </a:ln>
          </p:spPr>
          <p:txBody>
            <a:bodyPr/>
            <a:lstStyle/>
            <a:p>
              <a:endParaRPr lang="nl-BE"/>
            </a:p>
          </p:txBody>
        </p:sp>
        <p:sp>
          <p:nvSpPr>
            <p:cNvPr id="27830" name="Freeform 182"/>
            <p:cNvSpPr>
              <a:spLocks/>
            </p:cNvSpPr>
            <p:nvPr/>
          </p:nvSpPr>
          <p:spPr bwMode="auto">
            <a:xfrm>
              <a:off x="2979" y="2852"/>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990000"/>
            </a:solidFill>
            <a:ln w="12700">
              <a:solidFill>
                <a:srgbClr val="990000"/>
              </a:solidFill>
              <a:prstDash val="solid"/>
              <a:round/>
              <a:headEnd/>
              <a:tailEnd/>
            </a:ln>
          </p:spPr>
          <p:txBody>
            <a:bodyPr/>
            <a:lstStyle/>
            <a:p>
              <a:endParaRPr lang="nl-BE"/>
            </a:p>
          </p:txBody>
        </p:sp>
        <p:sp>
          <p:nvSpPr>
            <p:cNvPr id="27831" name="Freeform 183"/>
            <p:cNvSpPr>
              <a:spLocks/>
            </p:cNvSpPr>
            <p:nvPr/>
          </p:nvSpPr>
          <p:spPr bwMode="auto">
            <a:xfrm>
              <a:off x="2645" y="2621"/>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990000"/>
            </a:solidFill>
            <a:ln w="12700">
              <a:solidFill>
                <a:srgbClr val="990000"/>
              </a:solidFill>
              <a:prstDash val="solid"/>
              <a:round/>
              <a:headEnd/>
              <a:tailEnd/>
            </a:ln>
          </p:spPr>
          <p:txBody>
            <a:bodyPr/>
            <a:lstStyle/>
            <a:p>
              <a:endParaRPr lang="nl-BE"/>
            </a:p>
          </p:txBody>
        </p:sp>
        <p:sp>
          <p:nvSpPr>
            <p:cNvPr id="27832" name="Rectangle 184"/>
            <p:cNvSpPr>
              <a:spLocks noChangeArrowheads="1"/>
            </p:cNvSpPr>
            <p:nvPr/>
          </p:nvSpPr>
          <p:spPr bwMode="auto">
            <a:xfrm>
              <a:off x="3318" y="3021"/>
              <a:ext cx="49" cy="50"/>
            </a:xfrm>
            <a:prstGeom prst="rect">
              <a:avLst/>
            </a:prstGeom>
            <a:solidFill>
              <a:srgbClr val="00FFFF"/>
            </a:solidFill>
            <a:ln w="12700">
              <a:solidFill>
                <a:srgbClr val="00FFFF"/>
              </a:solidFill>
              <a:miter lim="800000"/>
              <a:headEnd/>
              <a:tailEnd/>
            </a:ln>
          </p:spPr>
          <p:txBody>
            <a:bodyPr/>
            <a:lstStyle/>
            <a:p>
              <a:endParaRPr lang="nl-BE"/>
            </a:p>
          </p:txBody>
        </p:sp>
        <p:sp>
          <p:nvSpPr>
            <p:cNvPr id="27833" name="Oval 185"/>
            <p:cNvSpPr>
              <a:spLocks noChangeArrowheads="1"/>
            </p:cNvSpPr>
            <p:nvPr/>
          </p:nvSpPr>
          <p:spPr bwMode="auto">
            <a:xfrm>
              <a:off x="3303" y="2898"/>
              <a:ext cx="82" cy="83"/>
            </a:xfrm>
            <a:prstGeom prst="ellipse">
              <a:avLst/>
            </a:prstGeom>
            <a:solidFill>
              <a:srgbClr val="0000CC"/>
            </a:solidFill>
            <a:ln w="12700">
              <a:noFill/>
              <a:round/>
              <a:headEnd/>
              <a:tailEnd/>
            </a:ln>
          </p:spPr>
          <p:txBody>
            <a:bodyPr/>
            <a:lstStyle/>
            <a:p>
              <a:endParaRPr lang="nl-BE"/>
            </a:p>
          </p:txBody>
        </p:sp>
        <p:sp>
          <p:nvSpPr>
            <p:cNvPr id="27834" name="Oval 186"/>
            <p:cNvSpPr>
              <a:spLocks noChangeArrowheads="1"/>
            </p:cNvSpPr>
            <p:nvPr/>
          </p:nvSpPr>
          <p:spPr bwMode="auto">
            <a:xfrm>
              <a:off x="3982" y="2749"/>
              <a:ext cx="65" cy="66"/>
            </a:xfrm>
            <a:prstGeom prst="ellipse">
              <a:avLst/>
            </a:prstGeom>
            <a:solidFill>
              <a:srgbClr val="339966"/>
            </a:solidFill>
            <a:ln w="12700">
              <a:solidFill>
                <a:srgbClr val="339966"/>
              </a:solidFill>
              <a:round/>
              <a:headEnd/>
              <a:tailEnd/>
            </a:ln>
          </p:spPr>
          <p:txBody>
            <a:bodyPr/>
            <a:lstStyle/>
            <a:p>
              <a:endParaRPr lang="nl-BE"/>
            </a:p>
          </p:txBody>
        </p:sp>
        <p:sp>
          <p:nvSpPr>
            <p:cNvPr id="27835" name="Oval 187"/>
            <p:cNvSpPr>
              <a:spLocks noChangeArrowheads="1"/>
            </p:cNvSpPr>
            <p:nvPr/>
          </p:nvSpPr>
          <p:spPr bwMode="auto">
            <a:xfrm>
              <a:off x="3639" y="2825"/>
              <a:ext cx="65" cy="66"/>
            </a:xfrm>
            <a:prstGeom prst="ellipse">
              <a:avLst/>
            </a:prstGeom>
            <a:solidFill>
              <a:srgbClr val="339966"/>
            </a:solidFill>
            <a:ln w="12700">
              <a:solidFill>
                <a:srgbClr val="339966"/>
              </a:solidFill>
              <a:round/>
              <a:headEnd/>
              <a:tailEnd/>
            </a:ln>
          </p:spPr>
          <p:txBody>
            <a:bodyPr/>
            <a:lstStyle/>
            <a:p>
              <a:endParaRPr lang="nl-BE"/>
            </a:p>
          </p:txBody>
        </p:sp>
        <p:sp>
          <p:nvSpPr>
            <p:cNvPr id="27836" name="Oval 188"/>
            <p:cNvSpPr>
              <a:spLocks noChangeArrowheads="1"/>
            </p:cNvSpPr>
            <p:nvPr/>
          </p:nvSpPr>
          <p:spPr bwMode="auto">
            <a:xfrm>
              <a:off x="2648" y="2583"/>
              <a:ext cx="65" cy="66"/>
            </a:xfrm>
            <a:prstGeom prst="ellipse">
              <a:avLst/>
            </a:prstGeom>
            <a:solidFill>
              <a:srgbClr val="339966"/>
            </a:solidFill>
            <a:ln w="12700">
              <a:solidFill>
                <a:srgbClr val="339966"/>
              </a:solidFill>
              <a:round/>
              <a:headEnd/>
              <a:tailEnd/>
            </a:ln>
          </p:spPr>
          <p:txBody>
            <a:bodyPr/>
            <a:lstStyle/>
            <a:p>
              <a:endParaRPr lang="nl-BE"/>
            </a:p>
          </p:txBody>
        </p:sp>
        <p:sp>
          <p:nvSpPr>
            <p:cNvPr id="27837" name="Oval 189"/>
            <p:cNvSpPr>
              <a:spLocks noChangeArrowheads="1"/>
            </p:cNvSpPr>
            <p:nvPr/>
          </p:nvSpPr>
          <p:spPr bwMode="auto">
            <a:xfrm>
              <a:off x="2635" y="2790"/>
              <a:ext cx="82" cy="83"/>
            </a:xfrm>
            <a:prstGeom prst="ellipse">
              <a:avLst/>
            </a:prstGeom>
            <a:solidFill>
              <a:srgbClr val="0000CC"/>
            </a:solidFill>
            <a:ln w="12700">
              <a:noFill/>
              <a:round/>
              <a:headEnd/>
              <a:tailEnd/>
            </a:ln>
          </p:spPr>
          <p:txBody>
            <a:bodyPr/>
            <a:lstStyle/>
            <a:p>
              <a:endParaRPr lang="nl-BE"/>
            </a:p>
          </p:txBody>
        </p:sp>
        <p:sp>
          <p:nvSpPr>
            <p:cNvPr id="27838" name="Rectangle 190"/>
            <p:cNvSpPr>
              <a:spLocks noChangeArrowheads="1"/>
            </p:cNvSpPr>
            <p:nvPr/>
          </p:nvSpPr>
          <p:spPr bwMode="auto">
            <a:xfrm>
              <a:off x="2652" y="2871"/>
              <a:ext cx="49" cy="50"/>
            </a:xfrm>
            <a:prstGeom prst="rect">
              <a:avLst/>
            </a:prstGeom>
            <a:solidFill>
              <a:srgbClr val="00FFFF"/>
            </a:solidFill>
            <a:ln w="12700">
              <a:solidFill>
                <a:srgbClr val="00FFFF"/>
              </a:solidFill>
              <a:miter lim="800000"/>
              <a:headEnd/>
              <a:tailEnd/>
            </a:ln>
          </p:spPr>
          <p:txBody>
            <a:bodyPr/>
            <a:lstStyle/>
            <a:p>
              <a:endParaRPr lang="nl-BE"/>
            </a:p>
          </p:txBody>
        </p:sp>
        <p:sp>
          <p:nvSpPr>
            <p:cNvPr id="27839" name="Rectangle 191"/>
            <p:cNvSpPr>
              <a:spLocks noChangeArrowheads="1"/>
            </p:cNvSpPr>
            <p:nvPr/>
          </p:nvSpPr>
          <p:spPr bwMode="auto">
            <a:xfrm>
              <a:off x="2313" y="2784"/>
              <a:ext cx="49" cy="50"/>
            </a:xfrm>
            <a:prstGeom prst="rect">
              <a:avLst/>
            </a:prstGeom>
            <a:solidFill>
              <a:srgbClr val="00FFFF"/>
            </a:solidFill>
            <a:ln w="12700">
              <a:solidFill>
                <a:srgbClr val="00FFFF"/>
              </a:solidFill>
              <a:miter lim="800000"/>
              <a:headEnd/>
              <a:tailEnd/>
            </a:ln>
          </p:spPr>
          <p:txBody>
            <a:bodyPr/>
            <a:lstStyle/>
            <a:p>
              <a:endParaRPr lang="nl-BE"/>
            </a:p>
          </p:txBody>
        </p:sp>
        <p:sp>
          <p:nvSpPr>
            <p:cNvPr id="27840" name="Oval 192"/>
            <p:cNvSpPr>
              <a:spLocks noChangeArrowheads="1"/>
            </p:cNvSpPr>
            <p:nvPr/>
          </p:nvSpPr>
          <p:spPr bwMode="auto">
            <a:xfrm>
              <a:off x="2300" y="2612"/>
              <a:ext cx="82" cy="83"/>
            </a:xfrm>
            <a:prstGeom prst="ellipse">
              <a:avLst/>
            </a:prstGeom>
            <a:solidFill>
              <a:srgbClr val="0000CC"/>
            </a:solidFill>
            <a:ln w="12700">
              <a:noFill/>
              <a:round/>
              <a:headEnd/>
              <a:tailEnd/>
            </a:ln>
          </p:spPr>
          <p:txBody>
            <a:bodyPr/>
            <a:lstStyle/>
            <a:p>
              <a:endParaRPr lang="nl-BE"/>
            </a:p>
          </p:txBody>
        </p:sp>
        <p:sp>
          <p:nvSpPr>
            <p:cNvPr id="27841" name="Freeform 193"/>
            <p:cNvSpPr>
              <a:spLocks/>
            </p:cNvSpPr>
            <p:nvPr/>
          </p:nvSpPr>
          <p:spPr bwMode="auto">
            <a:xfrm>
              <a:off x="2309" y="2600"/>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008080"/>
            </a:solidFill>
            <a:ln w="12700">
              <a:solidFill>
                <a:srgbClr val="008080"/>
              </a:solidFill>
              <a:prstDash val="solid"/>
              <a:round/>
              <a:headEnd/>
              <a:tailEnd/>
            </a:ln>
          </p:spPr>
          <p:txBody>
            <a:bodyPr/>
            <a:lstStyle/>
            <a:p>
              <a:endParaRPr lang="nl-BE"/>
            </a:p>
          </p:txBody>
        </p:sp>
        <p:sp>
          <p:nvSpPr>
            <p:cNvPr id="27842" name="Freeform 194"/>
            <p:cNvSpPr>
              <a:spLocks/>
            </p:cNvSpPr>
            <p:nvPr/>
          </p:nvSpPr>
          <p:spPr bwMode="auto">
            <a:xfrm>
              <a:off x="2310" y="2465"/>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990000"/>
            </a:solidFill>
            <a:ln w="12700">
              <a:solidFill>
                <a:srgbClr val="990000"/>
              </a:solidFill>
              <a:prstDash val="solid"/>
              <a:round/>
              <a:headEnd/>
              <a:tailEnd/>
            </a:ln>
          </p:spPr>
          <p:txBody>
            <a:bodyPr/>
            <a:lstStyle/>
            <a:p>
              <a:endParaRPr lang="nl-BE"/>
            </a:p>
          </p:txBody>
        </p:sp>
        <p:sp>
          <p:nvSpPr>
            <p:cNvPr id="27843" name="Oval 195"/>
            <p:cNvSpPr>
              <a:spLocks noChangeArrowheads="1"/>
            </p:cNvSpPr>
            <p:nvPr/>
          </p:nvSpPr>
          <p:spPr bwMode="auto">
            <a:xfrm>
              <a:off x="2311" y="2400"/>
              <a:ext cx="65" cy="66"/>
            </a:xfrm>
            <a:prstGeom prst="ellipse">
              <a:avLst/>
            </a:prstGeom>
            <a:solidFill>
              <a:srgbClr val="339966"/>
            </a:solidFill>
            <a:ln w="12700">
              <a:solidFill>
                <a:srgbClr val="339966"/>
              </a:solidFill>
              <a:round/>
              <a:headEnd/>
              <a:tailEnd/>
            </a:ln>
          </p:spPr>
          <p:txBody>
            <a:bodyPr/>
            <a:lstStyle/>
            <a:p>
              <a:endParaRPr lang="nl-BE"/>
            </a:p>
          </p:txBody>
        </p:sp>
        <p:sp>
          <p:nvSpPr>
            <p:cNvPr id="27844" name="Rectangle 196"/>
            <p:cNvSpPr>
              <a:spLocks noChangeArrowheads="1"/>
            </p:cNvSpPr>
            <p:nvPr/>
          </p:nvSpPr>
          <p:spPr bwMode="auto">
            <a:xfrm>
              <a:off x="1982" y="2695"/>
              <a:ext cx="49" cy="50"/>
            </a:xfrm>
            <a:prstGeom prst="rect">
              <a:avLst/>
            </a:prstGeom>
            <a:solidFill>
              <a:srgbClr val="00FFFF"/>
            </a:solidFill>
            <a:ln w="12700">
              <a:solidFill>
                <a:srgbClr val="00FFFF"/>
              </a:solidFill>
              <a:miter lim="800000"/>
              <a:headEnd/>
              <a:tailEnd/>
            </a:ln>
          </p:spPr>
          <p:txBody>
            <a:bodyPr/>
            <a:lstStyle/>
            <a:p>
              <a:endParaRPr lang="nl-BE"/>
            </a:p>
          </p:txBody>
        </p:sp>
        <p:sp>
          <p:nvSpPr>
            <p:cNvPr id="27845" name="Oval 197"/>
            <p:cNvSpPr>
              <a:spLocks noChangeArrowheads="1"/>
            </p:cNvSpPr>
            <p:nvPr/>
          </p:nvSpPr>
          <p:spPr bwMode="auto">
            <a:xfrm>
              <a:off x="1971" y="2318"/>
              <a:ext cx="82" cy="83"/>
            </a:xfrm>
            <a:prstGeom prst="ellipse">
              <a:avLst/>
            </a:prstGeom>
            <a:solidFill>
              <a:srgbClr val="0000CC"/>
            </a:solidFill>
            <a:ln w="12700">
              <a:noFill/>
              <a:round/>
              <a:headEnd/>
              <a:tailEnd/>
            </a:ln>
          </p:spPr>
          <p:txBody>
            <a:bodyPr/>
            <a:lstStyle/>
            <a:p>
              <a:endParaRPr lang="nl-BE"/>
            </a:p>
          </p:txBody>
        </p:sp>
        <p:sp>
          <p:nvSpPr>
            <p:cNvPr id="27846" name="Freeform 198"/>
            <p:cNvSpPr>
              <a:spLocks/>
            </p:cNvSpPr>
            <p:nvPr/>
          </p:nvSpPr>
          <p:spPr bwMode="auto">
            <a:xfrm>
              <a:off x="1980" y="2187"/>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008080"/>
            </a:solidFill>
            <a:ln w="12700">
              <a:solidFill>
                <a:srgbClr val="008080"/>
              </a:solidFill>
              <a:prstDash val="solid"/>
              <a:round/>
              <a:headEnd/>
              <a:tailEnd/>
            </a:ln>
          </p:spPr>
          <p:txBody>
            <a:bodyPr/>
            <a:lstStyle/>
            <a:p>
              <a:endParaRPr lang="nl-BE"/>
            </a:p>
          </p:txBody>
        </p:sp>
        <p:sp>
          <p:nvSpPr>
            <p:cNvPr id="27847" name="Oval 199"/>
            <p:cNvSpPr>
              <a:spLocks noChangeArrowheads="1"/>
            </p:cNvSpPr>
            <p:nvPr/>
          </p:nvSpPr>
          <p:spPr bwMode="auto">
            <a:xfrm>
              <a:off x="1978" y="1997"/>
              <a:ext cx="65" cy="66"/>
            </a:xfrm>
            <a:prstGeom prst="ellipse">
              <a:avLst/>
            </a:prstGeom>
            <a:solidFill>
              <a:srgbClr val="339966"/>
            </a:solidFill>
            <a:ln w="12700">
              <a:solidFill>
                <a:srgbClr val="339966"/>
              </a:solidFill>
              <a:round/>
              <a:headEnd/>
              <a:tailEnd/>
            </a:ln>
          </p:spPr>
          <p:txBody>
            <a:bodyPr/>
            <a:lstStyle/>
            <a:p>
              <a:endParaRPr lang="nl-BE"/>
            </a:p>
          </p:txBody>
        </p:sp>
        <p:sp>
          <p:nvSpPr>
            <p:cNvPr id="27848" name="Rectangle 200"/>
            <p:cNvSpPr>
              <a:spLocks noChangeArrowheads="1"/>
            </p:cNvSpPr>
            <p:nvPr/>
          </p:nvSpPr>
          <p:spPr bwMode="auto">
            <a:xfrm>
              <a:off x="1649" y="2674"/>
              <a:ext cx="49" cy="50"/>
            </a:xfrm>
            <a:prstGeom prst="rect">
              <a:avLst/>
            </a:prstGeom>
            <a:solidFill>
              <a:srgbClr val="00FFFF"/>
            </a:solidFill>
            <a:ln w="12700">
              <a:solidFill>
                <a:srgbClr val="00FFFF"/>
              </a:solidFill>
              <a:miter lim="800000"/>
              <a:headEnd/>
              <a:tailEnd/>
            </a:ln>
          </p:spPr>
          <p:txBody>
            <a:bodyPr/>
            <a:lstStyle/>
            <a:p>
              <a:endParaRPr lang="nl-BE"/>
            </a:p>
          </p:txBody>
        </p:sp>
        <p:sp>
          <p:nvSpPr>
            <p:cNvPr id="27849" name="Freeform 201"/>
            <p:cNvSpPr>
              <a:spLocks/>
            </p:cNvSpPr>
            <p:nvPr/>
          </p:nvSpPr>
          <p:spPr bwMode="auto">
            <a:xfrm>
              <a:off x="1643" y="2152"/>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990000"/>
            </a:solidFill>
            <a:ln w="12700">
              <a:solidFill>
                <a:srgbClr val="990000"/>
              </a:solidFill>
              <a:prstDash val="solid"/>
              <a:round/>
              <a:headEnd/>
              <a:tailEnd/>
            </a:ln>
          </p:spPr>
          <p:txBody>
            <a:bodyPr/>
            <a:lstStyle/>
            <a:p>
              <a:endParaRPr lang="nl-BE"/>
            </a:p>
          </p:txBody>
        </p:sp>
        <p:sp>
          <p:nvSpPr>
            <p:cNvPr id="27850" name="Freeform 202"/>
            <p:cNvSpPr>
              <a:spLocks/>
            </p:cNvSpPr>
            <p:nvPr/>
          </p:nvSpPr>
          <p:spPr bwMode="auto">
            <a:xfrm>
              <a:off x="1977" y="2299"/>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990000"/>
            </a:solidFill>
            <a:ln w="12700">
              <a:solidFill>
                <a:srgbClr val="990000"/>
              </a:solidFill>
              <a:prstDash val="solid"/>
              <a:round/>
              <a:headEnd/>
              <a:tailEnd/>
            </a:ln>
          </p:spPr>
          <p:txBody>
            <a:bodyPr/>
            <a:lstStyle/>
            <a:p>
              <a:endParaRPr lang="nl-BE"/>
            </a:p>
          </p:txBody>
        </p:sp>
        <p:sp>
          <p:nvSpPr>
            <p:cNvPr id="27851" name="Freeform 203"/>
            <p:cNvSpPr>
              <a:spLocks/>
            </p:cNvSpPr>
            <p:nvPr/>
          </p:nvSpPr>
          <p:spPr bwMode="auto">
            <a:xfrm>
              <a:off x="1306" y="2605"/>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990000"/>
            </a:solidFill>
            <a:ln w="12700">
              <a:solidFill>
                <a:srgbClr val="990000"/>
              </a:solidFill>
              <a:prstDash val="solid"/>
              <a:round/>
              <a:headEnd/>
              <a:tailEnd/>
            </a:ln>
          </p:spPr>
          <p:txBody>
            <a:bodyPr/>
            <a:lstStyle/>
            <a:p>
              <a:endParaRPr lang="nl-BE"/>
            </a:p>
          </p:txBody>
        </p:sp>
        <p:sp>
          <p:nvSpPr>
            <p:cNvPr id="27852" name="Oval 204"/>
            <p:cNvSpPr>
              <a:spLocks noChangeArrowheads="1"/>
            </p:cNvSpPr>
            <p:nvPr/>
          </p:nvSpPr>
          <p:spPr bwMode="auto">
            <a:xfrm>
              <a:off x="1634" y="2258"/>
              <a:ext cx="82" cy="83"/>
            </a:xfrm>
            <a:prstGeom prst="ellipse">
              <a:avLst/>
            </a:prstGeom>
            <a:solidFill>
              <a:srgbClr val="0000CC"/>
            </a:solidFill>
            <a:ln w="12700">
              <a:noFill/>
              <a:round/>
              <a:headEnd/>
              <a:tailEnd/>
            </a:ln>
          </p:spPr>
          <p:txBody>
            <a:bodyPr/>
            <a:lstStyle/>
            <a:p>
              <a:endParaRPr lang="nl-BE"/>
            </a:p>
          </p:txBody>
        </p:sp>
        <p:sp>
          <p:nvSpPr>
            <p:cNvPr id="27853" name="Oval 205"/>
            <p:cNvSpPr>
              <a:spLocks noChangeArrowheads="1"/>
            </p:cNvSpPr>
            <p:nvPr/>
          </p:nvSpPr>
          <p:spPr bwMode="auto">
            <a:xfrm>
              <a:off x="1298" y="2631"/>
              <a:ext cx="82" cy="83"/>
            </a:xfrm>
            <a:prstGeom prst="ellipse">
              <a:avLst/>
            </a:prstGeom>
            <a:solidFill>
              <a:srgbClr val="0000CC"/>
            </a:solidFill>
            <a:ln w="12700">
              <a:noFill/>
              <a:round/>
              <a:headEnd/>
              <a:tailEnd/>
            </a:ln>
          </p:spPr>
          <p:txBody>
            <a:bodyPr/>
            <a:lstStyle/>
            <a:p>
              <a:endParaRPr lang="nl-BE"/>
            </a:p>
          </p:txBody>
        </p:sp>
        <p:sp>
          <p:nvSpPr>
            <p:cNvPr id="27854" name="Rectangle 206"/>
            <p:cNvSpPr>
              <a:spLocks noChangeArrowheads="1"/>
            </p:cNvSpPr>
            <p:nvPr/>
          </p:nvSpPr>
          <p:spPr bwMode="auto">
            <a:xfrm>
              <a:off x="1319" y="2917"/>
              <a:ext cx="49" cy="50"/>
            </a:xfrm>
            <a:prstGeom prst="rect">
              <a:avLst/>
            </a:prstGeom>
            <a:solidFill>
              <a:srgbClr val="00FFFF"/>
            </a:solidFill>
            <a:ln w="12700">
              <a:solidFill>
                <a:srgbClr val="00FFFF"/>
              </a:solidFill>
              <a:miter lim="800000"/>
              <a:headEnd/>
              <a:tailEnd/>
            </a:ln>
          </p:spPr>
          <p:txBody>
            <a:bodyPr/>
            <a:lstStyle/>
            <a:p>
              <a:endParaRPr lang="nl-BE"/>
            </a:p>
          </p:txBody>
        </p:sp>
        <p:sp>
          <p:nvSpPr>
            <p:cNvPr id="27855" name="Freeform 207"/>
            <p:cNvSpPr>
              <a:spLocks/>
            </p:cNvSpPr>
            <p:nvPr/>
          </p:nvSpPr>
          <p:spPr bwMode="auto">
            <a:xfrm>
              <a:off x="1638" y="1799"/>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008080"/>
            </a:solidFill>
            <a:ln w="12700">
              <a:solidFill>
                <a:srgbClr val="008080"/>
              </a:solidFill>
              <a:prstDash val="solid"/>
              <a:round/>
              <a:headEnd/>
              <a:tailEnd/>
            </a:ln>
          </p:spPr>
          <p:txBody>
            <a:bodyPr/>
            <a:lstStyle/>
            <a:p>
              <a:endParaRPr lang="nl-BE"/>
            </a:p>
          </p:txBody>
        </p:sp>
        <p:sp>
          <p:nvSpPr>
            <p:cNvPr id="27856" name="Oval 208"/>
            <p:cNvSpPr>
              <a:spLocks noChangeArrowheads="1"/>
            </p:cNvSpPr>
            <p:nvPr/>
          </p:nvSpPr>
          <p:spPr bwMode="auto">
            <a:xfrm>
              <a:off x="1640" y="1706"/>
              <a:ext cx="65" cy="66"/>
            </a:xfrm>
            <a:prstGeom prst="ellipse">
              <a:avLst/>
            </a:prstGeom>
            <a:solidFill>
              <a:srgbClr val="339966"/>
            </a:solidFill>
            <a:ln w="12700">
              <a:solidFill>
                <a:srgbClr val="339966"/>
              </a:solidFill>
              <a:round/>
              <a:headEnd/>
              <a:tailEnd/>
            </a:ln>
          </p:spPr>
          <p:txBody>
            <a:bodyPr/>
            <a:lstStyle/>
            <a:p>
              <a:endParaRPr lang="nl-BE"/>
            </a:p>
          </p:txBody>
        </p:sp>
        <p:sp>
          <p:nvSpPr>
            <p:cNvPr id="27857" name="Freeform 209"/>
            <p:cNvSpPr>
              <a:spLocks/>
            </p:cNvSpPr>
            <p:nvPr/>
          </p:nvSpPr>
          <p:spPr bwMode="auto">
            <a:xfrm>
              <a:off x="1309" y="2208"/>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008080"/>
            </a:solidFill>
            <a:ln w="12700">
              <a:solidFill>
                <a:srgbClr val="008080"/>
              </a:solidFill>
              <a:prstDash val="solid"/>
              <a:round/>
              <a:headEnd/>
              <a:tailEnd/>
            </a:ln>
          </p:spPr>
          <p:txBody>
            <a:bodyPr/>
            <a:lstStyle/>
            <a:p>
              <a:endParaRPr lang="nl-BE"/>
            </a:p>
          </p:txBody>
        </p:sp>
        <p:sp>
          <p:nvSpPr>
            <p:cNvPr id="27858" name="Oval 210"/>
            <p:cNvSpPr>
              <a:spLocks noChangeArrowheads="1"/>
            </p:cNvSpPr>
            <p:nvPr/>
          </p:nvSpPr>
          <p:spPr bwMode="auto">
            <a:xfrm>
              <a:off x="1305" y="2323"/>
              <a:ext cx="65" cy="66"/>
            </a:xfrm>
            <a:prstGeom prst="ellipse">
              <a:avLst/>
            </a:prstGeom>
            <a:solidFill>
              <a:srgbClr val="339966"/>
            </a:solidFill>
            <a:ln w="12700">
              <a:solidFill>
                <a:srgbClr val="339966"/>
              </a:solidFill>
              <a:round/>
              <a:headEnd/>
              <a:tailEnd/>
            </a:ln>
          </p:spPr>
          <p:txBody>
            <a:bodyPr/>
            <a:lstStyle/>
            <a:p>
              <a:endParaRPr lang="nl-BE"/>
            </a:p>
          </p:txBody>
        </p:sp>
        <p:sp>
          <p:nvSpPr>
            <p:cNvPr id="27859" name="Freeform 211"/>
            <p:cNvSpPr>
              <a:spLocks/>
            </p:cNvSpPr>
            <p:nvPr/>
          </p:nvSpPr>
          <p:spPr bwMode="auto">
            <a:xfrm>
              <a:off x="4304" y="2012"/>
              <a:ext cx="65" cy="66"/>
            </a:xfrm>
            <a:custGeom>
              <a:avLst/>
              <a:gdLst/>
              <a:ahLst/>
              <a:cxnLst>
                <a:cxn ang="0">
                  <a:pos x="33" y="0"/>
                </a:cxn>
                <a:cxn ang="0">
                  <a:pos x="65" y="66"/>
                </a:cxn>
                <a:cxn ang="0">
                  <a:pos x="0" y="66"/>
                </a:cxn>
                <a:cxn ang="0">
                  <a:pos x="33" y="0"/>
                </a:cxn>
              </a:cxnLst>
              <a:rect l="0" t="0" r="r" b="b"/>
              <a:pathLst>
                <a:path w="65" h="66">
                  <a:moveTo>
                    <a:pt x="33" y="0"/>
                  </a:moveTo>
                  <a:lnTo>
                    <a:pt x="65" y="66"/>
                  </a:lnTo>
                  <a:lnTo>
                    <a:pt x="0" y="66"/>
                  </a:lnTo>
                  <a:lnTo>
                    <a:pt x="33" y="0"/>
                  </a:lnTo>
                  <a:close/>
                </a:path>
              </a:pathLst>
            </a:custGeom>
            <a:solidFill>
              <a:srgbClr val="990000"/>
            </a:solidFill>
            <a:ln w="12700">
              <a:solidFill>
                <a:srgbClr val="990000"/>
              </a:solidFill>
              <a:prstDash val="solid"/>
              <a:round/>
              <a:headEnd/>
              <a:tailEnd/>
            </a:ln>
          </p:spPr>
          <p:txBody>
            <a:bodyPr/>
            <a:lstStyle/>
            <a:p>
              <a:endParaRPr lang="nl-BE"/>
            </a:p>
          </p:txBody>
        </p:sp>
        <p:sp>
          <p:nvSpPr>
            <p:cNvPr id="27860" name="Oval 212"/>
            <p:cNvSpPr>
              <a:spLocks noChangeArrowheads="1"/>
            </p:cNvSpPr>
            <p:nvPr/>
          </p:nvSpPr>
          <p:spPr bwMode="auto">
            <a:xfrm>
              <a:off x="2969" y="2921"/>
              <a:ext cx="82" cy="83"/>
            </a:xfrm>
            <a:prstGeom prst="ellipse">
              <a:avLst/>
            </a:prstGeom>
            <a:solidFill>
              <a:srgbClr val="0000CC"/>
            </a:solidFill>
            <a:ln w="12700">
              <a:noFill/>
              <a:round/>
              <a:headEnd/>
              <a:tailEnd/>
            </a:ln>
          </p:spPr>
          <p:txBody>
            <a:bodyPr/>
            <a:lstStyle/>
            <a:p>
              <a:endParaRPr lang="nl-BE"/>
            </a:p>
          </p:txBody>
        </p:sp>
      </p:grpSp>
      <p:sp>
        <p:nvSpPr>
          <p:cNvPr id="27861" name="Text Box 213"/>
          <p:cNvSpPr txBox="1">
            <a:spLocks noChangeArrowheads="1"/>
          </p:cNvSpPr>
          <p:nvPr/>
        </p:nvSpPr>
        <p:spPr bwMode="auto">
          <a:xfrm>
            <a:off x="5895975" y="6469063"/>
            <a:ext cx="3179763" cy="346075"/>
          </a:xfrm>
          <a:prstGeom prst="rect">
            <a:avLst/>
          </a:prstGeom>
          <a:noFill/>
          <a:ln w="9525">
            <a:noFill/>
            <a:miter lim="800000"/>
            <a:headEnd/>
            <a:tailEnd/>
          </a:ln>
          <a:effectLst/>
        </p:spPr>
        <p:txBody>
          <a:bodyPr lIns="0" tIns="0" rIns="0" bIns="0" anchor="b"/>
          <a:lstStyle/>
          <a:p>
            <a:pPr algn="r" eaLnBrk="0" hangingPunct="0"/>
            <a:r>
              <a:rPr lang="en-AU" sz="1200">
                <a:solidFill>
                  <a:schemeClr val="bg1"/>
                </a:solidFill>
                <a:latin typeface="Arial" pitchFamily="34" charset="0"/>
                <a:ea typeface="MS PGothic" pitchFamily="34" charset="-128"/>
              </a:rPr>
              <a:t>Saphner T et al. </a:t>
            </a:r>
            <a:r>
              <a:rPr lang="en-US" sz="1200">
                <a:solidFill>
                  <a:schemeClr val="bg1"/>
                </a:solidFill>
                <a:latin typeface="Arial" pitchFamily="34" charset="0"/>
                <a:ea typeface="MS PGothic" pitchFamily="34" charset="-128"/>
              </a:rPr>
              <a:t>J Clin Oncol 1996</a:t>
            </a:r>
          </a:p>
          <a:p>
            <a:pPr algn="r" eaLnBrk="0" hangingPunct="0"/>
            <a:r>
              <a:rPr lang="en-GB" sz="1200">
                <a:solidFill>
                  <a:schemeClr val="bg1"/>
                </a:solidFill>
                <a:latin typeface="Arial" pitchFamily="34" charset="0"/>
              </a:rPr>
              <a:t>Baum M. ASCO 2005, poster 612</a:t>
            </a:r>
            <a:endParaRPr lang="en-US" sz="1200">
              <a:solidFill>
                <a:schemeClr val="bg1"/>
              </a:solidFill>
              <a:latin typeface="Arial" pitchFamily="34" charset="0"/>
              <a:ea typeface="MS PGothic" pitchFamily="34" charset="-128"/>
            </a:endParaRPr>
          </a:p>
        </p:txBody>
      </p:sp>
      <p:sp>
        <p:nvSpPr>
          <p:cNvPr id="215" name="PIJL-OMLAAG 214"/>
          <p:cNvSpPr/>
          <p:nvPr/>
        </p:nvSpPr>
        <p:spPr>
          <a:xfrm>
            <a:off x="1928794" y="3000372"/>
            <a:ext cx="214314"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6" name="PIJL-OMLAAG 215"/>
          <p:cNvSpPr/>
          <p:nvPr/>
        </p:nvSpPr>
        <p:spPr>
          <a:xfrm>
            <a:off x="2928926" y="5786454"/>
            <a:ext cx="85725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7" name="Tekstvak 216"/>
          <p:cNvSpPr txBox="1"/>
          <p:nvPr/>
        </p:nvSpPr>
        <p:spPr>
          <a:xfrm>
            <a:off x="2843808" y="6093296"/>
            <a:ext cx="2880320" cy="369332"/>
          </a:xfrm>
          <a:prstGeom prst="rect">
            <a:avLst/>
          </a:prstGeom>
          <a:solidFill>
            <a:srgbClr val="00FF00"/>
          </a:solidFill>
        </p:spPr>
        <p:txBody>
          <a:bodyPr wrap="square" rtlCol="0">
            <a:spAutoFit/>
          </a:bodyPr>
          <a:lstStyle/>
          <a:p>
            <a:r>
              <a:rPr lang="nl-BE" dirty="0" smtClean="0">
                <a:solidFill>
                  <a:srgbClr val="FFFF00"/>
                </a:solidFill>
              </a:rPr>
              <a:t>Werk voor de toekomst</a:t>
            </a:r>
            <a:endParaRPr lang="nl-BE" dirty="0">
              <a:solidFill>
                <a:srgbClr val="FFFF00"/>
              </a:solidFill>
            </a:endParaRPr>
          </a:p>
        </p:txBody>
      </p:sp>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152400" y="228600"/>
            <a:ext cx="4267200" cy="2819400"/>
          </a:xfrm>
          <a:prstGeom prst="rect">
            <a:avLst/>
          </a:prstGeom>
          <a:noFill/>
          <a:ln w="19050">
            <a:solidFill>
              <a:srgbClr val="66FF33"/>
            </a:solidFill>
            <a:miter lim="800000"/>
            <a:headEnd/>
            <a:tailEnd/>
          </a:ln>
          <a:effectLst/>
        </p:spPr>
        <p:txBody>
          <a:bodyPr/>
          <a:lstStyle/>
          <a:p>
            <a:pPr marL="342900" indent="-342900">
              <a:spcBef>
                <a:spcPct val="20000"/>
              </a:spcBef>
              <a:buClr>
                <a:srgbClr val="FF66FF"/>
              </a:buClr>
              <a:buFont typeface="Wingdings" pitchFamily="2" charset="2"/>
              <a:buNone/>
            </a:pPr>
            <a:r>
              <a:rPr lang="nl-BE" sz="1800" b="1" u="sng">
                <a:solidFill>
                  <a:srgbClr val="00FF00"/>
                </a:solidFill>
              </a:rPr>
              <a:t>LOW RISK: NODE NEGATIVE</a:t>
            </a:r>
          </a:p>
          <a:p>
            <a:pPr marL="342900" indent="-342900">
              <a:spcBef>
                <a:spcPct val="20000"/>
              </a:spcBef>
              <a:buClr>
                <a:srgbClr val="FF66FF"/>
              </a:buClr>
              <a:buFont typeface="Wingdings" pitchFamily="2" charset="2"/>
              <a:buNone/>
            </a:pPr>
            <a:endParaRPr lang="nl-BE" sz="1800" b="1">
              <a:solidFill>
                <a:srgbClr val="00FF00"/>
              </a:solidFill>
            </a:endParaRPr>
          </a:p>
          <a:p>
            <a:pPr marL="342900" indent="-342900">
              <a:spcBef>
                <a:spcPct val="20000"/>
              </a:spcBef>
              <a:buClr>
                <a:srgbClr val="66FF33"/>
              </a:buClr>
              <a:buFontTx/>
              <a:buChar char="•"/>
            </a:pPr>
            <a:r>
              <a:rPr lang="en-GB" sz="1600">
                <a:solidFill>
                  <a:schemeClr val="bg1"/>
                </a:solidFill>
              </a:rPr>
              <a:t>pT &lt;/= 2cm, 	  </a:t>
            </a:r>
            <a:r>
              <a:rPr lang="en-GB" sz="1600" b="1">
                <a:solidFill>
                  <a:srgbClr val="66FF33"/>
                </a:solidFill>
              </a:rPr>
              <a:t>AND</a:t>
            </a:r>
          </a:p>
          <a:p>
            <a:pPr marL="342900" indent="-342900">
              <a:spcBef>
                <a:spcPct val="20000"/>
              </a:spcBef>
              <a:buClr>
                <a:srgbClr val="66FF33"/>
              </a:buClr>
              <a:buFontTx/>
              <a:buChar char="•"/>
            </a:pPr>
            <a:r>
              <a:rPr lang="en-GB" sz="1600">
                <a:solidFill>
                  <a:schemeClr val="bg1"/>
                </a:solidFill>
              </a:rPr>
              <a:t>Grade 1      	  </a:t>
            </a:r>
            <a:r>
              <a:rPr lang="en-GB" sz="1600" b="1">
                <a:solidFill>
                  <a:srgbClr val="66FF33"/>
                </a:solidFill>
              </a:rPr>
              <a:t>AND</a:t>
            </a:r>
          </a:p>
          <a:p>
            <a:pPr marL="342900" indent="-342900">
              <a:spcBef>
                <a:spcPct val="20000"/>
              </a:spcBef>
              <a:buClr>
                <a:srgbClr val="66FF33"/>
              </a:buClr>
              <a:buFontTx/>
              <a:buChar char="•"/>
            </a:pPr>
            <a:r>
              <a:rPr lang="en-GB" sz="1600">
                <a:solidFill>
                  <a:schemeClr val="bg1"/>
                </a:solidFill>
              </a:rPr>
              <a:t>Absence of extensive peritumoral vascular invasion (pvi)       </a:t>
            </a:r>
            <a:r>
              <a:rPr lang="en-GB" sz="1600" b="1">
                <a:solidFill>
                  <a:srgbClr val="66FF33"/>
                </a:solidFill>
              </a:rPr>
              <a:t>AND</a:t>
            </a:r>
          </a:p>
          <a:p>
            <a:pPr marL="342900" indent="-342900">
              <a:spcBef>
                <a:spcPct val="20000"/>
              </a:spcBef>
              <a:buClr>
                <a:srgbClr val="66FF33"/>
              </a:buClr>
              <a:buFontTx/>
              <a:buChar char="•"/>
            </a:pPr>
            <a:r>
              <a:rPr lang="en-GB" sz="1600">
                <a:solidFill>
                  <a:schemeClr val="bg1"/>
                </a:solidFill>
              </a:rPr>
              <a:t>HER2/neu gene neither overexpressed nor amplified</a:t>
            </a:r>
            <a:r>
              <a:rPr lang="en-GB" sz="1600" b="1">
                <a:solidFill>
                  <a:srgbClr val="66FF33"/>
                </a:solidFill>
              </a:rPr>
              <a:t>                AND</a:t>
            </a:r>
          </a:p>
          <a:p>
            <a:pPr marL="342900" indent="-342900">
              <a:spcBef>
                <a:spcPct val="20000"/>
              </a:spcBef>
              <a:buClr>
                <a:srgbClr val="66FF33"/>
              </a:buClr>
              <a:buFontTx/>
              <a:buChar char="•"/>
            </a:pPr>
            <a:r>
              <a:rPr lang="en-GB" sz="1600">
                <a:solidFill>
                  <a:schemeClr val="bg1"/>
                </a:solidFill>
              </a:rPr>
              <a:t>Age &gt;/= 35 years</a:t>
            </a:r>
          </a:p>
        </p:txBody>
      </p:sp>
      <p:sp>
        <p:nvSpPr>
          <p:cNvPr id="99331" name="Rectangle 3"/>
          <p:cNvSpPr>
            <a:spLocks noChangeArrowheads="1"/>
          </p:cNvSpPr>
          <p:nvPr/>
        </p:nvSpPr>
        <p:spPr bwMode="auto">
          <a:xfrm>
            <a:off x="4572000" y="228600"/>
            <a:ext cx="4419600" cy="3068638"/>
          </a:xfrm>
          <a:prstGeom prst="rect">
            <a:avLst/>
          </a:prstGeom>
          <a:noFill/>
          <a:ln w="19050">
            <a:solidFill>
              <a:srgbClr val="FFFF00"/>
            </a:solidFill>
            <a:miter lim="800000"/>
            <a:headEnd/>
            <a:tailEnd/>
          </a:ln>
          <a:effectLst/>
        </p:spPr>
        <p:txBody>
          <a:bodyPr>
            <a:spAutoFit/>
          </a:bodyPr>
          <a:lstStyle/>
          <a:p>
            <a:pPr>
              <a:spcBef>
                <a:spcPct val="50000"/>
              </a:spcBef>
            </a:pPr>
            <a:r>
              <a:rPr lang="nl-BE" sz="1800" b="1" u="sng">
                <a:solidFill>
                  <a:srgbClr val="FFFF00"/>
                </a:solidFill>
              </a:rPr>
              <a:t>INTERMEDIATE RISK: NODE NEGATIVE AND AT  LEAST ONE</a:t>
            </a:r>
            <a:r>
              <a:rPr lang="nl-BE" sz="1600" b="1">
                <a:solidFill>
                  <a:srgbClr val="FFFF00"/>
                </a:solidFill>
              </a:rPr>
              <a:t> </a:t>
            </a:r>
          </a:p>
          <a:p>
            <a:pPr>
              <a:spcBef>
                <a:spcPct val="50000"/>
              </a:spcBef>
              <a:buClr>
                <a:srgbClr val="FFFF00"/>
              </a:buClr>
              <a:buFontTx/>
              <a:buChar char="•"/>
            </a:pPr>
            <a:r>
              <a:rPr lang="nl-BE" sz="1600">
                <a:solidFill>
                  <a:schemeClr val="bg1"/>
                </a:solidFill>
              </a:rPr>
              <a:t> pT &gt; 2cm                               </a:t>
            </a:r>
            <a:r>
              <a:rPr lang="nl-BE" sz="1600" b="1">
                <a:solidFill>
                  <a:srgbClr val="FFFF00"/>
                </a:solidFill>
              </a:rPr>
              <a:t>OR</a:t>
            </a:r>
          </a:p>
          <a:p>
            <a:pPr>
              <a:spcBef>
                <a:spcPct val="50000"/>
              </a:spcBef>
              <a:buClr>
                <a:srgbClr val="FFFF00"/>
              </a:buClr>
              <a:buFontTx/>
              <a:buChar char="•"/>
            </a:pPr>
            <a:r>
              <a:rPr lang="nl-BE" sz="1600">
                <a:solidFill>
                  <a:schemeClr val="bg1"/>
                </a:solidFill>
              </a:rPr>
              <a:t> Grade 2 – 3                            </a:t>
            </a:r>
            <a:r>
              <a:rPr lang="nl-BE" sz="1600" b="1">
                <a:solidFill>
                  <a:srgbClr val="FFFF00"/>
                </a:solidFill>
              </a:rPr>
              <a:t>OR</a:t>
            </a:r>
          </a:p>
          <a:p>
            <a:pPr>
              <a:spcBef>
                <a:spcPct val="50000"/>
              </a:spcBef>
              <a:buClr>
                <a:srgbClr val="FFFF00"/>
              </a:buClr>
              <a:buFontTx/>
              <a:buChar char="•"/>
            </a:pPr>
            <a:r>
              <a:rPr lang="nl-BE" sz="1600">
                <a:solidFill>
                  <a:schemeClr val="bg1"/>
                </a:solidFill>
              </a:rPr>
              <a:t> Presence of extensive pvi      </a:t>
            </a:r>
            <a:r>
              <a:rPr lang="nl-BE" sz="1600" b="1">
                <a:solidFill>
                  <a:srgbClr val="FFFF00"/>
                </a:solidFill>
              </a:rPr>
              <a:t>OR</a:t>
            </a:r>
          </a:p>
          <a:p>
            <a:pPr>
              <a:spcBef>
                <a:spcPct val="50000"/>
              </a:spcBef>
              <a:buClr>
                <a:srgbClr val="FFFF00"/>
              </a:buClr>
              <a:buFontTx/>
              <a:buChar char="•"/>
            </a:pPr>
            <a:r>
              <a:rPr lang="nl-BE" sz="1600">
                <a:solidFill>
                  <a:schemeClr val="bg1"/>
                </a:solidFill>
              </a:rPr>
              <a:t> ER and PgR absent                </a:t>
            </a:r>
            <a:r>
              <a:rPr lang="nl-BE" sz="1600" b="1">
                <a:solidFill>
                  <a:srgbClr val="FFFF00"/>
                </a:solidFill>
              </a:rPr>
              <a:t>OR</a:t>
            </a:r>
          </a:p>
          <a:p>
            <a:pPr>
              <a:spcBef>
                <a:spcPct val="50000"/>
              </a:spcBef>
              <a:buClr>
                <a:srgbClr val="FFFF00"/>
              </a:buClr>
              <a:buFontTx/>
              <a:buChar char="•"/>
            </a:pPr>
            <a:r>
              <a:rPr lang="nl-BE" sz="1600">
                <a:solidFill>
                  <a:schemeClr val="bg1"/>
                </a:solidFill>
              </a:rPr>
              <a:t> HER2/neu gene overexpressed or amplified                                          	                               </a:t>
            </a:r>
            <a:r>
              <a:rPr lang="nl-BE" sz="1600" b="1">
                <a:solidFill>
                  <a:srgbClr val="FFFF00"/>
                </a:solidFill>
              </a:rPr>
              <a:t>OR </a:t>
            </a:r>
          </a:p>
          <a:p>
            <a:pPr>
              <a:lnSpc>
                <a:spcPct val="85000"/>
              </a:lnSpc>
              <a:spcBef>
                <a:spcPct val="50000"/>
              </a:spcBef>
              <a:buClr>
                <a:srgbClr val="FFFF00"/>
              </a:buClr>
              <a:buFontTx/>
              <a:buChar char="•"/>
            </a:pPr>
            <a:r>
              <a:rPr lang="nl-BE" sz="1600">
                <a:solidFill>
                  <a:schemeClr val="bg1"/>
                </a:solidFill>
              </a:rPr>
              <a:t> Age &lt;35 years</a:t>
            </a:r>
            <a:endParaRPr lang="en-GB" sz="1600">
              <a:solidFill>
                <a:schemeClr val="bg1"/>
              </a:solidFill>
            </a:endParaRPr>
          </a:p>
        </p:txBody>
      </p:sp>
      <p:sp>
        <p:nvSpPr>
          <p:cNvPr id="99332" name="Text Box 4"/>
          <p:cNvSpPr txBox="1">
            <a:spLocks noChangeArrowheads="1"/>
          </p:cNvSpPr>
          <p:nvPr/>
        </p:nvSpPr>
        <p:spPr bwMode="auto">
          <a:xfrm>
            <a:off x="4572000" y="3429000"/>
            <a:ext cx="4419600" cy="1438275"/>
          </a:xfrm>
          <a:prstGeom prst="rect">
            <a:avLst/>
          </a:prstGeom>
          <a:noFill/>
          <a:ln w="19050">
            <a:solidFill>
              <a:srgbClr val="FFFF00"/>
            </a:solidFill>
            <a:miter lim="800000"/>
            <a:headEnd/>
            <a:tailEnd/>
          </a:ln>
          <a:effectLst/>
        </p:spPr>
        <p:txBody>
          <a:bodyPr>
            <a:spAutoFit/>
          </a:bodyPr>
          <a:lstStyle/>
          <a:p>
            <a:pPr>
              <a:lnSpc>
                <a:spcPct val="90000"/>
              </a:lnSpc>
              <a:spcBef>
                <a:spcPct val="20000"/>
              </a:spcBef>
            </a:pPr>
            <a:r>
              <a:rPr lang="nl-BE" sz="1800" b="1" u="sng">
                <a:solidFill>
                  <a:srgbClr val="FFFF00"/>
                </a:solidFill>
              </a:rPr>
              <a:t>NODE POSITIVE ( 1 – 3 involved nodes</a:t>
            </a:r>
            <a:r>
              <a:rPr lang="nl-BE" sz="1800" b="1">
                <a:solidFill>
                  <a:srgbClr val="FFFF00"/>
                </a:solidFill>
              </a:rPr>
              <a:t>)</a:t>
            </a:r>
            <a:r>
              <a:rPr lang="nl-BE" sz="1600">
                <a:solidFill>
                  <a:srgbClr val="FFFF00"/>
                </a:solidFill>
              </a:rPr>
              <a:t>  </a:t>
            </a:r>
          </a:p>
          <a:p>
            <a:pPr>
              <a:lnSpc>
                <a:spcPct val="90000"/>
              </a:lnSpc>
              <a:spcBef>
                <a:spcPct val="20000"/>
              </a:spcBef>
            </a:pPr>
            <a:r>
              <a:rPr lang="nl-BE" sz="1600">
                <a:solidFill>
                  <a:srgbClr val="FFFF00"/>
                </a:solidFill>
              </a:rPr>
              <a:t>   		            </a:t>
            </a:r>
            <a:r>
              <a:rPr lang="nl-BE" sz="1600" b="1">
                <a:solidFill>
                  <a:srgbClr val="FFFF00"/>
                </a:solidFill>
              </a:rPr>
              <a:t>AND</a:t>
            </a:r>
            <a:r>
              <a:rPr lang="nl-BE" sz="1600" b="1">
                <a:solidFill>
                  <a:srgbClr val="99CCFF"/>
                </a:solidFill>
              </a:rPr>
              <a:t> </a:t>
            </a:r>
            <a:r>
              <a:rPr lang="nl-BE" sz="1600" b="1">
                <a:solidFill>
                  <a:srgbClr val="FFFF00"/>
                </a:solidFill>
              </a:rPr>
              <a:t> </a:t>
            </a:r>
            <a:r>
              <a:rPr lang="nl-BE" sz="1600" b="1">
                <a:solidFill>
                  <a:schemeClr val="bg1"/>
                </a:solidFill>
              </a:rPr>
              <a:t> </a:t>
            </a:r>
          </a:p>
          <a:p>
            <a:pPr>
              <a:lnSpc>
                <a:spcPct val="90000"/>
              </a:lnSpc>
              <a:spcBef>
                <a:spcPct val="20000"/>
              </a:spcBef>
              <a:buClr>
                <a:srgbClr val="FFFF00"/>
              </a:buClr>
              <a:buFontTx/>
              <a:buChar char="•"/>
            </a:pPr>
            <a:r>
              <a:rPr lang="nl-BE" sz="1600">
                <a:solidFill>
                  <a:schemeClr val="bg1"/>
                </a:solidFill>
              </a:rPr>
              <a:t> ER and /or PgR expressed   </a:t>
            </a:r>
            <a:r>
              <a:rPr lang="nl-BE" sz="1600" b="1">
                <a:solidFill>
                  <a:srgbClr val="FFFF00"/>
                </a:solidFill>
              </a:rPr>
              <a:t>AND</a:t>
            </a:r>
            <a:r>
              <a:rPr lang="nl-BE" sz="1600" b="1">
                <a:solidFill>
                  <a:schemeClr val="bg1"/>
                </a:solidFill>
              </a:rPr>
              <a:t> </a:t>
            </a:r>
            <a:r>
              <a:rPr lang="nl-BE" sz="1600">
                <a:solidFill>
                  <a:schemeClr val="bg1"/>
                </a:solidFill>
              </a:rPr>
              <a:t>   </a:t>
            </a:r>
          </a:p>
          <a:p>
            <a:pPr>
              <a:lnSpc>
                <a:spcPct val="90000"/>
              </a:lnSpc>
              <a:spcBef>
                <a:spcPct val="20000"/>
              </a:spcBef>
              <a:buClr>
                <a:srgbClr val="FFFF00"/>
              </a:buClr>
              <a:buFontTx/>
              <a:buChar char="•"/>
            </a:pPr>
            <a:r>
              <a:rPr lang="nl-BE" sz="1600">
                <a:solidFill>
                  <a:schemeClr val="bg1"/>
                </a:solidFill>
              </a:rPr>
              <a:t> HER2/neu gene neither overexpressed nor</a:t>
            </a:r>
          </a:p>
          <a:p>
            <a:pPr>
              <a:lnSpc>
                <a:spcPct val="90000"/>
              </a:lnSpc>
              <a:spcBef>
                <a:spcPct val="20000"/>
              </a:spcBef>
              <a:buClr>
                <a:srgbClr val="FFFF00"/>
              </a:buClr>
            </a:pPr>
            <a:r>
              <a:rPr lang="nl-BE" sz="1600">
                <a:solidFill>
                  <a:schemeClr val="bg1"/>
                </a:solidFill>
              </a:rPr>
              <a:t>   amplified</a:t>
            </a:r>
            <a:endParaRPr lang="en-GB" sz="1600">
              <a:solidFill>
                <a:schemeClr val="bg1"/>
              </a:solidFill>
            </a:endParaRPr>
          </a:p>
        </p:txBody>
      </p:sp>
      <p:sp>
        <p:nvSpPr>
          <p:cNvPr id="99333" name="Rectangle 5"/>
          <p:cNvSpPr>
            <a:spLocks noChangeArrowheads="1"/>
          </p:cNvSpPr>
          <p:nvPr/>
        </p:nvSpPr>
        <p:spPr bwMode="auto">
          <a:xfrm>
            <a:off x="1447800" y="5181600"/>
            <a:ext cx="5791200" cy="1531938"/>
          </a:xfrm>
          <a:prstGeom prst="rect">
            <a:avLst/>
          </a:prstGeom>
          <a:noFill/>
          <a:ln w="19050">
            <a:solidFill>
              <a:srgbClr val="FF3399"/>
            </a:solidFill>
            <a:miter lim="800000"/>
            <a:headEnd/>
            <a:tailEnd/>
          </a:ln>
          <a:effectLst/>
        </p:spPr>
        <p:txBody>
          <a:bodyPr>
            <a:spAutoFit/>
          </a:bodyPr>
          <a:lstStyle/>
          <a:p>
            <a:pPr>
              <a:spcBef>
                <a:spcPct val="50000"/>
              </a:spcBef>
            </a:pPr>
            <a:r>
              <a:rPr lang="nl-BE" sz="1600" b="1" u="sng">
                <a:solidFill>
                  <a:srgbClr val="FF3399"/>
                </a:solidFill>
              </a:rPr>
              <a:t>HIGH RISK: NODE POSITIVE </a:t>
            </a:r>
            <a:r>
              <a:rPr lang="nl-BE" sz="1600" u="sng">
                <a:solidFill>
                  <a:srgbClr val="FF3399"/>
                </a:solidFill>
              </a:rPr>
              <a:t>(1- 3 involved</a:t>
            </a:r>
            <a:r>
              <a:rPr lang="nl-BE" sz="1800" u="sng">
                <a:solidFill>
                  <a:srgbClr val="FF3399"/>
                </a:solidFill>
              </a:rPr>
              <a:t> </a:t>
            </a:r>
            <a:r>
              <a:rPr lang="nl-BE" sz="1600" u="sng">
                <a:solidFill>
                  <a:srgbClr val="FF3399"/>
                </a:solidFill>
              </a:rPr>
              <a:t>nodes)</a:t>
            </a:r>
            <a:r>
              <a:rPr lang="nl-BE" sz="1800" b="1">
                <a:solidFill>
                  <a:schemeClr val="bg1"/>
                </a:solidFill>
              </a:rPr>
              <a:t>   </a:t>
            </a:r>
            <a:r>
              <a:rPr lang="nl-BE" sz="1600" b="1">
                <a:solidFill>
                  <a:srgbClr val="FF3399"/>
                </a:solidFill>
              </a:rPr>
              <a:t>AND</a:t>
            </a:r>
          </a:p>
          <a:p>
            <a:pPr>
              <a:spcBef>
                <a:spcPct val="50000"/>
              </a:spcBef>
              <a:buClr>
                <a:srgbClr val="FF3399"/>
              </a:buClr>
              <a:buFontTx/>
              <a:buChar char="•"/>
            </a:pPr>
            <a:r>
              <a:rPr lang="nl-BE" sz="1600">
                <a:solidFill>
                  <a:schemeClr val="bg1"/>
                </a:solidFill>
              </a:rPr>
              <a:t>    ER and PgR absent         </a:t>
            </a:r>
            <a:r>
              <a:rPr lang="nl-BE" sz="1600" b="1">
                <a:solidFill>
                  <a:srgbClr val="FF3399"/>
                </a:solidFill>
              </a:rPr>
              <a:t>OR</a:t>
            </a:r>
          </a:p>
          <a:p>
            <a:pPr>
              <a:spcBef>
                <a:spcPct val="50000"/>
              </a:spcBef>
              <a:buClr>
                <a:srgbClr val="FF3399"/>
              </a:buClr>
              <a:buFontTx/>
              <a:buChar char="•"/>
            </a:pPr>
            <a:r>
              <a:rPr lang="en-GB" sz="1600">
                <a:solidFill>
                  <a:schemeClr val="bg1"/>
                </a:solidFill>
              </a:rPr>
              <a:t>    HER2/neu gene overexpressed or amplified</a:t>
            </a:r>
            <a:endParaRPr lang="nl-BE" sz="1600">
              <a:solidFill>
                <a:schemeClr val="bg1"/>
              </a:solidFill>
            </a:endParaRPr>
          </a:p>
          <a:p>
            <a:pPr>
              <a:spcBef>
                <a:spcPct val="50000"/>
              </a:spcBef>
              <a:buClr>
                <a:srgbClr val="FFFF00"/>
              </a:buClr>
              <a:buFont typeface="Wingdings" pitchFamily="2" charset="2"/>
              <a:buNone/>
            </a:pPr>
            <a:r>
              <a:rPr lang="nl-BE" sz="1800" b="1">
                <a:solidFill>
                  <a:schemeClr val="bg1"/>
                </a:solidFill>
              </a:rPr>
              <a:t>                       </a:t>
            </a:r>
            <a:r>
              <a:rPr lang="nl-BE" sz="1800" b="1" u="sng">
                <a:solidFill>
                  <a:srgbClr val="FF3399"/>
                </a:solidFill>
              </a:rPr>
              <a:t>NODE POSITIVE</a:t>
            </a:r>
            <a:r>
              <a:rPr lang="nl-BE" sz="1800" u="sng">
                <a:solidFill>
                  <a:srgbClr val="FF3399"/>
                </a:solidFill>
              </a:rPr>
              <a:t> </a:t>
            </a:r>
            <a:r>
              <a:rPr lang="nl-BE" sz="1600" u="sng">
                <a:solidFill>
                  <a:srgbClr val="FF3399"/>
                </a:solidFill>
              </a:rPr>
              <a:t>( 4 or more involved nodes)</a:t>
            </a:r>
            <a:r>
              <a:rPr lang="en-GB" sz="1800">
                <a:solidFill>
                  <a:schemeClr val="bg1"/>
                </a:solidFill>
              </a:rPr>
              <a:t>           </a:t>
            </a:r>
          </a:p>
        </p:txBody>
      </p:sp>
      <p:sp>
        <p:nvSpPr>
          <p:cNvPr id="99334" name="Text Box 6"/>
          <p:cNvSpPr txBox="1">
            <a:spLocks noChangeArrowheads="1"/>
          </p:cNvSpPr>
          <p:nvPr/>
        </p:nvSpPr>
        <p:spPr bwMode="auto">
          <a:xfrm>
            <a:off x="365125" y="3394075"/>
            <a:ext cx="3902075" cy="1006475"/>
          </a:xfrm>
          <a:prstGeom prst="rect">
            <a:avLst/>
          </a:prstGeom>
          <a:noFill/>
          <a:ln w="9525">
            <a:noFill/>
            <a:miter lim="800000"/>
            <a:headEnd/>
            <a:tailEnd/>
          </a:ln>
          <a:effectLst/>
        </p:spPr>
        <p:txBody>
          <a:bodyPr>
            <a:spAutoFit/>
          </a:bodyPr>
          <a:lstStyle/>
          <a:p>
            <a:pPr algn="ctr"/>
            <a:r>
              <a:rPr lang="en-GB" sz="3600" dirty="0">
                <a:solidFill>
                  <a:schemeClr val="bg1"/>
                </a:solidFill>
              </a:rPr>
              <a:t>Sankt </a:t>
            </a:r>
            <a:r>
              <a:rPr lang="en-GB" sz="3600" dirty="0" err="1">
                <a:solidFill>
                  <a:schemeClr val="bg1"/>
                </a:solidFill>
              </a:rPr>
              <a:t>Gallen</a:t>
            </a:r>
            <a:r>
              <a:rPr lang="en-GB" sz="3600" dirty="0">
                <a:solidFill>
                  <a:schemeClr val="bg1"/>
                </a:solidFill>
              </a:rPr>
              <a:t> 2007</a:t>
            </a:r>
          </a:p>
          <a:p>
            <a:pPr algn="ctr"/>
            <a:r>
              <a:rPr lang="en-GB" dirty="0">
                <a:solidFill>
                  <a:schemeClr val="bg1"/>
                </a:solidFill>
              </a:rPr>
              <a:t>Definition of risk categories</a:t>
            </a:r>
          </a:p>
        </p:txBody>
      </p:sp>
      <p:sp>
        <p:nvSpPr>
          <p:cNvPr id="7" name="Tekstvak 6"/>
          <p:cNvSpPr txBox="1"/>
          <p:nvPr/>
        </p:nvSpPr>
        <p:spPr>
          <a:xfrm>
            <a:off x="428596" y="4286256"/>
            <a:ext cx="3857652" cy="707886"/>
          </a:xfrm>
          <a:prstGeom prst="rect">
            <a:avLst/>
          </a:prstGeom>
          <a:solidFill>
            <a:srgbClr val="00FF00"/>
          </a:solidFill>
        </p:spPr>
        <p:txBody>
          <a:bodyPr wrap="square" rtlCol="0">
            <a:spAutoFit/>
          </a:bodyPr>
          <a:lstStyle/>
          <a:p>
            <a:r>
              <a:rPr lang="nl-BE" sz="2000" b="1" dirty="0" smtClean="0">
                <a:solidFill>
                  <a:srgbClr val="FFFF00"/>
                </a:solidFill>
              </a:rPr>
              <a:t>Totale risicoscore bepaalt of er chemotherapie gegeven wordt</a:t>
            </a:r>
            <a:endParaRPr lang="nl-BE"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9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autoUpdateAnimBg="0"/>
      <p:bldP spid="99331" grpId="0" animBg="1" autoUpdateAnimBg="0"/>
      <p:bldP spid="99332" grpId="0" animBg="1" autoUpdateAnimBg="0"/>
      <p:bldP spid="99333"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131763"/>
            <a:ext cx="9144000" cy="7121526"/>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lum bright="-30000" contrast="30000"/>
          </a:blip>
          <a:srcRect l="11719" t="19792" r="28906" b="25000"/>
          <a:stretch>
            <a:fillRect/>
          </a:stretch>
        </p:blipFill>
        <p:spPr bwMode="auto">
          <a:xfrm>
            <a:off x="0" y="-176213"/>
            <a:ext cx="9144000" cy="7034213"/>
          </a:xfrm>
          <a:prstGeom prst="rect">
            <a:avLst/>
          </a:prstGeom>
          <a:noFill/>
          <a:ln w="9525">
            <a:solidFill>
              <a:srgbClr val="CC0099"/>
            </a:solidFill>
            <a:miter lim="800000"/>
            <a:headEnd/>
            <a:tailEnd/>
          </a:ln>
          <a:effectLst/>
        </p:spPr>
      </p:pic>
      <p:sp>
        <p:nvSpPr>
          <p:cNvPr id="40963" name="Line 3"/>
          <p:cNvSpPr>
            <a:spLocks noChangeShapeType="1"/>
          </p:cNvSpPr>
          <p:nvPr/>
        </p:nvSpPr>
        <p:spPr bwMode="auto">
          <a:xfrm flipH="1">
            <a:off x="3200400" y="2819400"/>
            <a:ext cx="609600" cy="352425"/>
          </a:xfrm>
          <a:prstGeom prst="line">
            <a:avLst/>
          </a:prstGeom>
          <a:noFill/>
          <a:ln w="57150">
            <a:solidFill>
              <a:srgbClr val="CC0099"/>
            </a:solidFill>
            <a:round/>
            <a:headEnd/>
            <a:tailEnd type="triangle" w="med" len="med"/>
          </a:ln>
          <a:effectLst/>
        </p:spPr>
        <p:txBody>
          <a:bodyPr/>
          <a:lstStyle/>
          <a:p>
            <a:endParaRPr lang="nl-BE"/>
          </a:p>
        </p:txBody>
      </p:sp>
      <p:sp>
        <p:nvSpPr>
          <p:cNvPr id="40964" name="Line 4"/>
          <p:cNvSpPr>
            <a:spLocks noChangeShapeType="1"/>
          </p:cNvSpPr>
          <p:nvPr/>
        </p:nvSpPr>
        <p:spPr bwMode="auto">
          <a:xfrm>
            <a:off x="3276600" y="4876800"/>
            <a:ext cx="1143000" cy="306388"/>
          </a:xfrm>
          <a:prstGeom prst="line">
            <a:avLst/>
          </a:prstGeom>
          <a:noFill/>
          <a:ln w="38100">
            <a:solidFill>
              <a:srgbClr val="CC0099"/>
            </a:solidFill>
            <a:round/>
            <a:headEnd type="arrow" w="med" len="med"/>
            <a:tailEnd/>
          </a:ln>
          <a:effectLst/>
        </p:spPr>
        <p:txBody>
          <a:bodyPr/>
          <a:lstStyle/>
          <a:p>
            <a:endParaRPr lang="nl-BE"/>
          </a:p>
        </p:txBody>
      </p:sp>
      <p:sp>
        <p:nvSpPr>
          <p:cNvPr id="40966" name="Line 6"/>
          <p:cNvSpPr>
            <a:spLocks noChangeShapeType="1"/>
          </p:cNvSpPr>
          <p:nvPr/>
        </p:nvSpPr>
        <p:spPr bwMode="auto">
          <a:xfrm flipH="1">
            <a:off x="7475538" y="1981200"/>
            <a:ext cx="220662" cy="381000"/>
          </a:xfrm>
          <a:prstGeom prst="line">
            <a:avLst/>
          </a:prstGeom>
          <a:noFill/>
          <a:ln w="28575">
            <a:solidFill>
              <a:srgbClr val="CC0099"/>
            </a:solidFill>
            <a:round/>
            <a:headEnd/>
            <a:tailEnd type="triangle" w="med" len="med"/>
          </a:ln>
          <a:effectLst/>
        </p:spPr>
        <p:txBody>
          <a:bodyPr/>
          <a:lstStyle/>
          <a:p>
            <a:endParaRPr lang="nl-BE"/>
          </a:p>
        </p:txBody>
      </p:sp>
      <p:sp>
        <p:nvSpPr>
          <p:cNvPr id="6" name="Rechthoek 5"/>
          <p:cNvSpPr/>
          <p:nvPr/>
        </p:nvSpPr>
        <p:spPr>
          <a:xfrm>
            <a:off x="3643306" y="0"/>
            <a:ext cx="2071702" cy="357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herval</a:t>
            </a:r>
            <a:endParaRPr lang="nl-B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Enorme toename </a:t>
            </a:r>
            <a:r>
              <a:rPr lang="nl-BE" dirty="0" err="1" smtClean="0"/>
              <a:t>obesitas</a:t>
            </a:r>
            <a:endParaRPr lang="nl-BE" dirty="0"/>
          </a:p>
        </p:txBody>
      </p:sp>
      <p:sp>
        <p:nvSpPr>
          <p:cNvPr id="3" name="Tijdelijke aanduiding voor inhoud 2"/>
          <p:cNvSpPr>
            <a:spLocks noGrp="1"/>
          </p:cNvSpPr>
          <p:nvPr>
            <p:ph idx="1"/>
          </p:nvPr>
        </p:nvSpPr>
        <p:spPr/>
        <p:txBody>
          <a:bodyPr/>
          <a:lstStyle/>
          <a:p>
            <a:endParaRPr lang="nl-BE"/>
          </a:p>
        </p:txBody>
      </p:sp>
      <p:pic>
        <p:nvPicPr>
          <p:cNvPr id="147458" name="Picture 2" descr="http://upload.wikimedia.org/wikipedia/commons/e/ea/Obesitas_in_Nederland_onder_volwassenen_(20%2B)_1981-2006.jpg"/>
          <p:cNvPicPr>
            <a:picLocks noChangeAspect="1" noChangeArrowheads="1"/>
          </p:cNvPicPr>
          <p:nvPr/>
        </p:nvPicPr>
        <p:blipFill>
          <a:blip r:embed="rId2" cstate="print"/>
          <a:srcRect/>
          <a:stretch>
            <a:fillRect/>
          </a:stretch>
        </p:blipFill>
        <p:spPr bwMode="auto">
          <a:xfrm>
            <a:off x="611560" y="1628800"/>
            <a:ext cx="7632848" cy="4821359"/>
          </a:xfrm>
          <a:prstGeom prst="rect">
            <a:avLst/>
          </a:prstGeom>
          <a:noFill/>
        </p:spPr>
      </p:pic>
      <p:sp>
        <p:nvSpPr>
          <p:cNvPr id="5" name="Vermenigvuldigen 4"/>
          <p:cNvSpPr/>
          <p:nvPr/>
        </p:nvSpPr>
        <p:spPr>
          <a:xfrm>
            <a:off x="1547664" y="2060848"/>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ond diagonale hoek rechthoek 5"/>
          <p:cNvSpPr/>
          <p:nvPr/>
        </p:nvSpPr>
        <p:spPr>
          <a:xfrm>
            <a:off x="1187624" y="2132856"/>
            <a:ext cx="3240360" cy="936104"/>
          </a:xfrm>
          <a:prstGeom prst="round2Diag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b="1" dirty="0" smtClean="0">
                <a:solidFill>
                  <a:srgbClr val="FFFF00"/>
                </a:solidFill>
              </a:rPr>
              <a:t>X 2/25jaar</a:t>
            </a:r>
            <a:endParaRPr lang="nl-BE" sz="4400" b="1" dirty="0">
              <a:solidFill>
                <a:srgbClr val="FFFF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lum bright="-24000" contrast="12000"/>
          </a:blip>
          <a:srcRect l="11719" t="17708" r="27344" b="25000"/>
          <a:stretch>
            <a:fillRect/>
          </a:stretch>
        </p:blipFill>
        <p:spPr bwMode="auto">
          <a:xfrm>
            <a:off x="0" y="0"/>
            <a:ext cx="9144000" cy="6858000"/>
          </a:xfrm>
          <a:prstGeom prst="rect">
            <a:avLst/>
          </a:prstGeom>
          <a:noFill/>
          <a:ln w="9525">
            <a:noFill/>
            <a:miter lim="800000"/>
            <a:headEnd/>
            <a:tailEnd/>
          </a:ln>
          <a:effectLst/>
        </p:spPr>
      </p:pic>
      <p:sp>
        <p:nvSpPr>
          <p:cNvPr id="37891" name="Line 3"/>
          <p:cNvSpPr>
            <a:spLocks noChangeShapeType="1"/>
          </p:cNvSpPr>
          <p:nvPr/>
        </p:nvSpPr>
        <p:spPr bwMode="auto">
          <a:xfrm flipH="1">
            <a:off x="3352800" y="3886200"/>
            <a:ext cx="568325" cy="762000"/>
          </a:xfrm>
          <a:prstGeom prst="line">
            <a:avLst/>
          </a:prstGeom>
          <a:noFill/>
          <a:ln w="38100">
            <a:solidFill>
              <a:srgbClr val="FF3399"/>
            </a:solidFill>
            <a:round/>
            <a:headEnd/>
            <a:tailEnd type="triangle" w="med" len="med"/>
          </a:ln>
          <a:effectLst/>
        </p:spPr>
        <p:txBody>
          <a:bodyPr/>
          <a:lstStyle/>
          <a:p>
            <a:endParaRPr lang="nl-BE"/>
          </a:p>
        </p:txBody>
      </p:sp>
      <p:sp>
        <p:nvSpPr>
          <p:cNvPr id="37893" name="Line 5"/>
          <p:cNvSpPr>
            <a:spLocks noChangeShapeType="1"/>
          </p:cNvSpPr>
          <p:nvPr/>
        </p:nvSpPr>
        <p:spPr bwMode="auto">
          <a:xfrm flipH="1">
            <a:off x="7239000" y="2286000"/>
            <a:ext cx="381000" cy="381000"/>
          </a:xfrm>
          <a:prstGeom prst="line">
            <a:avLst/>
          </a:prstGeom>
          <a:noFill/>
          <a:ln w="38100">
            <a:solidFill>
              <a:srgbClr val="CC0099"/>
            </a:solidFill>
            <a:round/>
            <a:headEnd/>
            <a:tailEnd type="triangle" w="med" len="med"/>
          </a:ln>
          <a:effectLst/>
        </p:spPr>
        <p:txBody>
          <a:bodyPr/>
          <a:lstStyle/>
          <a:p>
            <a:endParaRPr lang="nl-BE"/>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Doelgerichte therapie</a:t>
            </a:r>
            <a:endParaRPr lang="nl-BE" b="1" dirty="0"/>
          </a:p>
        </p:txBody>
      </p:sp>
      <p:sp>
        <p:nvSpPr>
          <p:cNvPr id="3" name="Tijdelijke aanduiding voor inhoud 2"/>
          <p:cNvSpPr>
            <a:spLocks noGrp="1"/>
          </p:cNvSpPr>
          <p:nvPr>
            <p:ph idx="1"/>
          </p:nvPr>
        </p:nvSpPr>
        <p:spPr/>
        <p:txBody>
          <a:bodyPr/>
          <a:lstStyle/>
          <a:p>
            <a:endParaRPr lang="nl-BE"/>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467544" y="260648"/>
            <a:ext cx="8229600" cy="785242"/>
          </a:xfrm>
        </p:spPr>
        <p:txBody>
          <a:bodyPr>
            <a:normAutofit fontScale="90000"/>
          </a:bodyPr>
          <a:lstStyle/>
          <a:p>
            <a:r>
              <a:rPr lang="nl-BE" dirty="0" smtClean="0"/>
              <a:t/>
            </a:r>
            <a:br>
              <a:rPr lang="nl-BE" dirty="0" smtClean="0"/>
            </a:br>
            <a:r>
              <a:rPr lang="nl-BE" b="1" dirty="0" smtClean="0"/>
              <a:t>HERCEPTIN/ Wat is HER2?</a:t>
            </a:r>
            <a:endParaRPr lang="en-US" b="1" dirty="0" smtClean="0"/>
          </a:p>
        </p:txBody>
      </p:sp>
      <p:pic>
        <p:nvPicPr>
          <p:cNvPr id="9219" name="Picture 4"/>
          <p:cNvPicPr>
            <a:picLocks noChangeAspect="1" noChangeArrowheads="1"/>
          </p:cNvPicPr>
          <p:nvPr/>
        </p:nvPicPr>
        <p:blipFill>
          <a:blip r:embed="rId3" cstate="print"/>
          <a:srcRect r="51260" b="20828"/>
          <a:stretch>
            <a:fillRect/>
          </a:stretch>
        </p:blipFill>
        <p:spPr bwMode="auto">
          <a:xfrm>
            <a:off x="393700" y="1562100"/>
            <a:ext cx="4176713" cy="4097338"/>
          </a:xfrm>
          <a:prstGeom prst="rect">
            <a:avLst/>
          </a:prstGeom>
          <a:noFill/>
          <a:ln w="9525">
            <a:noFill/>
            <a:miter lim="800000"/>
            <a:headEnd/>
            <a:tailEnd/>
          </a:ln>
          <a:effectLst/>
        </p:spPr>
      </p:pic>
      <p:sp>
        <p:nvSpPr>
          <p:cNvPr id="9220" name="Rectangle 7"/>
          <p:cNvSpPr>
            <a:spLocks noChangeArrowheads="1"/>
          </p:cNvSpPr>
          <p:nvPr/>
        </p:nvSpPr>
        <p:spPr bwMode="auto">
          <a:xfrm>
            <a:off x="611188" y="1557338"/>
            <a:ext cx="3744912" cy="431800"/>
          </a:xfrm>
          <a:prstGeom prst="rect">
            <a:avLst/>
          </a:prstGeom>
          <a:solidFill>
            <a:schemeClr val="bg1"/>
          </a:solidFill>
          <a:ln w="9525">
            <a:noFill/>
            <a:miter lim="800000"/>
            <a:headEnd/>
            <a:tailEnd/>
          </a:ln>
          <a:effectLst/>
        </p:spPr>
        <p:txBody>
          <a:bodyPr anchor="ctr"/>
          <a:lstStyle/>
          <a:p>
            <a:pPr algn="ctr"/>
            <a:r>
              <a:rPr lang="nl-BE" sz="2000" b="1">
                <a:solidFill>
                  <a:srgbClr val="FF0066"/>
                </a:solidFill>
              </a:rPr>
              <a:t>Normale borstcel</a:t>
            </a:r>
            <a:endParaRPr lang="en-US" sz="2000" b="1">
              <a:solidFill>
                <a:srgbClr val="FF0066"/>
              </a:solidFill>
            </a:endParaRPr>
          </a:p>
        </p:txBody>
      </p:sp>
      <p:grpSp>
        <p:nvGrpSpPr>
          <p:cNvPr id="2" name="Group 20"/>
          <p:cNvGrpSpPr>
            <a:grpSpLocks/>
          </p:cNvGrpSpPr>
          <p:nvPr/>
        </p:nvGrpSpPr>
        <p:grpSpPr bwMode="auto">
          <a:xfrm>
            <a:off x="4606925" y="1484313"/>
            <a:ext cx="4537075" cy="4175125"/>
            <a:chOff x="2902" y="935"/>
            <a:chExt cx="2858" cy="2630"/>
          </a:xfrm>
        </p:grpSpPr>
        <p:pic>
          <p:nvPicPr>
            <p:cNvPr id="9224" name="Picture 16"/>
            <p:cNvPicPr>
              <a:picLocks noChangeAspect="1" noChangeArrowheads="1"/>
            </p:cNvPicPr>
            <p:nvPr/>
          </p:nvPicPr>
          <p:blipFill>
            <a:blip r:embed="rId3" cstate="print"/>
            <a:srcRect l="47054" t="6963" b="20706"/>
            <a:stretch>
              <a:fillRect/>
            </a:stretch>
          </p:blipFill>
          <p:spPr bwMode="auto">
            <a:xfrm>
              <a:off x="2902" y="1207"/>
              <a:ext cx="2858" cy="2358"/>
            </a:xfrm>
            <a:prstGeom prst="rect">
              <a:avLst/>
            </a:prstGeom>
            <a:noFill/>
            <a:ln w="9525">
              <a:noFill/>
              <a:miter lim="800000"/>
              <a:headEnd/>
              <a:tailEnd/>
            </a:ln>
            <a:effectLst/>
          </p:spPr>
        </p:pic>
        <p:sp>
          <p:nvSpPr>
            <p:cNvPr id="9225" name="Rectangle 8"/>
            <p:cNvSpPr>
              <a:spLocks noChangeArrowheads="1"/>
            </p:cNvSpPr>
            <p:nvPr/>
          </p:nvSpPr>
          <p:spPr bwMode="auto">
            <a:xfrm>
              <a:off x="2971" y="935"/>
              <a:ext cx="2631" cy="272"/>
            </a:xfrm>
            <a:prstGeom prst="rect">
              <a:avLst/>
            </a:prstGeom>
            <a:solidFill>
              <a:schemeClr val="bg1"/>
            </a:solidFill>
            <a:ln w="9525">
              <a:noFill/>
              <a:miter lim="800000"/>
              <a:headEnd/>
              <a:tailEnd/>
            </a:ln>
            <a:effectLst/>
          </p:spPr>
          <p:txBody>
            <a:bodyPr anchor="ctr"/>
            <a:lstStyle/>
            <a:p>
              <a:pPr algn="ctr"/>
              <a:r>
                <a:rPr lang="nl-BE" sz="2000" b="1">
                  <a:solidFill>
                    <a:srgbClr val="FF0066"/>
                  </a:solidFill>
                </a:rPr>
                <a:t>Abnormaal HER2 geamplificeerde borstkankercel</a:t>
              </a:r>
              <a:endParaRPr lang="en-US" sz="2000" b="1">
                <a:solidFill>
                  <a:srgbClr val="FF0066"/>
                </a:solidFill>
              </a:endParaRPr>
            </a:p>
          </p:txBody>
        </p:sp>
      </p:grpSp>
      <p:sp>
        <p:nvSpPr>
          <p:cNvPr id="9222" name="TextBox 1"/>
          <p:cNvSpPr txBox="1">
            <a:spLocks noChangeArrowheads="1"/>
          </p:cNvSpPr>
          <p:nvPr/>
        </p:nvSpPr>
        <p:spPr bwMode="auto">
          <a:xfrm>
            <a:off x="2700338" y="5732463"/>
            <a:ext cx="1439862" cy="307975"/>
          </a:xfrm>
          <a:prstGeom prst="rect">
            <a:avLst/>
          </a:prstGeom>
          <a:noFill/>
          <a:ln w="9525">
            <a:noFill/>
            <a:miter lim="800000"/>
            <a:headEnd/>
            <a:tailEnd/>
          </a:ln>
        </p:spPr>
        <p:txBody>
          <a:bodyPr wrap="none">
            <a:spAutoFit/>
          </a:bodyPr>
          <a:lstStyle/>
          <a:p>
            <a:r>
              <a:rPr lang="nl-BE"/>
              <a:t>HER2 Receptor</a:t>
            </a:r>
            <a:endParaRPr lang="en-US"/>
          </a:p>
        </p:txBody>
      </p:sp>
      <p:sp>
        <p:nvSpPr>
          <p:cNvPr id="8199" name="TextBox 8"/>
          <p:cNvSpPr txBox="1">
            <a:spLocks noChangeArrowheads="1"/>
          </p:cNvSpPr>
          <p:nvPr/>
        </p:nvSpPr>
        <p:spPr bwMode="auto">
          <a:xfrm>
            <a:off x="7237413" y="5732463"/>
            <a:ext cx="1438275" cy="307975"/>
          </a:xfrm>
          <a:prstGeom prst="rect">
            <a:avLst/>
          </a:prstGeom>
          <a:noFill/>
          <a:ln w="9525">
            <a:noFill/>
            <a:miter lim="800000"/>
            <a:headEnd/>
            <a:tailEnd/>
          </a:ln>
        </p:spPr>
        <p:txBody>
          <a:bodyPr wrap="none">
            <a:spAutoFit/>
          </a:bodyPr>
          <a:lstStyle/>
          <a:p>
            <a:r>
              <a:rPr lang="nl-BE"/>
              <a:t>HER2 Receptor</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9"/>
                                        </p:tgtEl>
                                        <p:attrNameLst>
                                          <p:attrName>style.visibility</p:attrName>
                                        </p:attrNameLst>
                                      </p:cBhvr>
                                      <p:to>
                                        <p:strVal val="visible"/>
                                      </p:to>
                                    </p:set>
                                    <p:anim calcmode="lin" valueType="num">
                                      <p:cBhvr additive="base">
                                        <p:cTn id="13" dur="500" fill="hold"/>
                                        <p:tgtEl>
                                          <p:spTgt spid="8199"/>
                                        </p:tgtEl>
                                        <p:attrNameLst>
                                          <p:attrName>ppt_x</p:attrName>
                                        </p:attrNameLst>
                                      </p:cBhvr>
                                      <p:tavLst>
                                        <p:tav tm="0">
                                          <p:val>
                                            <p:strVal val="#ppt_x"/>
                                          </p:val>
                                        </p:tav>
                                        <p:tav tm="100000">
                                          <p:val>
                                            <p:strVal val="#ppt_x"/>
                                          </p:val>
                                        </p:tav>
                                      </p:tavLst>
                                    </p:anim>
                                    <p:anim calcmode="lin" valueType="num">
                                      <p:cBhvr additive="base">
                                        <p:cTn id="14"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p:cNvSpPr>
          <p:nvPr>
            <p:ph type="title"/>
          </p:nvPr>
        </p:nvSpPr>
        <p:spPr>
          <a:xfrm>
            <a:off x="323850" y="73025"/>
            <a:ext cx="8496300" cy="979488"/>
          </a:xfrm>
        </p:spPr>
        <p:txBody>
          <a:bodyPr>
            <a:normAutofit fontScale="90000"/>
          </a:bodyPr>
          <a:lstStyle/>
          <a:p>
            <a:r>
              <a:rPr lang="nl-NL" smtClean="0"/>
              <a:t>HER2 over-expressie heeft een negatieve invloed op overleving</a:t>
            </a:r>
          </a:p>
        </p:txBody>
      </p:sp>
      <p:pic>
        <p:nvPicPr>
          <p:cNvPr id="10243" name="Picture 10" descr="205_035_Kaplan_Meier_F"/>
          <p:cNvPicPr>
            <a:picLocks noChangeAspect="1" noChangeArrowheads="1"/>
          </p:cNvPicPr>
          <p:nvPr/>
        </p:nvPicPr>
        <p:blipFill>
          <a:blip r:embed="rId3" cstate="print"/>
          <a:srcRect/>
          <a:stretch>
            <a:fillRect/>
          </a:stretch>
        </p:blipFill>
        <p:spPr bwMode="auto">
          <a:xfrm>
            <a:off x="1258888" y="1196975"/>
            <a:ext cx="6842125" cy="5251450"/>
          </a:xfrm>
          <a:prstGeom prst="rect">
            <a:avLst/>
          </a:prstGeom>
          <a:noFill/>
          <a:ln w="9525">
            <a:noFill/>
            <a:miter lim="800000"/>
            <a:headEnd/>
            <a:tailEnd/>
          </a:ln>
        </p:spPr>
      </p:pic>
      <p:sp>
        <p:nvSpPr>
          <p:cNvPr id="10244" name="Text Box 11"/>
          <p:cNvSpPr txBox="1">
            <a:spLocks noChangeArrowheads="1"/>
          </p:cNvSpPr>
          <p:nvPr/>
        </p:nvSpPr>
        <p:spPr bwMode="auto">
          <a:xfrm>
            <a:off x="1908175" y="6491288"/>
            <a:ext cx="3622675" cy="274637"/>
          </a:xfrm>
          <a:prstGeom prst="rect">
            <a:avLst/>
          </a:prstGeom>
          <a:noFill/>
          <a:ln w="9525">
            <a:noFill/>
            <a:miter lim="800000"/>
            <a:headEnd/>
            <a:tailEnd/>
          </a:ln>
        </p:spPr>
        <p:txBody>
          <a:bodyPr wrap="none">
            <a:spAutoFit/>
          </a:bodyPr>
          <a:lstStyle/>
          <a:p>
            <a:pPr marL="60325" indent="-60325" eaLnBrk="0" hangingPunct="0"/>
            <a:r>
              <a:rPr lang="en-US" sz="1200" baseline="30000">
                <a:latin typeface="Herceptin Medium" charset="0"/>
              </a:rPr>
              <a:t>1</a:t>
            </a:r>
            <a:r>
              <a:rPr lang="en-US" sz="1200">
                <a:latin typeface="Herceptin Medium" charset="0"/>
              </a:rPr>
              <a:t>Paik S., et al. </a:t>
            </a:r>
            <a:r>
              <a:rPr lang="en-US" sz="1200" i="1">
                <a:latin typeface="Herceptin Medium" charset="0"/>
              </a:rPr>
              <a:t>J Clin Oncol. </a:t>
            </a:r>
            <a:r>
              <a:rPr lang="en-US" sz="1200">
                <a:latin typeface="Herceptin Medium" charset="0"/>
              </a:rPr>
              <a:t>1990;8:103-112.</a:t>
            </a:r>
          </a:p>
        </p:txBody>
      </p:sp>
      <p:sp>
        <p:nvSpPr>
          <p:cNvPr id="10245" name="Text Box 6"/>
          <p:cNvSpPr txBox="1">
            <a:spLocks noChangeArrowheads="1"/>
          </p:cNvSpPr>
          <p:nvPr/>
        </p:nvSpPr>
        <p:spPr bwMode="auto">
          <a:xfrm>
            <a:off x="5703888" y="4070350"/>
            <a:ext cx="1595437" cy="369888"/>
          </a:xfrm>
          <a:prstGeom prst="rect">
            <a:avLst/>
          </a:prstGeom>
          <a:solidFill>
            <a:schemeClr val="bg1"/>
          </a:solidFill>
          <a:ln w="9525">
            <a:noFill/>
            <a:miter lim="800000"/>
            <a:headEnd/>
            <a:tailEnd/>
          </a:ln>
          <a:effectLst/>
        </p:spPr>
        <p:txBody>
          <a:bodyPr wrap="none">
            <a:spAutoFit/>
          </a:bodyPr>
          <a:lstStyle/>
          <a:p>
            <a:r>
              <a:rPr lang="nl-BE" sz="1800" b="1"/>
              <a:t>Her2 Positief</a:t>
            </a:r>
            <a:endParaRPr lang="en-US" sz="1800" b="1"/>
          </a:p>
        </p:txBody>
      </p:sp>
      <p:sp>
        <p:nvSpPr>
          <p:cNvPr id="10246" name="Text Box 7"/>
          <p:cNvSpPr txBox="1">
            <a:spLocks noChangeArrowheads="1"/>
          </p:cNvSpPr>
          <p:nvPr/>
        </p:nvSpPr>
        <p:spPr bwMode="auto">
          <a:xfrm>
            <a:off x="6492875" y="2852738"/>
            <a:ext cx="1671638" cy="369887"/>
          </a:xfrm>
          <a:prstGeom prst="rect">
            <a:avLst/>
          </a:prstGeom>
          <a:solidFill>
            <a:schemeClr val="bg1"/>
          </a:solidFill>
          <a:ln w="9525">
            <a:noFill/>
            <a:miter lim="800000"/>
            <a:headEnd/>
            <a:tailEnd/>
          </a:ln>
          <a:effectLst/>
        </p:spPr>
        <p:txBody>
          <a:bodyPr wrap="none">
            <a:spAutoFit/>
          </a:bodyPr>
          <a:lstStyle/>
          <a:p>
            <a:r>
              <a:rPr lang="nl-BE" sz="1800" b="1"/>
              <a:t>Her2 Negatief</a:t>
            </a:r>
            <a:endParaRPr lang="en-US" sz="1800" b="1"/>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323528" y="404664"/>
            <a:ext cx="8496300" cy="915988"/>
          </a:xfrm>
        </p:spPr>
        <p:txBody>
          <a:bodyPr>
            <a:noAutofit/>
          </a:bodyPr>
          <a:lstStyle/>
          <a:p>
            <a:r>
              <a:rPr lang="nl-BE" sz="2400" b="1" dirty="0" smtClean="0"/>
              <a:t>Meer dan 85% van de vrouwen leven zonder ziekteprogressie, 4 jaar na de start van de </a:t>
            </a:r>
            <a:r>
              <a:rPr lang="nl-BE" sz="2400" b="1" dirty="0" err="1" smtClean="0"/>
              <a:t>adjuvante</a:t>
            </a:r>
            <a:r>
              <a:rPr lang="nl-BE" sz="2400" b="1" dirty="0" smtClean="0"/>
              <a:t> behandeling met </a:t>
            </a:r>
            <a:r>
              <a:rPr lang="nl-BE" sz="2400" b="1" dirty="0" err="1" smtClean="0"/>
              <a:t>Herceptin</a:t>
            </a:r>
            <a:r>
              <a:rPr lang="nl-BE" sz="2400" b="1" dirty="0" smtClean="0"/>
              <a:t> toegevoegd aan chemotherapie</a:t>
            </a:r>
            <a:endParaRPr lang="en-US" sz="2400" b="1" dirty="0" smtClean="0"/>
          </a:p>
        </p:txBody>
      </p:sp>
      <p:sp>
        <p:nvSpPr>
          <p:cNvPr id="19459" name="Rectangle 4"/>
          <p:cNvSpPr>
            <a:spLocks noChangeArrowheads="1"/>
          </p:cNvSpPr>
          <p:nvPr/>
        </p:nvSpPr>
        <p:spPr bwMode="auto">
          <a:xfrm>
            <a:off x="1979613" y="6335713"/>
            <a:ext cx="2511425" cy="244475"/>
          </a:xfrm>
          <a:prstGeom prst="rect">
            <a:avLst/>
          </a:prstGeom>
          <a:noFill/>
          <a:ln w="9525">
            <a:noFill/>
            <a:miter lim="800000"/>
            <a:headEnd/>
            <a:tailEnd/>
          </a:ln>
          <a:effectLst/>
        </p:spPr>
        <p:txBody>
          <a:bodyPr wrap="none">
            <a:spAutoFit/>
          </a:bodyPr>
          <a:lstStyle/>
          <a:p>
            <a:r>
              <a:rPr lang="en-US" sz="1000"/>
              <a:t>Perez et al. JCO, 2007 vol 25:NO185:512</a:t>
            </a:r>
          </a:p>
        </p:txBody>
      </p:sp>
      <p:pic>
        <p:nvPicPr>
          <p:cNvPr id="19460" name="Picture 5"/>
          <p:cNvPicPr>
            <a:picLocks noChangeAspect="1" noChangeArrowheads="1"/>
          </p:cNvPicPr>
          <p:nvPr/>
        </p:nvPicPr>
        <p:blipFill>
          <a:blip r:embed="rId3" cstate="print"/>
          <a:srcRect t="16978"/>
          <a:stretch>
            <a:fillRect/>
          </a:stretch>
        </p:blipFill>
        <p:spPr bwMode="auto">
          <a:xfrm>
            <a:off x="0" y="1989138"/>
            <a:ext cx="8886825" cy="42227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nl-BE" smtClean="0"/>
              <a:t>Hoe werkt Herceptin</a:t>
            </a:r>
            <a:endParaRPr lang="en-US" smtClean="0"/>
          </a:p>
        </p:txBody>
      </p:sp>
      <p:sp>
        <p:nvSpPr>
          <p:cNvPr id="13315" name="Content Placeholder 1"/>
          <p:cNvSpPr>
            <a:spLocks noGrp="1"/>
          </p:cNvSpPr>
          <p:nvPr>
            <p:ph idx="1"/>
          </p:nvPr>
        </p:nvSpPr>
        <p:spPr>
          <a:xfrm>
            <a:off x="323850" y="1268413"/>
            <a:ext cx="8496300" cy="1884362"/>
          </a:xfrm>
        </p:spPr>
        <p:txBody>
          <a:bodyPr/>
          <a:lstStyle/>
          <a:p>
            <a:pPr>
              <a:spcAft>
                <a:spcPct val="0"/>
              </a:spcAft>
            </a:pPr>
            <a:endParaRPr lang="nl-BE" smtClean="0"/>
          </a:p>
        </p:txBody>
      </p:sp>
      <p:pic>
        <p:nvPicPr>
          <p:cNvPr id="13316" name="Picture 4"/>
          <p:cNvPicPr>
            <a:picLocks noChangeAspect="1" noChangeArrowheads="1"/>
          </p:cNvPicPr>
          <p:nvPr/>
        </p:nvPicPr>
        <p:blipFill>
          <a:blip r:embed="rId3" cstate="print"/>
          <a:srcRect t="8546"/>
          <a:stretch>
            <a:fillRect/>
          </a:stretch>
        </p:blipFill>
        <p:spPr bwMode="auto">
          <a:xfrm>
            <a:off x="0" y="1628775"/>
            <a:ext cx="9144000" cy="5113338"/>
          </a:xfrm>
          <a:prstGeom prst="rect">
            <a:avLst/>
          </a:prstGeom>
          <a:noFill/>
          <a:ln w="9525">
            <a:noFill/>
            <a:miter lim="800000"/>
            <a:headEnd/>
            <a:tailEnd/>
          </a:ln>
          <a:effectLst/>
        </p:spPr>
      </p:pic>
      <p:sp>
        <p:nvSpPr>
          <p:cNvPr id="297989" name="Rectangle 5"/>
          <p:cNvSpPr>
            <a:spLocks noChangeArrowheads="1"/>
          </p:cNvSpPr>
          <p:nvPr/>
        </p:nvSpPr>
        <p:spPr bwMode="auto">
          <a:xfrm>
            <a:off x="107950" y="5624513"/>
            <a:ext cx="5111750" cy="1233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defRPr/>
            </a:pPr>
            <a:r>
              <a:rPr lang="nl-BE" sz="1800" b="1" dirty="0"/>
              <a:t>Herceptin </a:t>
            </a:r>
          </a:p>
          <a:p>
            <a:pPr marL="285750" indent="-285750">
              <a:buFont typeface="Arial" pitchFamily="34" charset="0"/>
              <a:buChar char="•"/>
              <a:defRPr/>
            </a:pPr>
            <a:r>
              <a:rPr lang="nl-BE" sz="1800" b="1" dirty="0"/>
              <a:t>bindt aan HER2</a:t>
            </a:r>
          </a:p>
          <a:p>
            <a:pPr marL="285750" indent="-285750">
              <a:buFont typeface="Arial" pitchFamily="34" charset="0"/>
              <a:buChar char="•"/>
              <a:defRPr/>
            </a:pPr>
            <a:r>
              <a:rPr lang="nl-BE" sz="1800" b="1" dirty="0"/>
              <a:t>activeert de cellen van het immuunsysteem die de tumorcellen doden</a:t>
            </a:r>
            <a:endParaRPr lang="en-US" sz="1800" b="1" dirty="0"/>
          </a:p>
        </p:txBody>
      </p:sp>
      <p:sp>
        <p:nvSpPr>
          <p:cNvPr id="13318" name="Rectangle 6"/>
          <p:cNvSpPr>
            <a:spLocks noChangeArrowheads="1"/>
          </p:cNvSpPr>
          <p:nvPr/>
        </p:nvSpPr>
        <p:spPr bwMode="auto">
          <a:xfrm>
            <a:off x="4643438" y="3573463"/>
            <a:ext cx="4356100" cy="792162"/>
          </a:xfrm>
          <a:prstGeom prst="rect">
            <a:avLst/>
          </a:prstGeom>
          <a:solidFill>
            <a:schemeClr val="bg1"/>
          </a:solidFill>
          <a:ln w="9525">
            <a:solidFill>
              <a:schemeClr val="tx1"/>
            </a:solidFill>
            <a:miter lim="800000"/>
            <a:headEnd/>
            <a:tailEnd/>
          </a:ln>
          <a:effectLst/>
        </p:spPr>
        <p:txBody>
          <a:bodyPr anchor="ctr"/>
          <a:lstStyle/>
          <a:p>
            <a:pPr algn="ctr"/>
            <a:r>
              <a:rPr lang="nl-BE" sz="1600" b="1"/>
              <a:t>Herceptin verhindert dat HER2 signalen uitzendt die de tumorcellen doen groeien</a:t>
            </a:r>
            <a:endParaRPr lang="en-US" sz="1600" b="1"/>
          </a:p>
        </p:txBody>
      </p:sp>
      <p:sp>
        <p:nvSpPr>
          <p:cNvPr id="13319" name="Rectangle 7"/>
          <p:cNvSpPr>
            <a:spLocks noChangeArrowheads="1"/>
          </p:cNvSpPr>
          <p:nvPr/>
        </p:nvSpPr>
        <p:spPr bwMode="auto">
          <a:xfrm>
            <a:off x="6848475" y="5070475"/>
            <a:ext cx="2051050" cy="554038"/>
          </a:xfrm>
          <a:prstGeom prst="rect">
            <a:avLst/>
          </a:prstGeom>
          <a:noFill/>
          <a:ln w="9525">
            <a:noFill/>
            <a:miter lim="800000"/>
            <a:headEnd/>
            <a:tailEnd/>
          </a:ln>
          <a:effectLst/>
        </p:spPr>
        <p:txBody>
          <a:bodyPr>
            <a:spAutoFit/>
          </a:bodyPr>
          <a:lstStyle/>
          <a:p>
            <a:r>
              <a:rPr lang="nl-BE" sz="1000"/>
              <a:t>Bron : Herceptin Patiëntenbijsluiter</a:t>
            </a:r>
          </a:p>
          <a:p>
            <a:r>
              <a:rPr lang="nl-BE" sz="1000"/>
              <a:t>European Medicines Agency</a:t>
            </a:r>
            <a:endParaRPr lang="en-US" sz="1000"/>
          </a:p>
        </p:txBody>
      </p:sp>
      <p:pic>
        <p:nvPicPr>
          <p:cNvPr id="12296"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20272" y="6095636"/>
            <a:ext cx="2123728" cy="762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Radiotherapie voor een andere keer</a:t>
            </a:r>
            <a:endParaRPr lang="nl-BE" dirty="0"/>
          </a:p>
        </p:txBody>
      </p:sp>
      <p:sp>
        <p:nvSpPr>
          <p:cNvPr id="4" name="Ondertitel 3"/>
          <p:cNvSpPr>
            <a:spLocks noGrp="1"/>
          </p:cNvSpPr>
          <p:nvPr>
            <p:ph idx="1"/>
          </p:nvPr>
        </p:nvSpPr>
        <p:spPr/>
        <p:txBody>
          <a:bodyPr/>
          <a:lstStyle/>
          <a:p>
            <a:r>
              <a:rPr lang="nl-BE" dirty="0" smtClean="0"/>
              <a:t>Borstsparend: steeds RT</a:t>
            </a:r>
          </a:p>
          <a:p>
            <a:r>
              <a:rPr lang="nl-BE" dirty="0" smtClean="0"/>
              <a:t>Mastectomie: &gt; tumor 2 cm</a:t>
            </a:r>
          </a:p>
          <a:p>
            <a:r>
              <a:rPr lang="nl-BE" dirty="0" smtClean="0"/>
              <a:t>Okselbestraling: bij aantasting meerdere klieren of kapseldoorbraak</a:t>
            </a:r>
            <a:endParaRPr lang="nl-BE"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1</a:t>
            </a:r>
            <a:r>
              <a:rPr lang="nl-BE" baseline="30000" dirty="0" smtClean="0"/>
              <a:t>e</a:t>
            </a:r>
            <a:r>
              <a:rPr lang="nl-BE" dirty="0" smtClean="0"/>
              <a:t>  vermelding van </a:t>
            </a:r>
            <a:r>
              <a:rPr lang="nl-BE" dirty="0" err="1" smtClean="0"/>
              <a:t>borstCA</a:t>
            </a:r>
            <a:r>
              <a:rPr lang="nl-BE" dirty="0" smtClean="0"/>
              <a:t> 1600 BC : </a:t>
            </a:r>
            <a:r>
              <a:rPr lang="nl-BE" dirty="0"/>
              <a:t>E</a:t>
            </a:r>
            <a:r>
              <a:rPr lang="nl-BE" dirty="0" smtClean="0"/>
              <a:t>dwin </a:t>
            </a:r>
            <a:r>
              <a:rPr lang="nl-BE" dirty="0"/>
              <a:t>S</a:t>
            </a:r>
            <a:r>
              <a:rPr lang="nl-BE" dirty="0" smtClean="0"/>
              <a:t>mith </a:t>
            </a:r>
            <a:r>
              <a:rPr lang="nl-BE" dirty="0" err="1" smtClean="0"/>
              <a:t>apyrus</a:t>
            </a:r>
            <a:endParaRPr lang="nl-BE" dirty="0"/>
          </a:p>
        </p:txBody>
      </p:sp>
      <p:sp>
        <p:nvSpPr>
          <p:cNvPr id="5" name="Tijdelijke aanduiding voor tekst 4"/>
          <p:cNvSpPr>
            <a:spLocks noGrp="1"/>
          </p:cNvSpPr>
          <p:nvPr>
            <p:ph type="body" idx="1"/>
          </p:nvPr>
        </p:nvSpPr>
        <p:spPr/>
        <p:txBody>
          <a:bodyPr/>
          <a:lstStyle/>
          <a:p>
            <a:endParaRPr lang="nl-BE"/>
          </a:p>
        </p:txBody>
      </p:sp>
      <p:sp>
        <p:nvSpPr>
          <p:cNvPr id="7" name="Tijdelijke aanduiding voor tekst 6"/>
          <p:cNvSpPr>
            <a:spLocks noGrp="1"/>
          </p:cNvSpPr>
          <p:nvPr>
            <p:ph type="body" sz="half" idx="3"/>
          </p:nvPr>
        </p:nvSpPr>
        <p:spPr/>
        <p:txBody>
          <a:bodyPr/>
          <a:lstStyle/>
          <a:p>
            <a:endParaRPr lang="nl-BE"/>
          </a:p>
        </p:txBody>
      </p:sp>
      <p:sp>
        <p:nvSpPr>
          <p:cNvPr id="6" name="Tijdelijke aanduiding voor inhoud 5"/>
          <p:cNvSpPr>
            <a:spLocks noGrp="1"/>
          </p:cNvSpPr>
          <p:nvPr>
            <p:ph sz="quarter" idx="2"/>
          </p:nvPr>
        </p:nvSpPr>
        <p:spPr/>
        <p:txBody>
          <a:bodyPr/>
          <a:lstStyle/>
          <a:p>
            <a:endParaRPr lang="nl-BE"/>
          </a:p>
        </p:txBody>
      </p:sp>
      <p:sp>
        <p:nvSpPr>
          <p:cNvPr id="8" name="Tijdelijke aanduiding voor inhoud 7"/>
          <p:cNvSpPr>
            <a:spLocks noGrp="1"/>
          </p:cNvSpPr>
          <p:nvPr>
            <p:ph sz="quarter" idx="4"/>
          </p:nvPr>
        </p:nvSpPr>
        <p:spPr/>
        <p:txBody>
          <a:bodyPr>
            <a:normAutofit fontScale="92500" lnSpcReduction="10000"/>
          </a:bodyPr>
          <a:lstStyle/>
          <a:p>
            <a:r>
              <a:rPr lang="en-US" b="1" dirty="0" smtClean="0">
                <a:hlinkClick r:id="rId2" action="ppaction://hlinkfile"/>
              </a:rPr>
              <a:t>40.</a:t>
            </a:r>
            <a:r>
              <a:rPr lang="en-US" dirty="0" smtClean="0"/>
              <a:t> A wound in his breast </a:t>
            </a:r>
            <a:br>
              <a:rPr lang="en-US" dirty="0" smtClean="0"/>
            </a:br>
            <a:r>
              <a:rPr lang="en-US" b="1" dirty="0" smtClean="0">
                <a:hlinkClick r:id="rId3" action="ppaction://hlinkfile"/>
              </a:rPr>
              <a:t>41.</a:t>
            </a:r>
            <a:r>
              <a:rPr lang="en-US" dirty="0" smtClean="0"/>
              <a:t> A diseased wound in his breast </a:t>
            </a:r>
            <a:br>
              <a:rPr lang="en-US" dirty="0" smtClean="0"/>
            </a:br>
            <a:r>
              <a:rPr lang="en-US" b="1" dirty="0" smtClean="0">
                <a:hlinkClick r:id="rId4" action="ppaction://hlinkfile"/>
              </a:rPr>
              <a:t>42.</a:t>
            </a:r>
            <a:r>
              <a:rPr lang="en-US" dirty="0" smtClean="0"/>
              <a:t> A sprain in the ribs of his breast </a:t>
            </a:r>
            <a:br>
              <a:rPr lang="en-US" dirty="0" smtClean="0"/>
            </a:br>
            <a:r>
              <a:rPr lang="en-US" b="1" dirty="0" smtClean="0">
                <a:hlinkClick r:id="rId5" action="ppaction://hlinkfile"/>
              </a:rPr>
              <a:t>43.</a:t>
            </a:r>
            <a:r>
              <a:rPr lang="en-US" dirty="0" smtClean="0"/>
              <a:t> A dislocation of the ribs of his breast </a:t>
            </a:r>
            <a:br>
              <a:rPr lang="en-US" dirty="0" smtClean="0"/>
            </a:br>
            <a:r>
              <a:rPr lang="en-US" b="1" dirty="0" smtClean="0">
                <a:hlinkClick r:id="rId6" action="ppaction://hlinkfile"/>
              </a:rPr>
              <a:t>44.</a:t>
            </a:r>
            <a:r>
              <a:rPr lang="en-US" dirty="0" smtClean="0"/>
              <a:t> A break in the ribs of his breast </a:t>
            </a:r>
            <a:br>
              <a:rPr lang="en-US" dirty="0" smtClean="0"/>
            </a:br>
            <a:r>
              <a:rPr lang="en-US" b="1" dirty="0" smtClean="0">
                <a:hlinkClick r:id="rId7" action="ppaction://hlinkfile"/>
              </a:rPr>
              <a:t>45.</a:t>
            </a:r>
            <a:r>
              <a:rPr lang="en-US" dirty="0" smtClean="0"/>
              <a:t> Bulging tumors on his breast </a:t>
            </a:r>
            <a:br>
              <a:rPr lang="en-US" dirty="0" smtClean="0"/>
            </a:br>
            <a:r>
              <a:rPr lang="en-US" b="1" dirty="0" smtClean="0">
                <a:hlinkClick r:id="rId8" action="ppaction://hlinkfile"/>
              </a:rPr>
              <a:t>46.</a:t>
            </a:r>
            <a:r>
              <a:rPr lang="en-US" dirty="0" smtClean="0"/>
              <a:t> An abscess with prominent head in his breast </a:t>
            </a:r>
            <a:br>
              <a:rPr lang="en-US" dirty="0" smtClean="0"/>
            </a:br>
            <a:endParaRPr lang="nl-BE" dirty="0"/>
          </a:p>
        </p:txBody>
      </p:sp>
      <p:pic>
        <p:nvPicPr>
          <p:cNvPr id="25602" name="Picture 2" descr="Edwin Smith Papyrus"/>
          <p:cNvPicPr>
            <a:picLocks noChangeAspect="1" noChangeArrowheads="1"/>
          </p:cNvPicPr>
          <p:nvPr/>
        </p:nvPicPr>
        <p:blipFill>
          <a:blip r:embed="rId9" cstate="print"/>
          <a:srcRect/>
          <a:stretch>
            <a:fillRect/>
          </a:stretch>
        </p:blipFill>
        <p:spPr bwMode="auto">
          <a:xfrm>
            <a:off x="395536" y="2564904"/>
            <a:ext cx="4111724" cy="3027724"/>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tekst 2"/>
          <p:cNvSpPr>
            <a:spLocks noGrp="1"/>
          </p:cNvSpPr>
          <p:nvPr>
            <p:ph type="body" idx="1"/>
          </p:nvPr>
        </p:nvSpPr>
        <p:spPr/>
        <p:txBody>
          <a:bodyPr/>
          <a:lstStyle/>
          <a:p>
            <a:endParaRPr lang="nl-BE"/>
          </a:p>
        </p:txBody>
      </p:sp>
      <p:sp>
        <p:nvSpPr>
          <p:cNvPr id="4" name="Tijdelijke aanduiding voor tekst 3"/>
          <p:cNvSpPr>
            <a:spLocks noGrp="1"/>
          </p:cNvSpPr>
          <p:nvPr>
            <p:ph type="body" sz="half" idx="3"/>
          </p:nvPr>
        </p:nvSpPr>
        <p:spPr/>
        <p:txBody>
          <a:bodyPr/>
          <a:lstStyle/>
          <a:p>
            <a:endParaRPr lang="nl-BE"/>
          </a:p>
        </p:txBody>
      </p:sp>
      <p:sp>
        <p:nvSpPr>
          <p:cNvPr id="5" name="Tijdelijke aanduiding voor inhoud 4"/>
          <p:cNvSpPr>
            <a:spLocks noGrp="1"/>
          </p:cNvSpPr>
          <p:nvPr>
            <p:ph sz="quarter" idx="2"/>
          </p:nvPr>
        </p:nvSpPr>
        <p:spPr/>
        <p:txBody>
          <a:bodyPr/>
          <a:lstStyle/>
          <a:p>
            <a:endParaRPr lang="nl-BE"/>
          </a:p>
        </p:txBody>
      </p:sp>
      <p:sp>
        <p:nvSpPr>
          <p:cNvPr id="6" name="Tijdelijke aanduiding voor inhoud 5"/>
          <p:cNvSpPr>
            <a:spLocks noGrp="1"/>
          </p:cNvSpPr>
          <p:nvPr>
            <p:ph sz="quarter" idx="4"/>
          </p:nvPr>
        </p:nvSpPr>
        <p:spPr/>
        <p:txBody>
          <a:bodyPr/>
          <a:lstStyle/>
          <a:p>
            <a:endParaRPr lang="nl-B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4762872" cy="2239360"/>
          </a:xfrm>
        </p:spPr>
        <p:txBody>
          <a:bodyPr/>
          <a:lstStyle/>
          <a:p>
            <a:r>
              <a:rPr lang="nl-BE" dirty="0" smtClean="0"/>
              <a:t>leeftijd bij 1</a:t>
            </a:r>
            <a:r>
              <a:rPr lang="nl-BE" baseline="30000" dirty="0" smtClean="0"/>
              <a:t>e</a:t>
            </a:r>
            <a:r>
              <a:rPr lang="nl-BE" dirty="0" smtClean="0"/>
              <a:t> partus</a:t>
            </a:r>
            <a:endParaRPr lang="nl-BE" dirty="0"/>
          </a:p>
        </p:txBody>
      </p:sp>
      <p:sp>
        <p:nvSpPr>
          <p:cNvPr id="3" name="Tijdelijke aanduiding voor inhoud 2"/>
          <p:cNvSpPr>
            <a:spLocks noGrp="1"/>
          </p:cNvSpPr>
          <p:nvPr>
            <p:ph idx="1"/>
          </p:nvPr>
        </p:nvSpPr>
        <p:spPr/>
        <p:txBody>
          <a:bodyPr/>
          <a:lstStyle/>
          <a:p>
            <a:endParaRPr lang="nl-BE" dirty="0"/>
          </a:p>
        </p:txBody>
      </p:sp>
      <p:pic>
        <p:nvPicPr>
          <p:cNvPr id="149506" name="Picture 2" descr="https://www.surfgroepen.nl/sites/masterjournalistiek1011/practicumonderzoeksjournalistiek/groep2/Afbeeldingen/Leeftijd%20van%20de%20moeder%20bij%20de%20geboorte%20van%20het%20eerste%20kind,%201850-2005.PNG"/>
          <p:cNvPicPr>
            <a:picLocks noChangeAspect="1" noChangeArrowheads="1"/>
          </p:cNvPicPr>
          <p:nvPr/>
        </p:nvPicPr>
        <p:blipFill>
          <a:blip r:embed="rId2" cstate="print"/>
          <a:srcRect/>
          <a:stretch>
            <a:fillRect/>
          </a:stretch>
        </p:blipFill>
        <p:spPr bwMode="auto">
          <a:xfrm>
            <a:off x="251520" y="2996952"/>
            <a:ext cx="8892480" cy="3861048"/>
          </a:xfrm>
          <a:prstGeom prst="rect">
            <a:avLst/>
          </a:prstGeom>
          <a:noFill/>
        </p:spPr>
      </p:pic>
      <p:pic>
        <p:nvPicPr>
          <p:cNvPr id="149508" name="Picture 4" descr="http://s3.she.be/nl/imgpath/assets_img_she/2011/07/08/1919125/els-de-temmerman-geweend-van-geluk-toen-baby-s-er-waren_1000x667.JPG"/>
          <p:cNvPicPr>
            <a:picLocks noChangeAspect="1" noChangeArrowheads="1"/>
          </p:cNvPicPr>
          <p:nvPr/>
        </p:nvPicPr>
        <p:blipFill>
          <a:blip r:embed="rId3" cstate="print"/>
          <a:srcRect/>
          <a:stretch>
            <a:fillRect/>
          </a:stretch>
        </p:blipFill>
        <p:spPr bwMode="auto">
          <a:xfrm>
            <a:off x="4355976" y="260648"/>
            <a:ext cx="4464496" cy="2420888"/>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7106" name="Picture 2" descr="http://t0.gstatic.com/images?q=tbn:ANd9GcTKnNbnhPV2pb26LBk58whTaQ1H5RL-2CwNHG9EFxVYkcnJqR0T"/>
          <p:cNvPicPr>
            <a:picLocks noChangeAspect="1" noChangeArrowheads="1"/>
          </p:cNvPicPr>
          <p:nvPr/>
        </p:nvPicPr>
        <p:blipFill>
          <a:blip r:embed="rId2" cstate="print"/>
          <a:srcRect/>
          <a:stretch>
            <a:fillRect/>
          </a:stretch>
        </p:blipFill>
        <p:spPr bwMode="auto">
          <a:xfrm>
            <a:off x="481420" y="692695"/>
            <a:ext cx="8123028" cy="5930119"/>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dirty="0"/>
          </a:p>
        </p:txBody>
      </p:sp>
      <p:pic>
        <p:nvPicPr>
          <p:cNvPr id="24578" name="Picture 2" descr="http://t2.gstatic.com/images?q=tbn:ANd9GcRsHpAPOfxOZOJ8n9CeOsFsO0xjPO6YfgeJLhn5TW2smgZ37y9fuQ"/>
          <p:cNvPicPr>
            <a:picLocks noChangeAspect="1" noChangeArrowheads="1"/>
          </p:cNvPicPr>
          <p:nvPr/>
        </p:nvPicPr>
        <p:blipFill>
          <a:blip r:embed="rId2" cstate="print"/>
          <a:srcRect/>
          <a:stretch>
            <a:fillRect/>
          </a:stretch>
        </p:blipFill>
        <p:spPr bwMode="auto">
          <a:xfrm>
            <a:off x="683569" y="545578"/>
            <a:ext cx="6984776" cy="5763742"/>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8130" name="Picture 2" descr="http://t2.gstatic.com/images?q=tbn:ANd9GcTSaDS_P9cFSUGPqaPBsmaM_v_qGgXDgeRhYCgNZIlMABBzgPIr"/>
          <p:cNvPicPr>
            <a:picLocks noChangeAspect="1" noChangeArrowheads="1"/>
          </p:cNvPicPr>
          <p:nvPr/>
        </p:nvPicPr>
        <p:blipFill>
          <a:blip r:embed="rId2" cstate="print"/>
          <a:srcRect/>
          <a:stretch>
            <a:fillRect/>
          </a:stretch>
        </p:blipFill>
        <p:spPr bwMode="auto">
          <a:xfrm>
            <a:off x="827584" y="908720"/>
            <a:ext cx="7599430" cy="4930096"/>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wiggy"/>
          <p:cNvPicPr>
            <a:picLocks noChangeAspect="1" noChangeArrowheads="1"/>
          </p:cNvPicPr>
          <p:nvPr/>
        </p:nvPicPr>
        <p:blipFill>
          <a:blip r:embed="rId3" cstate="print"/>
          <a:srcRect l="31985"/>
          <a:stretch>
            <a:fillRect/>
          </a:stretch>
        </p:blipFill>
        <p:spPr bwMode="auto">
          <a:xfrm>
            <a:off x="0" y="3597275"/>
            <a:ext cx="3581400" cy="3260725"/>
          </a:xfrm>
          <a:prstGeom prst="rect">
            <a:avLst/>
          </a:prstGeom>
          <a:noFill/>
          <a:ln w="9525">
            <a:noFill/>
            <a:miter lim="800000"/>
            <a:headEnd/>
            <a:tailEnd/>
          </a:ln>
        </p:spPr>
      </p:pic>
      <p:pic>
        <p:nvPicPr>
          <p:cNvPr id="5123" name="Picture 3" descr="Michelangelo - The night"/>
          <p:cNvPicPr>
            <a:picLocks noChangeAspect="1" noChangeArrowheads="1"/>
          </p:cNvPicPr>
          <p:nvPr/>
        </p:nvPicPr>
        <p:blipFill>
          <a:blip r:embed="rId4" cstate="print"/>
          <a:srcRect/>
          <a:stretch>
            <a:fillRect/>
          </a:stretch>
        </p:blipFill>
        <p:spPr bwMode="auto">
          <a:xfrm>
            <a:off x="1908175" y="5084763"/>
            <a:ext cx="2016125" cy="1773237"/>
          </a:xfrm>
          <a:prstGeom prst="rect">
            <a:avLst/>
          </a:prstGeom>
          <a:noFill/>
          <a:ln w="9525">
            <a:noFill/>
            <a:miter lim="800000"/>
            <a:headEnd/>
            <a:tailEnd/>
          </a:ln>
        </p:spPr>
      </p:pic>
      <p:pic>
        <p:nvPicPr>
          <p:cNvPr id="5124" name="Picture 4" descr="Rubens"/>
          <p:cNvPicPr>
            <a:picLocks noChangeAspect="1" noChangeArrowheads="1"/>
          </p:cNvPicPr>
          <p:nvPr/>
        </p:nvPicPr>
        <p:blipFill>
          <a:blip r:embed="rId5" cstate="print"/>
          <a:srcRect l="3806" t="8473" r="4875" b="2559"/>
          <a:stretch>
            <a:fillRect/>
          </a:stretch>
        </p:blipFill>
        <p:spPr bwMode="auto">
          <a:xfrm>
            <a:off x="5486400" y="3657600"/>
            <a:ext cx="3657600" cy="3200400"/>
          </a:xfrm>
          <a:prstGeom prst="rect">
            <a:avLst/>
          </a:prstGeom>
          <a:noFill/>
          <a:ln w="9525">
            <a:noFill/>
            <a:miter lim="800000"/>
            <a:headEnd/>
            <a:tailEnd/>
          </a:ln>
        </p:spPr>
      </p:pic>
      <p:pic>
        <p:nvPicPr>
          <p:cNvPr id="5125" name="Picture 5" descr="Marilyn Monroe"/>
          <p:cNvPicPr>
            <a:picLocks noChangeAspect="1" noChangeArrowheads="1"/>
          </p:cNvPicPr>
          <p:nvPr/>
        </p:nvPicPr>
        <p:blipFill>
          <a:blip r:embed="rId6" cstate="print"/>
          <a:srcRect l="5710" r="2943"/>
          <a:stretch>
            <a:fillRect/>
          </a:stretch>
        </p:blipFill>
        <p:spPr bwMode="auto">
          <a:xfrm>
            <a:off x="1905000" y="0"/>
            <a:ext cx="4876800" cy="3459163"/>
          </a:xfrm>
          <a:prstGeom prst="rect">
            <a:avLst/>
          </a:prstGeom>
          <a:noFill/>
          <a:ln w="9525">
            <a:noFill/>
            <a:miter lim="800000"/>
            <a:headEnd/>
            <a:tailEnd/>
          </a:ln>
        </p:spPr>
      </p:pic>
      <p:pic>
        <p:nvPicPr>
          <p:cNvPr id="5126" name="Picture 6" descr="Griekse amazone"/>
          <p:cNvPicPr>
            <a:picLocks noChangeAspect="1" noChangeArrowheads="1"/>
          </p:cNvPicPr>
          <p:nvPr/>
        </p:nvPicPr>
        <p:blipFill>
          <a:blip r:embed="rId7" cstate="print"/>
          <a:srcRect/>
          <a:stretch>
            <a:fillRect/>
          </a:stretch>
        </p:blipFill>
        <p:spPr bwMode="auto">
          <a:xfrm>
            <a:off x="5481638" y="0"/>
            <a:ext cx="3662362" cy="3886200"/>
          </a:xfrm>
          <a:prstGeom prst="rect">
            <a:avLst/>
          </a:prstGeom>
          <a:noFill/>
          <a:ln w="9525">
            <a:noFill/>
            <a:miter lim="800000"/>
            <a:headEnd/>
            <a:tailEnd/>
          </a:ln>
        </p:spPr>
      </p:pic>
      <p:pic>
        <p:nvPicPr>
          <p:cNvPr id="5127" name="Picture 7" descr="venus van Willendorf"/>
          <p:cNvPicPr>
            <a:picLocks noChangeAspect="1" noChangeArrowheads="1"/>
          </p:cNvPicPr>
          <p:nvPr/>
        </p:nvPicPr>
        <p:blipFill>
          <a:blip r:embed="rId8" cstate="print"/>
          <a:srcRect/>
          <a:stretch>
            <a:fillRect/>
          </a:stretch>
        </p:blipFill>
        <p:spPr bwMode="auto">
          <a:xfrm>
            <a:off x="0" y="0"/>
            <a:ext cx="2058988" cy="3598863"/>
          </a:xfrm>
          <a:prstGeom prst="rect">
            <a:avLst/>
          </a:prstGeom>
          <a:noFill/>
          <a:ln w="9525">
            <a:noFill/>
            <a:miter lim="800000"/>
            <a:headEnd/>
            <a:tailEnd/>
          </a:ln>
        </p:spPr>
      </p:pic>
      <p:pic>
        <p:nvPicPr>
          <p:cNvPr id="5128" name="Picture 8" descr="Klassiek Griekenland_stevige kleine boezem"/>
          <p:cNvPicPr>
            <a:picLocks noChangeAspect="1" noChangeArrowheads="1"/>
          </p:cNvPicPr>
          <p:nvPr/>
        </p:nvPicPr>
        <p:blipFill>
          <a:blip r:embed="rId9" cstate="print"/>
          <a:srcRect l="2086" t="346" r="1642" b="346"/>
          <a:stretch>
            <a:fillRect/>
          </a:stretch>
        </p:blipFill>
        <p:spPr bwMode="auto">
          <a:xfrm>
            <a:off x="6677025" y="2057400"/>
            <a:ext cx="2466975" cy="2514600"/>
          </a:xfrm>
          <a:prstGeom prst="rect">
            <a:avLst/>
          </a:prstGeom>
          <a:noFill/>
          <a:ln w="9525">
            <a:noFill/>
            <a:miter lim="800000"/>
            <a:headEnd/>
            <a:tailEnd/>
          </a:ln>
        </p:spPr>
      </p:pic>
      <p:pic>
        <p:nvPicPr>
          <p:cNvPr id="5129" name="Picture 9" descr="Jean Fouquet_Maria en Jezus"/>
          <p:cNvPicPr>
            <a:picLocks noChangeAspect="1" noChangeArrowheads="1"/>
          </p:cNvPicPr>
          <p:nvPr/>
        </p:nvPicPr>
        <p:blipFill>
          <a:blip r:embed="rId10" cstate="print"/>
          <a:srcRect l="15164" t="400" r="2406" b="400"/>
          <a:stretch>
            <a:fillRect/>
          </a:stretch>
        </p:blipFill>
        <p:spPr bwMode="auto">
          <a:xfrm>
            <a:off x="1676400" y="2276475"/>
            <a:ext cx="2133600" cy="2857500"/>
          </a:xfrm>
          <a:prstGeom prst="rect">
            <a:avLst/>
          </a:prstGeom>
          <a:noFill/>
          <a:ln w="9525">
            <a:noFill/>
            <a:miter lim="800000"/>
            <a:headEnd/>
            <a:tailEnd/>
          </a:ln>
        </p:spPr>
      </p:pic>
      <p:pic>
        <p:nvPicPr>
          <p:cNvPr id="5130" name="Picture 10" descr="Siciliaanse Agatha"/>
          <p:cNvPicPr>
            <a:picLocks noChangeAspect="1" noChangeArrowheads="1"/>
          </p:cNvPicPr>
          <p:nvPr/>
        </p:nvPicPr>
        <p:blipFill>
          <a:blip r:embed="rId11" cstate="print"/>
          <a:srcRect l="754" b="761"/>
          <a:stretch>
            <a:fillRect/>
          </a:stretch>
        </p:blipFill>
        <p:spPr bwMode="auto">
          <a:xfrm>
            <a:off x="3595688" y="2925763"/>
            <a:ext cx="1985962" cy="3932237"/>
          </a:xfrm>
          <a:prstGeom prst="rect">
            <a:avLst/>
          </a:prstGeom>
          <a:noFill/>
          <a:ln w="9525">
            <a:noFill/>
            <a:miter lim="800000"/>
            <a:headEnd/>
            <a:tailEnd/>
          </a:ln>
        </p:spPr>
      </p:pic>
      <p:sp>
        <p:nvSpPr>
          <p:cNvPr id="5131" name="Oval 11"/>
          <p:cNvSpPr>
            <a:spLocks noChangeArrowheads="1"/>
          </p:cNvSpPr>
          <p:nvPr/>
        </p:nvSpPr>
        <p:spPr bwMode="auto">
          <a:xfrm>
            <a:off x="684213" y="404813"/>
            <a:ext cx="481012" cy="509587"/>
          </a:xfrm>
          <a:prstGeom prst="ellipse">
            <a:avLst/>
          </a:prstGeom>
          <a:noFill/>
          <a:ln w="9525">
            <a:noFill/>
            <a:round/>
            <a:headEnd/>
            <a:tailEnd/>
          </a:ln>
        </p:spPr>
        <p:txBody>
          <a:bodyPr wrap="none" anchor="ctr"/>
          <a:lstStyle/>
          <a:p>
            <a:endParaRPr lang="nl-NL"/>
          </a:p>
        </p:txBody>
      </p:sp>
      <p:sp>
        <p:nvSpPr>
          <p:cNvPr id="5132" name="Oval 12"/>
          <p:cNvSpPr>
            <a:spLocks noChangeArrowheads="1"/>
          </p:cNvSpPr>
          <p:nvPr/>
        </p:nvSpPr>
        <p:spPr bwMode="auto">
          <a:xfrm>
            <a:off x="6300788" y="620713"/>
            <a:ext cx="481012" cy="482600"/>
          </a:xfrm>
          <a:prstGeom prst="ellipse">
            <a:avLst/>
          </a:prstGeom>
          <a:noFill/>
          <a:ln w="9525">
            <a:noFill/>
            <a:round/>
            <a:headEnd/>
            <a:tailEnd/>
          </a:ln>
        </p:spPr>
        <p:txBody>
          <a:bodyPr wrap="none" anchor="ctr"/>
          <a:lstStyle/>
          <a:p>
            <a:endParaRPr lang="nl-NL"/>
          </a:p>
        </p:txBody>
      </p:sp>
      <p:sp>
        <p:nvSpPr>
          <p:cNvPr id="5133" name="Oval 13"/>
          <p:cNvSpPr>
            <a:spLocks noChangeArrowheads="1"/>
          </p:cNvSpPr>
          <p:nvPr/>
        </p:nvSpPr>
        <p:spPr bwMode="auto">
          <a:xfrm>
            <a:off x="6227763" y="0"/>
            <a:ext cx="554037" cy="476250"/>
          </a:xfrm>
          <a:prstGeom prst="ellipse">
            <a:avLst/>
          </a:prstGeom>
          <a:noFill/>
          <a:ln w="9525">
            <a:noFill/>
            <a:round/>
            <a:headEnd/>
            <a:tailEnd/>
          </a:ln>
        </p:spPr>
        <p:txBody>
          <a:bodyPr wrap="none" anchor="ctr"/>
          <a:lstStyle/>
          <a:p>
            <a:endParaRPr lang="nl-NL"/>
          </a:p>
        </p:txBody>
      </p:sp>
      <p:sp>
        <p:nvSpPr>
          <p:cNvPr id="5134" name="Oval 14"/>
          <p:cNvSpPr>
            <a:spLocks noChangeArrowheads="1"/>
          </p:cNvSpPr>
          <p:nvPr/>
        </p:nvSpPr>
        <p:spPr bwMode="auto">
          <a:xfrm>
            <a:off x="5580063" y="404813"/>
            <a:ext cx="792162" cy="144462"/>
          </a:xfrm>
          <a:prstGeom prst="ellipse">
            <a:avLst/>
          </a:prstGeom>
          <a:noFill/>
          <a:ln w="9525">
            <a:noFill/>
            <a:round/>
            <a:headEnd/>
            <a:tailEnd/>
          </a:ln>
        </p:spPr>
        <p:txBody>
          <a:bodyPr wrap="none" anchor="ctr"/>
          <a:lstStyle/>
          <a:p>
            <a:endParaRPr lang="nl-NL"/>
          </a:p>
        </p:txBody>
      </p:sp>
      <p:sp>
        <p:nvSpPr>
          <p:cNvPr id="5135" name="Text Box 15"/>
          <p:cNvSpPr txBox="1">
            <a:spLocks noChangeArrowheads="1"/>
          </p:cNvSpPr>
          <p:nvPr/>
        </p:nvSpPr>
        <p:spPr bwMode="auto">
          <a:xfrm>
            <a:off x="0" y="0"/>
            <a:ext cx="468313" cy="274638"/>
          </a:xfrm>
          <a:prstGeom prst="rect">
            <a:avLst/>
          </a:prstGeom>
          <a:noFill/>
          <a:ln w="9525">
            <a:noFill/>
            <a:miter lim="800000"/>
            <a:headEnd/>
            <a:tailEnd/>
          </a:ln>
        </p:spPr>
        <p:txBody>
          <a:bodyPr>
            <a:spAutoFit/>
          </a:bodyPr>
          <a:lstStyle/>
          <a:p>
            <a:pPr eaLnBrk="0" hangingPunct="0">
              <a:spcBef>
                <a:spcPct val="30000"/>
              </a:spcBef>
            </a:pPr>
            <a:endParaRPr lang="nl-NL" sz="1200">
              <a:latin typeface="Tahoma" pitchFamily="34" charset="0"/>
            </a:endParaRPr>
          </a:p>
        </p:txBody>
      </p:sp>
      <p:sp>
        <p:nvSpPr>
          <p:cNvPr id="5136" name="Text Box 16"/>
          <p:cNvSpPr txBox="1">
            <a:spLocks noChangeArrowheads="1"/>
          </p:cNvSpPr>
          <p:nvPr/>
        </p:nvSpPr>
        <p:spPr bwMode="auto">
          <a:xfrm>
            <a:off x="73025" y="79375"/>
            <a:ext cx="322263" cy="396875"/>
          </a:xfrm>
          <a:prstGeom prst="rect">
            <a:avLst/>
          </a:prstGeom>
          <a:noFill/>
          <a:ln w="9525">
            <a:noFill/>
            <a:miter lim="800000"/>
            <a:headEnd/>
            <a:tailEnd/>
          </a:ln>
        </p:spPr>
        <p:txBody>
          <a:bodyPr wrap="none">
            <a:spAutoFit/>
          </a:bodyPr>
          <a:lstStyle/>
          <a:p>
            <a:pPr eaLnBrk="0" hangingPunct="0">
              <a:spcBef>
                <a:spcPct val="30000"/>
              </a:spcBef>
            </a:pPr>
            <a:r>
              <a:rPr lang="nl-BE" sz="2000">
                <a:latin typeface="Tahoma" pitchFamily="34" charset="0"/>
              </a:rPr>
              <a:t>1</a:t>
            </a:r>
            <a:endParaRPr lang="nl-NL" sz="2000">
              <a:latin typeface="Tahoma" pitchFamily="34" charset="0"/>
            </a:endParaRPr>
          </a:p>
        </p:txBody>
      </p:sp>
      <p:sp>
        <p:nvSpPr>
          <p:cNvPr id="5137" name="Text Box 17"/>
          <p:cNvSpPr txBox="1">
            <a:spLocks noChangeArrowheads="1"/>
          </p:cNvSpPr>
          <p:nvPr/>
        </p:nvSpPr>
        <p:spPr bwMode="auto">
          <a:xfrm>
            <a:off x="5811838" y="250825"/>
            <a:ext cx="184150" cy="396875"/>
          </a:xfrm>
          <a:prstGeom prst="rect">
            <a:avLst/>
          </a:prstGeom>
          <a:noFill/>
          <a:ln w="9525">
            <a:noFill/>
            <a:miter lim="800000"/>
            <a:headEnd/>
            <a:tailEnd/>
          </a:ln>
        </p:spPr>
        <p:txBody>
          <a:bodyPr>
            <a:spAutoFit/>
          </a:bodyPr>
          <a:lstStyle/>
          <a:p>
            <a:pPr eaLnBrk="0" hangingPunct="0">
              <a:spcBef>
                <a:spcPct val="50000"/>
              </a:spcBef>
            </a:pPr>
            <a:endParaRPr lang="nl-NL" sz="2000">
              <a:latin typeface="Tahoma" pitchFamily="34" charset="0"/>
            </a:endParaRPr>
          </a:p>
        </p:txBody>
      </p:sp>
      <p:sp>
        <p:nvSpPr>
          <p:cNvPr id="5138" name="Text Box 18"/>
          <p:cNvSpPr txBox="1">
            <a:spLocks noChangeArrowheads="1"/>
          </p:cNvSpPr>
          <p:nvPr/>
        </p:nvSpPr>
        <p:spPr bwMode="auto">
          <a:xfrm>
            <a:off x="5580063" y="79375"/>
            <a:ext cx="322262" cy="396875"/>
          </a:xfrm>
          <a:prstGeom prst="rect">
            <a:avLst/>
          </a:prstGeom>
          <a:noFill/>
          <a:ln w="9525">
            <a:noFill/>
            <a:miter lim="800000"/>
            <a:headEnd/>
            <a:tailEnd/>
          </a:ln>
        </p:spPr>
        <p:txBody>
          <a:bodyPr wrap="none">
            <a:spAutoFit/>
          </a:bodyPr>
          <a:lstStyle/>
          <a:p>
            <a:pPr eaLnBrk="0" hangingPunct="0">
              <a:spcBef>
                <a:spcPct val="30000"/>
              </a:spcBef>
            </a:pPr>
            <a:r>
              <a:rPr lang="nl-BE" sz="2000">
                <a:latin typeface="Tahoma" pitchFamily="34" charset="0"/>
              </a:rPr>
              <a:t>3</a:t>
            </a:r>
            <a:endParaRPr lang="nl-NL" sz="2000">
              <a:latin typeface="Tahoma" pitchFamily="34" charset="0"/>
            </a:endParaRPr>
          </a:p>
        </p:txBody>
      </p:sp>
      <p:sp>
        <p:nvSpPr>
          <p:cNvPr id="5139" name="Text Box 19"/>
          <p:cNvSpPr txBox="1">
            <a:spLocks noChangeArrowheads="1"/>
          </p:cNvSpPr>
          <p:nvPr/>
        </p:nvSpPr>
        <p:spPr bwMode="auto">
          <a:xfrm>
            <a:off x="6748463" y="2133600"/>
            <a:ext cx="271462" cy="396875"/>
          </a:xfrm>
          <a:prstGeom prst="rect">
            <a:avLst/>
          </a:prstGeom>
          <a:noFill/>
          <a:ln w="9525">
            <a:noFill/>
            <a:miter lim="800000"/>
            <a:headEnd/>
            <a:tailEnd/>
          </a:ln>
        </p:spPr>
        <p:txBody>
          <a:bodyPr>
            <a:spAutoFit/>
          </a:bodyPr>
          <a:lstStyle/>
          <a:p>
            <a:pPr eaLnBrk="0" hangingPunct="0">
              <a:spcBef>
                <a:spcPct val="50000"/>
              </a:spcBef>
            </a:pPr>
            <a:r>
              <a:rPr lang="nl-BE" sz="2000">
                <a:solidFill>
                  <a:schemeClr val="bg1"/>
                </a:solidFill>
                <a:latin typeface="Tahoma" pitchFamily="34" charset="0"/>
              </a:rPr>
              <a:t>2</a:t>
            </a:r>
            <a:endParaRPr lang="nl-NL" sz="2000">
              <a:solidFill>
                <a:schemeClr val="bg1"/>
              </a:solidFill>
              <a:latin typeface="Tahoma" pitchFamily="34" charset="0"/>
            </a:endParaRPr>
          </a:p>
        </p:txBody>
      </p:sp>
      <p:sp>
        <p:nvSpPr>
          <p:cNvPr id="5140" name="Text Box 20"/>
          <p:cNvSpPr txBox="1">
            <a:spLocks noChangeArrowheads="1"/>
          </p:cNvSpPr>
          <p:nvPr/>
        </p:nvSpPr>
        <p:spPr bwMode="auto">
          <a:xfrm>
            <a:off x="3673475" y="2997200"/>
            <a:ext cx="322263" cy="396875"/>
          </a:xfrm>
          <a:prstGeom prst="rect">
            <a:avLst/>
          </a:prstGeom>
          <a:noFill/>
          <a:ln w="9525">
            <a:noFill/>
            <a:miter lim="800000"/>
            <a:headEnd/>
            <a:tailEnd/>
          </a:ln>
        </p:spPr>
        <p:txBody>
          <a:bodyPr wrap="none">
            <a:spAutoFit/>
          </a:bodyPr>
          <a:lstStyle/>
          <a:p>
            <a:pPr eaLnBrk="0" hangingPunct="0">
              <a:spcBef>
                <a:spcPct val="30000"/>
              </a:spcBef>
            </a:pPr>
            <a:r>
              <a:rPr lang="nl-BE" sz="2000">
                <a:solidFill>
                  <a:schemeClr val="bg1"/>
                </a:solidFill>
                <a:latin typeface="Tahoma" pitchFamily="34" charset="0"/>
              </a:rPr>
              <a:t>4</a:t>
            </a:r>
            <a:endParaRPr lang="nl-NL" sz="2000">
              <a:solidFill>
                <a:schemeClr val="bg1"/>
              </a:solidFill>
              <a:latin typeface="Tahoma" pitchFamily="34" charset="0"/>
            </a:endParaRPr>
          </a:p>
        </p:txBody>
      </p:sp>
      <p:sp>
        <p:nvSpPr>
          <p:cNvPr id="5141" name="Text Box 21"/>
          <p:cNvSpPr txBox="1">
            <a:spLocks noChangeArrowheads="1"/>
          </p:cNvSpPr>
          <p:nvPr/>
        </p:nvSpPr>
        <p:spPr bwMode="auto">
          <a:xfrm>
            <a:off x="1763713" y="2349500"/>
            <a:ext cx="322262" cy="396875"/>
          </a:xfrm>
          <a:prstGeom prst="rect">
            <a:avLst/>
          </a:prstGeom>
          <a:noFill/>
          <a:ln w="9525">
            <a:noFill/>
            <a:miter lim="800000"/>
            <a:headEnd/>
            <a:tailEnd/>
          </a:ln>
        </p:spPr>
        <p:txBody>
          <a:bodyPr wrap="none">
            <a:spAutoFit/>
          </a:bodyPr>
          <a:lstStyle/>
          <a:p>
            <a:pPr eaLnBrk="0" hangingPunct="0">
              <a:spcBef>
                <a:spcPct val="30000"/>
              </a:spcBef>
            </a:pPr>
            <a:r>
              <a:rPr lang="nl-BE" sz="2000">
                <a:solidFill>
                  <a:schemeClr val="bg1"/>
                </a:solidFill>
                <a:latin typeface="Tahoma" pitchFamily="34" charset="0"/>
              </a:rPr>
              <a:t>5</a:t>
            </a:r>
            <a:endParaRPr lang="nl-NL" sz="2000">
              <a:solidFill>
                <a:schemeClr val="bg1"/>
              </a:solidFill>
              <a:latin typeface="Tahoma" pitchFamily="34" charset="0"/>
            </a:endParaRPr>
          </a:p>
        </p:txBody>
      </p:sp>
      <p:sp>
        <p:nvSpPr>
          <p:cNvPr id="5142" name="Text Box 22"/>
          <p:cNvSpPr txBox="1">
            <a:spLocks noChangeArrowheads="1"/>
          </p:cNvSpPr>
          <p:nvPr/>
        </p:nvSpPr>
        <p:spPr bwMode="auto">
          <a:xfrm>
            <a:off x="1979613" y="5229225"/>
            <a:ext cx="322262" cy="396875"/>
          </a:xfrm>
          <a:prstGeom prst="rect">
            <a:avLst/>
          </a:prstGeom>
          <a:noFill/>
          <a:ln w="9525">
            <a:noFill/>
            <a:miter lim="800000"/>
            <a:headEnd/>
            <a:tailEnd/>
          </a:ln>
        </p:spPr>
        <p:txBody>
          <a:bodyPr wrap="none">
            <a:spAutoFit/>
          </a:bodyPr>
          <a:lstStyle/>
          <a:p>
            <a:pPr eaLnBrk="0" hangingPunct="0">
              <a:spcBef>
                <a:spcPct val="30000"/>
              </a:spcBef>
            </a:pPr>
            <a:r>
              <a:rPr lang="nl-BE" sz="2000">
                <a:solidFill>
                  <a:schemeClr val="bg1"/>
                </a:solidFill>
                <a:latin typeface="Tahoma" pitchFamily="34" charset="0"/>
              </a:rPr>
              <a:t>6</a:t>
            </a:r>
            <a:endParaRPr lang="nl-NL" sz="2000">
              <a:solidFill>
                <a:schemeClr val="bg1"/>
              </a:solidFill>
              <a:latin typeface="Tahoma" pitchFamily="34" charset="0"/>
            </a:endParaRPr>
          </a:p>
        </p:txBody>
      </p:sp>
      <p:sp>
        <p:nvSpPr>
          <p:cNvPr id="5143" name="Text Box 23"/>
          <p:cNvSpPr txBox="1">
            <a:spLocks noChangeArrowheads="1"/>
          </p:cNvSpPr>
          <p:nvPr/>
        </p:nvSpPr>
        <p:spPr bwMode="auto">
          <a:xfrm>
            <a:off x="5651500" y="6381750"/>
            <a:ext cx="322263" cy="396875"/>
          </a:xfrm>
          <a:prstGeom prst="rect">
            <a:avLst/>
          </a:prstGeom>
          <a:noFill/>
          <a:ln w="9525">
            <a:noFill/>
            <a:miter lim="800000"/>
            <a:headEnd/>
            <a:tailEnd/>
          </a:ln>
        </p:spPr>
        <p:txBody>
          <a:bodyPr wrap="none">
            <a:spAutoFit/>
          </a:bodyPr>
          <a:lstStyle/>
          <a:p>
            <a:pPr eaLnBrk="0" hangingPunct="0">
              <a:spcBef>
                <a:spcPct val="30000"/>
              </a:spcBef>
            </a:pPr>
            <a:r>
              <a:rPr lang="nl-BE" sz="2000">
                <a:solidFill>
                  <a:schemeClr val="bg1"/>
                </a:solidFill>
                <a:latin typeface="Tahoma" pitchFamily="34" charset="0"/>
              </a:rPr>
              <a:t>7</a:t>
            </a:r>
            <a:endParaRPr lang="nl-NL" sz="2000">
              <a:solidFill>
                <a:schemeClr val="bg1"/>
              </a:solidFill>
              <a:latin typeface="Tahoma" pitchFamily="34" charset="0"/>
            </a:endParaRPr>
          </a:p>
        </p:txBody>
      </p:sp>
      <p:sp>
        <p:nvSpPr>
          <p:cNvPr id="5144" name="Text Box 24"/>
          <p:cNvSpPr txBox="1">
            <a:spLocks noChangeArrowheads="1"/>
          </p:cNvSpPr>
          <p:nvPr/>
        </p:nvSpPr>
        <p:spPr bwMode="auto">
          <a:xfrm>
            <a:off x="2162175" y="79375"/>
            <a:ext cx="322263" cy="396875"/>
          </a:xfrm>
          <a:prstGeom prst="rect">
            <a:avLst/>
          </a:prstGeom>
          <a:noFill/>
          <a:ln w="9525">
            <a:noFill/>
            <a:miter lim="800000"/>
            <a:headEnd/>
            <a:tailEnd/>
          </a:ln>
        </p:spPr>
        <p:txBody>
          <a:bodyPr wrap="none">
            <a:spAutoFit/>
          </a:bodyPr>
          <a:lstStyle/>
          <a:p>
            <a:pPr eaLnBrk="0" hangingPunct="0">
              <a:spcBef>
                <a:spcPct val="30000"/>
              </a:spcBef>
            </a:pPr>
            <a:r>
              <a:rPr lang="nl-BE" sz="2000">
                <a:solidFill>
                  <a:schemeClr val="bg1"/>
                </a:solidFill>
                <a:latin typeface="Tahoma" pitchFamily="34" charset="0"/>
              </a:rPr>
              <a:t>8</a:t>
            </a:r>
            <a:endParaRPr lang="nl-NL" sz="2000">
              <a:solidFill>
                <a:schemeClr val="bg1"/>
              </a:solidFill>
              <a:latin typeface="Tahoma" pitchFamily="34" charset="0"/>
            </a:endParaRPr>
          </a:p>
        </p:txBody>
      </p:sp>
      <p:sp>
        <p:nvSpPr>
          <p:cNvPr id="5145" name="Text Box 25"/>
          <p:cNvSpPr txBox="1">
            <a:spLocks noChangeArrowheads="1"/>
          </p:cNvSpPr>
          <p:nvPr/>
        </p:nvSpPr>
        <p:spPr bwMode="auto">
          <a:xfrm>
            <a:off x="73025" y="3679825"/>
            <a:ext cx="322263" cy="396875"/>
          </a:xfrm>
          <a:prstGeom prst="rect">
            <a:avLst/>
          </a:prstGeom>
          <a:noFill/>
          <a:ln w="9525">
            <a:noFill/>
            <a:miter lim="800000"/>
            <a:headEnd/>
            <a:tailEnd/>
          </a:ln>
        </p:spPr>
        <p:txBody>
          <a:bodyPr wrap="none">
            <a:spAutoFit/>
          </a:bodyPr>
          <a:lstStyle/>
          <a:p>
            <a:pPr eaLnBrk="0" hangingPunct="0">
              <a:spcBef>
                <a:spcPct val="30000"/>
              </a:spcBef>
            </a:pPr>
            <a:r>
              <a:rPr lang="nl-BE" sz="2000">
                <a:solidFill>
                  <a:schemeClr val="bg1"/>
                </a:solidFill>
                <a:latin typeface="Tahoma" pitchFamily="34" charset="0"/>
              </a:rPr>
              <a:t>9</a:t>
            </a:r>
            <a:endParaRPr lang="nl-NL" sz="2000">
              <a:solidFill>
                <a:schemeClr val="bg1"/>
              </a:solidFill>
              <a:latin typeface="Tahoma"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Breast Cancer Risk Factors</a:t>
            </a:r>
            <a:endParaRPr lang="en-US"/>
          </a:p>
        </p:txBody>
      </p:sp>
      <p:sp>
        <p:nvSpPr>
          <p:cNvPr id="11267" name="Rectangle 3"/>
          <p:cNvSpPr>
            <a:spLocks noGrp="1" noChangeArrowheads="1"/>
          </p:cNvSpPr>
          <p:nvPr>
            <p:ph idx="1"/>
          </p:nvPr>
        </p:nvSpPr>
        <p:spPr/>
        <p:txBody>
          <a:bodyPr/>
          <a:lstStyle/>
          <a:p>
            <a:pPr>
              <a:lnSpc>
                <a:spcPct val="90000"/>
              </a:lnSpc>
              <a:buFontTx/>
              <a:buNone/>
            </a:pPr>
            <a:r>
              <a:rPr lang="en-US" b="1">
                <a:solidFill>
                  <a:srgbClr val="66FF66"/>
                </a:solidFill>
              </a:rPr>
              <a:t>Reproductive/Other</a:t>
            </a:r>
            <a:endParaRPr lang="en-US" b="1"/>
          </a:p>
          <a:p>
            <a:pPr lvl="1">
              <a:lnSpc>
                <a:spcPct val="90000"/>
              </a:lnSpc>
              <a:buFontTx/>
              <a:buNone/>
            </a:pPr>
            <a:r>
              <a:rPr lang="en-US" b="1"/>
              <a:t>			Feature			RR</a:t>
            </a:r>
          </a:p>
          <a:p>
            <a:pPr lvl="1">
              <a:lnSpc>
                <a:spcPct val="90000"/>
              </a:lnSpc>
              <a:buFontTx/>
              <a:buNone/>
            </a:pPr>
            <a:r>
              <a:rPr lang="en-US" b="1"/>
              <a:t>Menarche &lt; age 12			1.2</a:t>
            </a:r>
          </a:p>
          <a:p>
            <a:pPr lvl="1">
              <a:lnSpc>
                <a:spcPct val="90000"/>
              </a:lnSpc>
              <a:buFontTx/>
              <a:buNone/>
            </a:pPr>
            <a:r>
              <a:rPr lang="en-US" b="1"/>
              <a:t>1st Live Birth &gt; age 30		1.9</a:t>
            </a:r>
          </a:p>
          <a:p>
            <a:pPr lvl="1">
              <a:lnSpc>
                <a:spcPct val="90000"/>
              </a:lnSpc>
              <a:buFontTx/>
              <a:buNone/>
            </a:pPr>
            <a:r>
              <a:rPr lang="en-US" b="1"/>
              <a:t>Menopause after age 55		1.5</a:t>
            </a:r>
          </a:p>
          <a:p>
            <a:pPr lvl="1">
              <a:lnSpc>
                <a:spcPct val="90000"/>
              </a:lnSpc>
              <a:buFontTx/>
              <a:buNone/>
            </a:pPr>
            <a:r>
              <a:rPr lang="en-US" b="1"/>
              <a:t>HRT Long Term exposure    	1.1-1.4</a:t>
            </a:r>
          </a:p>
          <a:p>
            <a:pPr lvl="1">
              <a:lnSpc>
                <a:spcPct val="90000"/>
              </a:lnSpc>
              <a:buFontTx/>
              <a:buNone/>
            </a:pPr>
            <a:endParaRPr lang="en-US" b="1"/>
          </a:p>
          <a:p>
            <a:pPr lvl="1">
              <a:lnSpc>
                <a:spcPct val="90000"/>
              </a:lnSpc>
              <a:buFontTx/>
              <a:buNone/>
            </a:pPr>
            <a:r>
              <a:rPr lang="en-US" b="1"/>
              <a:t>Radiation Exposure - Hodgkin's/Mantle RT</a:t>
            </a:r>
            <a:endParaRPr lang="en-US"/>
          </a:p>
        </p:txBody>
      </p:sp>
      <p:sp>
        <p:nvSpPr>
          <p:cNvPr id="11268" name="Line 4"/>
          <p:cNvSpPr>
            <a:spLocks noChangeShapeType="1"/>
          </p:cNvSpPr>
          <p:nvPr/>
        </p:nvSpPr>
        <p:spPr bwMode="auto">
          <a:xfrm>
            <a:off x="0" y="1676400"/>
            <a:ext cx="9144000" cy="0"/>
          </a:xfrm>
          <a:prstGeom prst="line">
            <a:avLst/>
          </a:prstGeom>
          <a:noFill/>
          <a:ln w="38100">
            <a:solidFill>
              <a:schemeClr val="hlink"/>
            </a:solidFill>
            <a:round/>
            <a:headEnd/>
            <a:tailEnd/>
          </a:ln>
          <a:effectLst/>
        </p:spPr>
        <p:txBody>
          <a:bodyPr wrap="none" anchor="ctr"/>
          <a:lstStyle/>
          <a:p>
            <a:endParaRPr lang="nl-BE"/>
          </a:p>
        </p:txBody>
      </p:sp>
      <p:pic>
        <p:nvPicPr>
          <p:cNvPr id="5" name="Picture 2" descr="http://www.e-radiography.net/articles/mammo/mammo_edu2_img_4.jpg"/>
          <p:cNvPicPr>
            <a:picLocks noChangeAspect="1" noChangeArrowheads="1"/>
          </p:cNvPicPr>
          <p:nvPr/>
        </p:nvPicPr>
        <p:blipFill>
          <a:blip r:embed="rId3" cstate="print"/>
          <a:srcRect/>
          <a:stretch>
            <a:fillRect/>
          </a:stretch>
        </p:blipFill>
        <p:spPr bwMode="auto">
          <a:xfrm>
            <a:off x="0" y="1673424"/>
            <a:ext cx="9055278" cy="5184576"/>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Radiologie  versus Wall Street</a:t>
            </a:r>
            <a:endParaRPr lang="nl-BE" dirty="0"/>
          </a:p>
        </p:txBody>
      </p:sp>
      <p:sp>
        <p:nvSpPr>
          <p:cNvPr id="3" name="Tijdelijke aanduiding voor inhoud 2"/>
          <p:cNvSpPr>
            <a:spLocks noGrp="1"/>
          </p:cNvSpPr>
          <p:nvPr>
            <p:ph sz="half" idx="1"/>
          </p:nvPr>
        </p:nvSpPr>
        <p:spPr/>
        <p:txBody>
          <a:bodyPr/>
          <a:lstStyle/>
          <a:p>
            <a:endParaRPr lang="nl-BE"/>
          </a:p>
        </p:txBody>
      </p:sp>
      <p:sp>
        <p:nvSpPr>
          <p:cNvPr id="4" name="Tijdelijke aanduiding voor inhoud 3"/>
          <p:cNvSpPr>
            <a:spLocks noGrp="1"/>
          </p:cNvSpPr>
          <p:nvPr>
            <p:ph sz="half" idx="2"/>
          </p:nvPr>
        </p:nvSpPr>
        <p:spPr/>
        <p:txBody>
          <a:bodyPr/>
          <a:lstStyle/>
          <a:p>
            <a:endParaRPr lang="nl-BE" dirty="0"/>
          </a:p>
        </p:txBody>
      </p:sp>
      <p:pic>
        <p:nvPicPr>
          <p:cNvPr id="231426" name="Picture 2" descr="http://t0.gstatic.com/images?q=tbn:ANd9GcRxWwCs1ALqHT-JGWz8X0RKuXBK7PqT2Vm3yD08Heow03-7L0lA"/>
          <p:cNvPicPr>
            <a:picLocks noChangeAspect="1" noChangeArrowheads="1"/>
          </p:cNvPicPr>
          <p:nvPr/>
        </p:nvPicPr>
        <p:blipFill>
          <a:blip r:embed="rId2" cstate="print"/>
          <a:srcRect/>
          <a:stretch>
            <a:fillRect/>
          </a:stretch>
        </p:blipFill>
        <p:spPr bwMode="auto">
          <a:xfrm>
            <a:off x="395536" y="1844824"/>
            <a:ext cx="3888432" cy="4248472"/>
          </a:xfrm>
          <a:prstGeom prst="rect">
            <a:avLst/>
          </a:prstGeom>
          <a:noFill/>
        </p:spPr>
      </p:pic>
      <p:pic>
        <p:nvPicPr>
          <p:cNvPr id="231428" name="Picture 4" descr="http://www.geldenrecht.nl/thumbs/428x223c/media/beurs-schermen_184539a.jpg"/>
          <p:cNvPicPr>
            <a:picLocks noChangeAspect="1" noChangeArrowheads="1"/>
          </p:cNvPicPr>
          <p:nvPr/>
        </p:nvPicPr>
        <p:blipFill>
          <a:blip r:embed="rId3" cstate="print"/>
          <a:srcRect/>
          <a:stretch>
            <a:fillRect/>
          </a:stretch>
        </p:blipFill>
        <p:spPr bwMode="auto">
          <a:xfrm>
            <a:off x="4572000" y="1988841"/>
            <a:ext cx="4076700" cy="2880320"/>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211970" name="Picture 2" descr="picture of two mammograms."/>
          <p:cNvPicPr>
            <a:picLocks noChangeAspect="1" noChangeArrowheads="1"/>
          </p:cNvPicPr>
          <p:nvPr/>
        </p:nvPicPr>
        <p:blipFill>
          <a:blip r:embed="rId2" cstate="print"/>
          <a:srcRect/>
          <a:stretch>
            <a:fillRect/>
          </a:stretch>
        </p:blipFill>
        <p:spPr bwMode="auto">
          <a:xfrm>
            <a:off x="251520" y="620688"/>
            <a:ext cx="8606459" cy="5731498"/>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nl-BE"/>
              <a:t>inhoud</a:t>
            </a:r>
          </a:p>
        </p:txBody>
      </p:sp>
      <p:sp>
        <p:nvSpPr>
          <p:cNvPr id="52227" name="Rectangle 3"/>
          <p:cNvSpPr>
            <a:spLocks noGrp="1" noChangeArrowheads="1"/>
          </p:cNvSpPr>
          <p:nvPr>
            <p:ph idx="1"/>
          </p:nvPr>
        </p:nvSpPr>
        <p:spPr/>
        <p:txBody>
          <a:bodyPr/>
          <a:lstStyle/>
          <a:p>
            <a:r>
              <a:rPr lang="nl-BE" dirty="0"/>
              <a:t>Mastectomie (</a:t>
            </a:r>
            <a:r>
              <a:rPr lang="nl-BE" dirty="0" err="1"/>
              <a:t>radicale-simpele</a:t>
            </a:r>
            <a:r>
              <a:rPr lang="nl-BE" dirty="0"/>
              <a:t>) met </a:t>
            </a:r>
            <a:r>
              <a:rPr lang="nl-BE" dirty="0" err="1"/>
              <a:t>okselevidement</a:t>
            </a:r>
            <a:endParaRPr lang="nl-BE" dirty="0"/>
          </a:p>
          <a:p>
            <a:r>
              <a:rPr lang="nl-BE" dirty="0" err="1"/>
              <a:t>Tumorectomie</a:t>
            </a:r>
            <a:r>
              <a:rPr lang="nl-BE" dirty="0"/>
              <a:t> met </a:t>
            </a:r>
            <a:r>
              <a:rPr lang="nl-BE" dirty="0" err="1"/>
              <a:t>okselevidement</a:t>
            </a:r>
            <a:endParaRPr lang="nl-BE" dirty="0"/>
          </a:p>
          <a:p>
            <a:r>
              <a:rPr lang="nl-BE" dirty="0" err="1" smtClean="0"/>
              <a:t>sentinelklierprocedure</a:t>
            </a:r>
            <a:endParaRPr lang="nl-BE" dirty="0"/>
          </a:p>
          <a:p>
            <a:r>
              <a:rPr lang="nl-BE" dirty="0" err="1"/>
              <a:t>Tumorectomie</a:t>
            </a:r>
            <a:endParaRPr lang="nl-BE" dirty="0"/>
          </a:p>
          <a:p>
            <a:r>
              <a:rPr lang="nl-BE" dirty="0" err="1"/>
              <a:t>Subcutane</a:t>
            </a:r>
            <a:r>
              <a:rPr lang="nl-BE" dirty="0"/>
              <a:t> mastectomie</a:t>
            </a:r>
          </a:p>
          <a:p>
            <a:endParaRPr lang="nl-BE"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nl-BE" sz="3800"/>
              <a:t>Tumorectomie zonder okselevidement of sentinel</a:t>
            </a:r>
          </a:p>
        </p:txBody>
      </p:sp>
      <p:sp>
        <p:nvSpPr>
          <p:cNvPr id="39939" name="Rectangle 3"/>
          <p:cNvSpPr>
            <a:spLocks noGrp="1" noChangeArrowheads="1"/>
          </p:cNvSpPr>
          <p:nvPr>
            <p:ph idx="1"/>
          </p:nvPr>
        </p:nvSpPr>
        <p:spPr/>
        <p:txBody>
          <a:bodyPr/>
          <a:lstStyle/>
          <a:p>
            <a:r>
              <a:rPr lang="nl-BE"/>
              <a:t>Kleine zone van DCIS (&lt;1-2cm)</a:t>
            </a:r>
          </a:p>
          <a:p>
            <a:r>
              <a:rPr lang="nl-BE"/>
              <a:t>DCIS= principieel geen metastasering</a:t>
            </a:r>
          </a:p>
          <a:p>
            <a:r>
              <a:rPr lang="nl-BE"/>
              <a:t>Verschil tussen DCIS en beginnend invasief (=micro-invasief) gezwel is moeilijk</a:t>
            </a:r>
          </a:p>
          <a:p>
            <a:r>
              <a:rPr lang="nl-BE"/>
              <a:t>Vaak RT nodig (VNP-index)</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2445</TotalTime>
  <Words>2781</Words>
  <Application>Microsoft Office PowerPoint</Application>
  <PresentationFormat>Diavoorstelling (4:3)</PresentationFormat>
  <Paragraphs>592</Paragraphs>
  <Slides>103</Slides>
  <Notes>26</Notes>
  <HiddenSlides>0</HiddenSlides>
  <MMClips>0</MMClips>
  <ScaleCrop>false</ScaleCrop>
  <HeadingPairs>
    <vt:vector size="4" baseType="variant">
      <vt:variant>
        <vt:lpstr>Thema</vt:lpstr>
      </vt:variant>
      <vt:variant>
        <vt:i4>1</vt:i4>
      </vt:variant>
      <vt:variant>
        <vt:lpstr>Diatitels</vt:lpstr>
      </vt:variant>
      <vt:variant>
        <vt:i4>103</vt:i4>
      </vt:variant>
    </vt:vector>
  </HeadingPairs>
  <TitlesOfParts>
    <vt:vector size="104" baseType="lpstr">
      <vt:lpstr>Verve</vt:lpstr>
      <vt:lpstr>Borstkanker anno 2011</vt:lpstr>
      <vt:lpstr>EPIDEMIOLOGIE: Kankerincidentie 2008</vt:lpstr>
      <vt:lpstr>Borstkanker: probleem ontwikkelde landen !</vt:lpstr>
      <vt:lpstr>Incidentie borstkanker blijft stijgen</vt:lpstr>
      <vt:lpstr>Klassieke risicofactoren reeds lang bekend !!</vt:lpstr>
      <vt:lpstr>Vervuiling is zeker niet de belangrijkste oorzaak van stijging borstkankerincidentie</vt:lpstr>
      <vt:lpstr>Evolutie menarche  laatste 2 eeuwen !</vt:lpstr>
      <vt:lpstr>Enorme toename obesitas</vt:lpstr>
      <vt:lpstr>leeftijd bij 1e partus</vt:lpstr>
      <vt:lpstr>Stijging van levensverwachting geeft veel ouderdomsborstkanker</vt:lpstr>
      <vt:lpstr>Breast Cancer Risk Factors</vt:lpstr>
      <vt:lpstr>Familiaal risico</vt:lpstr>
      <vt:lpstr>Dia 13</vt:lpstr>
      <vt:lpstr>Family: Breast Cancer Risk Factors</vt:lpstr>
      <vt:lpstr> erfelijk borst-ovariumsyndroom</vt:lpstr>
      <vt:lpstr>Dia 16</vt:lpstr>
      <vt:lpstr>Dia 17</vt:lpstr>
      <vt:lpstr>Dia 18</vt:lpstr>
      <vt:lpstr>beeldvorming</vt:lpstr>
      <vt:lpstr>beeldvorming</vt:lpstr>
      <vt:lpstr>Swedish Two-County Trial: Impact of Mammographic Screening on Breast Cancer Mortality during 3 Decades </vt:lpstr>
      <vt:lpstr>RX mammografie: sensitiviteit 75 % (25% wordt gemist !)</vt:lpstr>
      <vt:lpstr>Dia 23</vt:lpstr>
      <vt:lpstr>Grote discussie  lft 40-49 jaar</vt:lpstr>
      <vt:lpstr>Digitale  mammografie: </vt:lpstr>
      <vt:lpstr>Borstcarcinomen :10-15 % enkel te zien op echo met normale RX mammo</vt:lpstr>
      <vt:lpstr>NMR borsten</vt:lpstr>
      <vt:lpstr>Dia 28</vt:lpstr>
      <vt:lpstr>DIAGNOSTIEK Vroeger werd er eerst een open biopsie gedaan om dan in een tweede tijd bilan te doen en een heringreep</vt:lpstr>
      <vt:lpstr>Triple diagnostiek: mammo+ echo + trucutbiopsie</vt:lpstr>
      <vt:lpstr>Moeilijkere diagnose</vt:lpstr>
      <vt:lpstr>NMR geleide biopsie</vt:lpstr>
      <vt:lpstr>Patholoog:</vt:lpstr>
      <vt:lpstr>Trucutbiopsie : bevestiging van diagnose, type, hormoongevoeligheid, enz</vt:lpstr>
      <vt:lpstr>Diagnose = borstcarcinoom</vt:lpstr>
      <vt:lpstr>Chirurgische technieken om borstkanker te behandelen:   </vt:lpstr>
      <vt:lpstr>Simpele mastectomie + okseluitruiming</vt:lpstr>
      <vt:lpstr>mastectomie</vt:lpstr>
      <vt:lpstr>Dia 39</vt:lpstr>
      <vt:lpstr>okselevidement</vt:lpstr>
      <vt:lpstr>Tumorectomie + okselevidement</vt:lpstr>
      <vt:lpstr>Borstsparende ingreep met volledige okseluitruiming</vt:lpstr>
      <vt:lpstr>Tumorectomie na harpoen of echomarkage: niet voelbaar letsel microcalcificaties</vt:lpstr>
      <vt:lpstr>Dia 44</vt:lpstr>
      <vt:lpstr>Dia 45</vt:lpstr>
      <vt:lpstr>Kleine tumoren: oksel vaak niet aangetast</vt:lpstr>
      <vt:lpstr>Sentinelklier=schildwachtklier</vt:lpstr>
      <vt:lpstr>Sentinelklier of volledige okseluitruiming</vt:lpstr>
      <vt:lpstr>Preoperatieve scintigrafie: GPS</vt:lpstr>
      <vt:lpstr>peroperatief</vt:lpstr>
      <vt:lpstr>Nadeel schildwachtklier</vt:lpstr>
      <vt:lpstr>Subcutane mastectomie + plaatsen van prothese</vt:lpstr>
      <vt:lpstr>Nieuwe chirurgische benadering    </vt:lpstr>
      <vt:lpstr> Te vermijden ! </vt:lpstr>
      <vt:lpstr>Selectie-criteria</vt:lpstr>
      <vt:lpstr>                Omega-incisie</vt:lpstr>
      <vt:lpstr>                Omega-incisie </vt:lpstr>
      <vt:lpstr>                   Donut-incisie</vt:lpstr>
      <vt:lpstr>                   Donut-incisie</vt:lpstr>
      <vt:lpstr>‘nabehandeling’ </vt:lpstr>
      <vt:lpstr> Hormoontherapie bij borstkanker</vt:lpstr>
      <vt:lpstr>Dia 62</vt:lpstr>
      <vt:lpstr>Relative annual mortality rate reductions with adjuvant therapy</vt:lpstr>
      <vt:lpstr>Benefit of 5 years’ adjuvant Nolvadex in hormone receptor-positive tumours</vt:lpstr>
      <vt:lpstr>Dia 65</vt:lpstr>
      <vt:lpstr>Aromatase inhibitoren</vt:lpstr>
      <vt:lpstr>WANNEER NOLVADEX OF AROMATASE-INHIBITOR?</vt:lpstr>
      <vt:lpstr>Aromatase Inhibitors: Upfront</vt:lpstr>
      <vt:lpstr>Dia 69</vt:lpstr>
      <vt:lpstr>Dia 70</vt:lpstr>
      <vt:lpstr>AI’s after 5y Tam: Extended</vt:lpstr>
      <vt:lpstr>Dia 72</vt:lpstr>
      <vt:lpstr>Hormonale therapie ook zeer zinvol bij</vt:lpstr>
      <vt:lpstr>Chemoprevention with tamoxifen Only if high risk…FDA </vt:lpstr>
      <vt:lpstr>CHEMOTHERAPIE =  4 x FEC + 4x Taxotere</vt:lpstr>
      <vt:lpstr>Early peak of recurrences in presence or  absence of adjuvant therapy</vt:lpstr>
      <vt:lpstr>Dia 77</vt:lpstr>
      <vt:lpstr>Dia 78</vt:lpstr>
      <vt:lpstr>Dia 79</vt:lpstr>
      <vt:lpstr>Dia 80</vt:lpstr>
      <vt:lpstr>Doelgerichte therapie</vt:lpstr>
      <vt:lpstr> HERCEPTIN/ Wat is HER2?</vt:lpstr>
      <vt:lpstr>HER2 over-expressie heeft een negatieve invloed op overleving</vt:lpstr>
      <vt:lpstr>Meer dan 85% van de vrouwen leven zonder ziekteprogressie, 4 jaar na de start van de adjuvante behandeling met Herceptin toegevoegd aan chemotherapie</vt:lpstr>
      <vt:lpstr>Hoe werkt Herceptin</vt:lpstr>
      <vt:lpstr>Radiotherapie voor een andere keer</vt:lpstr>
      <vt:lpstr>Dia 87</vt:lpstr>
      <vt:lpstr>1e  vermelding van borstCA 1600 BC : Edwin Smith apyrus</vt:lpstr>
      <vt:lpstr>Dia 89</vt:lpstr>
      <vt:lpstr>Dia 90</vt:lpstr>
      <vt:lpstr>Dia 91</vt:lpstr>
      <vt:lpstr>Dia 92</vt:lpstr>
      <vt:lpstr>Dia 93</vt:lpstr>
      <vt:lpstr>Dia 94</vt:lpstr>
      <vt:lpstr>Breast Cancer Risk Factors</vt:lpstr>
      <vt:lpstr>Radiologie  versus Wall Street</vt:lpstr>
      <vt:lpstr>Dia 97</vt:lpstr>
      <vt:lpstr>inhoud</vt:lpstr>
      <vt:lpstr>Tumorectomie zonder okselevidement of sentinel</vt:lpstr>
      <vt:lpstr>Dia 100</vt:lpstr>
      <vt:lpstr>Hieronder zie je hoeveel mannen en vrouwen overlijden aan borstkanker </vt:lpstr>
      <vt:lpstr>Conclusions </vt:lpstr>
      <vt:lpstr>Dia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beheerder</dc:creator>
  <cp:lastModifiedBy>beheerder</cp:lastModifiedBy>
  <cp:revision>28</cp:revision>
  <dcterms:created xsi:type="dcterms:W3CDTF">2011-10-01T11:11:31Z</dcterms:created>
  <dcterms:modified xsi:type="dcterms:W3CDTF">2011-10-20T06:40:32Z</dcterms:modified>
</cp:coreProperties>
</file>